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29.xml" ContentType="application/vnd.openxmlformats-officedocument.presentationml.slideLayout+xml"/>
  <Override PartName="/ppt/theme/theme2.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35"/>
    <p:sldMasterId id="2147483716" r:id="rId36"/>
    <p:sldMasterId id="2147483738" r:id="rId37"/>
  </p:sldMasterIdLst>
  <p:notesMasterIdLst>
    <p:notesMasterId r:id="rId221"/>
  </p:notesMasterIdLst>
  <p:handoutMasterIdLst>
    <p:handoutMasterId r:id="rId222"/>
  </p:handoutMasterIdLst>
  <p:sldIdLst>
    <p:sldId id="1528" r:id="rId38"/>
    <p:sldId id="959" r:id="rId39"/>
    <p:sldId id="1529" r:id="rId40"/>
    <p:sldId id="1000" r:id="rId41"/>
    <p:sldId id="970" r:id="rId42"/>
    <p:sldId id="1583" r:id="rId43"/>
    <p:sldId id="968" r:id="rId44"/>
    <p:sldId id="964" r:id="rId45"/>
    <p:sldId id="1585" r:id="rId46"/>
    <p:sldId id="966" r:id="rId47"/>
    <p:sldId id="1068" r:id="rId48"/>
    <p:sldId id="1069" r:id="rId49"/>
    <p:sldId id="1071" r:id="rId50"/>
    <p:sldId id="1072" r:id="rId51"/>
    <p:sldId id="1073" r:id="rId52"/>
    <p:sldId id="1074" r:id="rId53"/>
    <p:sldId id="1075" r:id="rId54"/>
    <p:sldId id="1076" r:id="rId55"/>
    <p:sldId id="1077" r:id="rId56"/>
    <p:sldId id="1078" r:id="rId57"/>
    <p:sldId id="1588" r:id="rId58"/>
    <p:sldId id="969" r:id="rId59"/>
    <p:sldId id="1369" r:id="rId60"/>
    <p:sldId id="1403" r:id="rId61"/>
    <p:sldId id="1404" r:id="rId62"/>
    <p:sldId id="1626" r:id="rId63"/>
    <p:sldId id="1627" r:id="rId64"/>
    <p:sldId id="1635" r:id="rId65"/>
    <p:sldId id="1636" r:id="rId66"/>
    <p:sldId id="1628" r:id="rId67"/>
    <p:sldId id="1629" r:id="rId68"/>
    <p:sldId id="1637" r:id="rId69"/>
    <p:sldId id="1639" r:id="rId70"/>
    <p:sldId id="1630" r:id="rId71"/>
    <p:sldId id="1631" r:id="rId72"/>
    <p:sldId id="1640" r:id="rId73"/>
    <p:sldId id="1641" r:id="rId74"/>
    <p:sldId id="1632" r:id="rId75"/>
    <p:sldId id="1633" r:id="rId76"/>
    <p:sldId id="1642" r:id="rId77"/>
    <p:sldId id="1643" r:id="rId78"/>
    <p:sldId id="1644" r:id="rId79"/>
    <p:sldId id="1593" r:id="rId80"/>
    <p:sldId id="978" r:id="rId81"/>
    <p:sldId id="1594" r:id="rId82"/>
    <p:sldId id="1595" r:id="rId83"/>
    <p:sldId id="1596" r:id="rId84"/>
    <p:sldId id="1598" r:id="rId85"/>
    <p:sldId id="1599" r:id="rId86"/>
    <p:sldId id="1600" r:id="rId87"/>
    <p:sldId id="1601" r:id="rId88"/>
    <p:sldId id="1602" r:id="rId89"/>
    <p:sldId id="1603" r:id="rId90"/>
    <p:sldId id="1604" r:id="rId91"/>
    <p:sldId id="1605" r:id="rId92"/>
    <p:sldId id="1606" r:id="rId93"/>
    <p:sldId id="1607" r:id="rId94"/>
    <p:sldId id="1608" r:id="rId95"/>
    <p:sldId id="1609" r:id="rId96"/>
    <p:sldId id="1610" r:id="rId97"/>
    <p:sldId id="1611" r:id="rId98"/>
    <p:sldId id="1612" r:id="rId99"/>
    <p:sldId id="1613" r:id="rId100"/>
    <p:sldId id="1614" r:id="rId101"/>
    <p:sldId id="1615" r:id="rId102"/>
    <p:sldId id="1622" r:id="rId103"/>
    <p:sldId id="1623" r:id="rId104"/>
    <p:sldId id="1624" r:id="rId105"/>
    <p:sldId id="1625" r:id="rId106"/>
    <p:sldId id="1616" r:id="rId107"/>
    <p:sldId id="1617" r:id="rId108"/>
    <p:sldId id="1618" r:id="rId109"/>
    <p:sldId id="1620" r:id="rId110"/>
    <p:sldId id="1621" r:id="rId111"/>
    <p:sldId id="1455" r:id="rId112"/>
    <p:sldId id="1454" r:id="rId113"/>
    <p:sldId id="1405" r:id="rId114"/>
    <p:sldId id="1417" r:id="rId115"/>
    <p:sldId id="1361" r:id="rId116"/>
    <p:sldId id="1477" r:id="rId117"/>
    <p:sldId id="1368" r:id="rId118"/>
    <p:sldId id="1359" r:id="rId119"/>
    <p:sldId id="1426" r:id="rId120"/>
    <p:sldId id="1362" r:id="rId121"/>
    <p:sldId id="1363" r:id="rId122"/>
    <p:sldId id="1364" r:id="rId123"/>
    <p:sldId id="1365" r:id="rId124"/>
    <p:sldId id="1367" r:id="rId125"/>
    <p:sldId id="1366" r:id="rId126"/>
    <p:sldId id="1427" r:id="rId127"/>
    <p:sldId id="1387" r:id="rId128"/>
    <p:sldId id="1370" r:id="rId129"/>
    <p:sldId id="1371" r:id="rId130"/>
    <p:sldId id="1372" r:id="rId131"/>
    <p:sldId id="1373" r:id="rId132"/>
    <p:sldId id="1374" r:id="rId133"/>
    <p:sldId id="1375" r:id="rId134"/>
    <p:sldId id="1376" r:id="rId135"/>
    <p:sldId id="1377" r:id="rId136"/>
    <p:sldId id="1378" r:id="rId137"/>
    <p:sldId id="1379" r:id="rId138"/>
    <p:sldId id="1380" r:id="rId139"/>
    <p:sldId id="1381" r:id="rId140"/>
    <p:sldId id="1382" r:id="rId141"/>
    <p:sldId id="1383" r:id="rId142"/>
    <p:sldId id="1385" r:id="rId143"/>
    <p:sldId id="1386" r:id="rId144"/>
    <p:sldId id="1388" r:id="rId145"/>
    <p:sldId id="1389" r:id="rId146"/>
    <p:sldId id="1390" r:id="rId147"/>
    <p:sldId id="1391" r:id="rId148"/>
    <p:sldId id="1392" r:id="rId149"/>
    <p:sldId id="1393" r:id="rId150"/>
    <p:sldId id="1398" r:id="rId151"/>
    <p:sldId id="1394" r:id="rId152"/>
    <p:sldId id="1395" r:id="rId153"/>
    <p:sldId id="1396" r:id="rId154"/>
    <p:sldId id="1397" r:id="rId155"/>
    <p:sldId id="1399" r:id="rId156"/>
    <p:sldId id="1428" r:id="rId157"/>
    <p:sldId id="1430" r:id="rId158"/>
    <p:sldId id="1429" r:id="rId159"/>
    <p:sldId id="1400" r:id="rId160"/>
    <p:sldId id="1401" r:id="rId161"/>
    <p:sldId id="1402" r:id="rId162"/>
    <p:sldId id="1406" r:id="rId163"/>
    <p:sldId id="1407" r:id="rId164"/>
    <p:sldId id="1408" r:id="rId165"/>
    <p:sldId id="1409" r:id="rId166"/>
    <p:sldId id="1410" r:id="rId167"/>
    <p:sldId id="1411" r:id="rId168"/>
    <p:sldId id="1413" r:id="rId169"/>
    <p:sldId id="1414" r:id="rId170"/>
    <p:sldId id="1475" r:id="rId171"/>
    <p:sldId id="1453" r:id="rId172"/>
    <p:sldId id="1456" r:id="rId173"/>
    <p:sldId id="1416" r:id="rId174"/>
    <p:sldId id="1457" r:id="rId175"/>
    <p:sldId id="1458" r:id="rId176"/>
    <p:sldId id="1459" r:id="rId177"/>
    <p:sldId id="1460" r:id="rId178"/>
    <p:sldId id="1461" r:id="rId179"/>
    <p:sldId id="1462" r:id="rId180"/>
    <p:sldId id="1463" r:id="rId181"/>
    <p:sldId id="1464" r:id="rId182"/>
    <p:sldId id="1465" r:id="rId183"/>
    <p:sldId id="1466" r:id="rId184"/>
    <p:sldId id="1467" r:id="rId185"/>
    <p:sldId id="1468" r:id="rId186"/>
    <p:sldId id="1469" r:id="rId187"/>
    <p:sldId id="1470" r:id="rId188"/>
    <p:sldId id="1471" r:id="rId189"/>
    <p:sldId id="1472" r:id="rId190"/>
    <p:sldId id="1473" r:id="rId191"/>
    <p:sldId id="1476" r:id="rId192"/>
    <p:sldId id="1415" r:id="rId193"/>
    <p:sldId id="1420" r:id="rId194"/>
    <p:sldId id="1418" r:id="rId195"/>
    <p:sldId id="1419" r:id="rId196"/>
    <p:sldId id="1433" r:id="rId197"/>
    <p:sldId id="1432" r:id="rId198"/>
    <p:sldId id="1431" r:id="rId199"/>
    <p:sldId id="1634" r:id="rId200"/>
    <p:sldId id="1424" r:id="rId201"/>
    <p:sldId id="1425" r:id="rId202"/>
    <p:sldId id="1440" r:id="rId203"/>
    <p:sldId id="1441" r:id="rId204"/>
    <p:sldId id="1442" r:id="rId205"/>
    <p:sldId id="1434" r:id="rId206"/>
    <p:sldId id="1435" r:id="rId207"/>
    <p:sldId id="1439" r:id="rId208"/>
    <p:sldId id="1437" r:id="rId209"/>
    <p:sldId id="1438" r:id="rId210"/>
    <p:sldId id="1436" r:id="rId211"/>
    <p:sldId id="1443" r:id="rId212"/>
    <p:sldId id="1444" r:id="rId213"/>
    <p:sldId id="1445" r:id="rId214"/>
    <p:sldId id="1447" r:id="rId215"/>
    <p:sldId id="1448" r:id="rId216"/>
    <p:sldId id="1450" r:id="rId217"/>
    <p:sldId id="1449" r:id="rId218"/>
    <p:sldId id="1451" r:id="rId219"/>
    <p:sldId id="971" r:id="rId220"/>
  </p:sldIdLst>
  <p:sldSz cx="12198350" cy="6858000"/>
  <p:notesSz cx="6858000" cy="9686925"/>
  <p:custDataLst>
    <p:custData r:id="rId20"/>
    <p:tags r:id="rId223"/>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6" orient="horz" pos="210">
          <p15:clr>
            <a:srgbClr val="A4A3A4"/>
          </p15:clr>
        </p15:guide>
        <p15:guide id="7" pos="395" userDrawn="1">
          <p15:clr>
            <a:srgbClr val="FBAE40"/>
          </p15:clr>
        </p15:guide>
        <p15:guide id="8" pos="3842">
          <p15:clr>
            <a:srgbClr val="A4A3A4"/>
          </p15:clr>
        </p15:guide>
        <p15:guide id="9" pos="3938" userDrawn="1">
          <p15:clr>
            <a:srgbClr val="A4A3A4"/>
          </p15:clr>
        </p15:guide>
        <p15:guide id="10" pos="7380" userDrawn="1">
          <p15:clr>
            <a:srgbClr val="FBAE40"/>
          </p15:clr>
        </p15:guide>
        <p15:guide id="11" pos="5570" userDrawn="1">
          <p15:clr>
            <a:srgbClr val="A4A3A4"/>
          </p15:clr>
        </p15:guide>
        <p15:guide id="12" orient="horz" pos="3902" userDrawn="1">
          <p15:clr>
            <a:srgbClr val="FBAE40"/>
          </p15:clr>
        </p15:guide>
        <p15:guide id="13" orient="horz" pos="654">
          <p15:clr>
            <a:srgbClr val="A4A3A4"/>
          </p15:clr>
        </p15:guide>
        <p15:guide id="14" orient="horz" pos="2453" userDrawn="1">
          <p15:clr>
            <a:srgbClr val="A4A3A4"/>
          </p15:clr>
        </p15:guide>
        <p15:guide id="15" orient="horz" pos="2360">
          <p15:clr>
            <a:srgbClr val="A4A3A4"/>
          </p15:clr>
        </p15:guide>
        <p15:guide id="16" orient="horz" pos="909" userDrawn="1">
          <p15:clr>
            <a:srgbClr val="FBAE40"/>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guide id="3" orient="horz" pos="3051">
          <p15:clr>
            <a:srgbClr val="A4A3A4"/>
          </p15:clr>
        </p15:guide>
        <p15:guide id="4" pos="2160">
          <p15:clr>
            <a:srgbClr val="A4A3A4"/>
          </p15:clr>
        </p15:guide>
        <p15:guide id="5" orient="horz" pos="2870">
          <p15:clr>
            <a:srgbClr val="A4A3A4"/>
          </p15:clr>
        </p15:guide>
        <p15:guide id="6" orient="horz" pos="466">
          <p15:clr>
            <a:srgbClr val="A4A3A4"/>
          </p15:clr>
        </p15:guide>
        <p15:guide id="7" orient="horz" pos="5637">
          <p15:clr>
            <a:srgbClr val="A4A3A4"/>
          </p15:clr>
        </p15:guide>
        <p15:guide id="8" orient="horz" pos="2733">
          <p15:clr>
            <a:srgbClr val="A4A3A4"/>
          </p15:clr>
        </p15:guide>
        <p15:guide id="9" pos="4156">
          <p15:clr>
            <a:srgbClr val="A4A3A4"/>
          </p15:clr>
        </p15:guide>
        <p15:guide id="10" pos="16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 Wang" initials="JW" lastIdx="1" clrIdx="0">
    <p:extLst>
      <p:ext uri="{19B8F6BF-5375-455C-9EA6-DF929625EA0E}">
        <p15:presenceInfo xmlns:p15="http://schemas.microsoft.com/office/powerpoint/2012/main" userId="S::favv5g@splm.siemens.com::18e8fe62-c8bd-4ab6-8c60-7cc8100bbf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87"/>
    <a:srgbClr val="AAB414"/>
    <a:srgbClr val="7DD2E6"/>
    <a:srgbClr val="D2D741"/>
    <a:srgbClr val="879628"/>
    <a:srgbClr val="647D2D"/>
    <a:srgbClr val="465F19"/>
    <a:srgbClr val="41AAC8"/>
    <a:srgbClr val="2387AA"/>
    <a:srgbClr val="004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94737" autoAdjust="0"/>
  </p:normalViewPr>
  <p:slideViewPr>
    <p:cSldViewPr snapToGrid="0">
      <p:cViewPr varScale="1">
        <p:scale>
          <a:sx n="81" d="100"/>
          <a:sy n="81" d="100"/>
        </p:scale>
        <p:origin x="442" y="67"/>
      </p:cViewPr>
      <p:guideLst>
        <p:guide orient="horz" pos="210"/>
        <p:guide pos="395"/>
        <p:guide pos="3842"/>
        <p:guide pos="3938"/>
        <p:guide pos="7380"/>
        <p:guide pos="5570"/>
        <p:guide orient="horz" pos="3902"/>
        <p:guide orient="horz" pos="654"/>
        <p:guide orient="horz" pos="2453"/>
        <p:guide orient="horz" pos="2360"/>
        <p:guide orient="horz" pos="90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722"/>
    </p:cViewPr>
  </p:sorterViewPr>
  <p:notesViewPr>
    <p:cSldViewPr snapToGrid="0">
      <p:cViewPr>
        <p:scale>
          <a:sx n="1" d="2"/>
          <a:sy n="1" d="2"/>
        </p:scale>
        <p:origin x="0" y="0"/>
      </p:cViewPr>
      <p:guideLst>
        <p:guide orient="horz" pos="3224"/>
        <p:guide pos="2236"/>
        <p:guide orient="horz" pos="3051"/>
        <p:guide pos="2160"/>
        <p:guide orient="horz" pos="2870"/>
        <p:guide orient="horz" pos="466"/>
        <p:guide orient="horz" pos="5637"/>
        <p:guide orient="horz" pos="2733"/>
        <p:guide pos="4156"/>
        <p:guide pos="16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0.xml"/><Relationship Id="rId21" Type="http://schemas.openxmlformats.org/officeDocument/2006/relationships/customXml" Target="../customXml/item21.xml"/><Relationship Id="rId42" Type="http://schemas.openxmlformats.org/officeDocument/2006/relationships/slide" Target="slides/slide5.xml"/><Relationship Id="rId63" Type="http://schemas.openxmlformats.org/officeDocument/2006/relationships/slide" Target="slides/slide26.xml"/><Relationship Id="rId84" Type="http://schemas.openxmlformats.org/officeDocument/2006/relationships/slide" Target="slides/slide47.xml"/><Relationship Id="rId138" Type="http://schemas.openxmlformats.org/officeDocument/2006/relationships/slide" Target="slides/slide101.xml"/><Relationship Id="rId159" Type="http://schemas.openxmlformats.org/officeDocument/2006/relationships/slide" Target="slides/slide122.xml"/><Relationship Id="rId170" Type="http://schemas.openxmlformats.org/officeDocument/2006/relationships/slide" Target="slides/slide133.xml"/><Relationship Id="rId191" Type="http://schemas.openxmlformats.org/officeDocument/2006/relationships/slide" Target="slides/slide154.xml"/><Relationship Id="rId205" Type="http://schemas.openxmlformats.org/officeDocument/2006/relationships/slide" Target="slides/slide168.xml"/><Relationship Id="rId226" Type="http://schemas.openxmlformats.org/officeDocument/2006/relationships/viewProps" Target="viewProps.xml"/><Relationship Id="rId107" Type="http://schemas.openxmlformats.org/officeDocument/2006/relationships/slide" Target="slides/slide70.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slide" Target="slides/slide16.xml"/><Relationship Id="rId74" Type="http://schemas.openxmlformats.org/officeDocument/2006/relationships/slide" Target="slides/slide37.xml"/><Relationship Id="rId128" Type="http://schemas.openxmlformats.org/officeDocument/2006/relationships/slide" Target="slides/slide91.xml"/><Relationship Id="rId149" Type="http://schemas.openxmlformats.org/officeDocument/2006/relationships/slide" Target="slides/slide112.xml"/><Relationship Id="rId5" Type="http://schemas.openxmlformats.org/officeDocument/2006/relationships/customXml" Target="../customXml/item5.xml"/><Relationship Id="rId95" Type="http://schemas.openxmlformats.org/officeDocument/2006/relationships/slide" Target="slides/slide58.xml"/><Relationship Id="rId160" Type="http://schemas.openxmlformats.org/officeDocument/2006/relationships/slide" Target="slides/slide123.xml"/><Relationship Id="rId181" Type="http://schemas.openxmlformats.org/officeDocument/2006/relationships/slide" Target="slides/slide144.xml"/><Relationship Id="rId216" Type="http://schemas.openxmlformats.org/officeDocument/2006/relationships/slide" Target="slides/slide179.xml"/><Relationship Id="rId211" Type="http://schemas.openxmlformats.org/officeDocument/2006/relationships/slide" Target="slides/slide174.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6.xml"/><Relationship Id="rId48" Type="http://schemas.openxmlformats.org/officeDocument/2006/relationships/slide" Target="slides/slide11.xml"/><Relationship Id="rId64" Type="http://schemas.openxmlformats.org/officeDocument/2006/relationships/slide" Target="slides/slide27.xml"/><Relationship Id="rId69" Type="http://schemas.openxmlformats.org/officeDocument/2006/relationships/slide" Target="slides/slide32.xml"/><Relationship Id="rId113" Type="http://schemas.openxmlformats.org/officeDocument/2006/relationships/slide" Target="slides/slide76.xml"/><Relationship Id="rId118" Type="http://schemas.openxmlformats.org/officeDocument/2006/relationships/slide" Target="slides/slide81.xml"/><Relationship Id="rId134" Type="http://schemas.openxmlformats.org/officeDocument/2006/relationships/slide" Target="slides/slide97.xml"/><Relationship Id="rId139" Type="http://schemas.openxmlformats.org/officeDocument/2006/relationships/slide" Target="slides/slide102.xml"/><Relationship Id="rId80" Type="http://schemas.openxmlformats.org/officeDocument/2006/relationships/slide" Target="slides/slide43.xml"/><Relationship Id="rId85" Type="http://schemas.openxmlformats.org/officeDocument/2006/relationships/slide" Target="slides/slide48.xml"/><Relationship Id="rId150" Type="http://schemas.openxmlformats.org/officeDocument/2006/relationships/slide" Target="slides/slide113.xml"/><Relationship Id="rId155" Type="http://schemas.openxmlformats.org/officeDocument/2006/relationships/slide" Target="slides/slide118.xml"/><Relationship Id="rId171" Type="http://schemas.openxmlformats.org/officeDocument/2006/relationships/slide" Target="slides/slide134.xml"/><Relationship Id="rId176" Type="http://schemas.openxmlformats.org/officeDocument/2006/relationships/slide" Target="slides/slide139.xml"/><Relationship Id="rId192" Type="http://schemas.openxmlformats.org/officeDocument/2006/relationships/slide" Target="slides/slide155.xml"/><Relationship Id="rId197" Type="http://schemas.openxmlformats.org/officeDocument/2006/relationships/slide" Target="slides/slide160.xml"/><Relationship Id="rId206" Type="http://schemas.openxmlformats.org/officeDocument/2006/relationships/slide" Target="slides/slide169.xml"/><Relationship Id="rId227" Type="http://schemas.openxmlformats.org/officeDocument/2006/relationships/theme" Target="theme/theme1.xml"/><Relationship Id="rId201" Type="http://schemas.openxmlformats.org/officeDocument/2006/relationships/slide" Target="slides/slide164.xml"/><Relationship Id="rId222" Type="http://schemas.openxmlformats.org/officeDocument/2006/relationships/handoutMaster" Target="handoutMasters/handout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 Target="slides/slide1.xml"/><Relationship Id="rId59" Type="http://schemas.openxmlformats.org/officeDocument/2006/relationships/slide" Target="slides/slide22.xml"/><Relationship Id="rId103" Type="http://schemas.openxmlformats.org/officeDocument/2006/relationships/slide" Target="slides/slide66.xml"/><Relationship Id="rId108" Type="http://schemas.openxmlformats.org/officeDocument/2006/relationships/slide" Target="slides/slide71.xml"/><Relationship Id="rId124" Type="http://schemas.openxmlformats.org/officeDocument/2006/relationships/slide" Target="slides/slide87.xml"/><Relationship Id="rId129" Type="http://schemas.openxmlformats.org/officeDocument/2006/relationships/slide" Target="slides/slide92.xml"/><Relationship Id="rId54" Type="http://schemas.openxmlformats.org/officeDocument/2006/relationships/slide" Target="slides/slide17.xml"/><Relationship Id="rId70" Type="http://schemas.openxmlformats.org/officeDocument/2006/relationships/slide" Target="slides/slide33.xml"/><Relationship Id="rId75" Type="http://schemas.openxmlformats.org/officeDocument/2006/relationships/slide" Target="slides/slide38.xml"/><Relationship Id="rId91" Type="http://schemas.openxmlformats.org/officeDocument/2006/relationships/slide" Target="slides/slide54.xml"/><Relationship Id="rId96" Type="http://schemas.openxmlformats.org/officeDocument/2006/relationships/slide" Target="slides/slide59.xml"/><Relationship Id="rId140" Type="http://schemas.openxmlformats.org/officeDocument/2006/relationships/slide" Target="slides/slide103.xml"/><Relationship Id="rId145" Type="http://schemas.openxmlformats.org/officeDocument/2006/relationships/slide" Target="slides/slide108.xml"/><Relationship Id="rId161" Type="http://schemas.openxmlformats.org/officeDocument/2006/relationships/slide" Target="slides/slide124.xml"/><Relationship Id="rId166" Type="http://schemas.openxmlformats.org/officeDocument/2006/relationships/slide" Target="slides/slide129.xml"/><Relationship Id="rId182" Type="http://schemas.openxmlformats.org/officeDocument/2006/relationships/slide" Target="slides/slide145.xml"/><Relationship Id="rId187" Type="http://schemas.openxmlformats.org/officeDocument/2006/relationships/slide" Target="slides/slide150.xml"/><Relationship Id="rId217" Type="http://schemas.openxmlformats.org/officeDocument/2006/relationships/slide" Target="slides/slide180.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75.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12.xml"/><Relationship Id="rId114" Type="http://schemas.openxmlformats.org/officeDocument/2006/relationships/slide" Target="slides/slide77.xml"/><Relationship Id="rId119" Type="http://schemas.openxmlformats.org/officeDocument/2006/relationships/slide" Target="slides/slide82.xml"/><Relationship Id="rId44" Type="http://schemas.openxmlformats.org/officeDocument/2006/relationships/slide" Target="slides/slide7.xml"/><Relationship Id="rId60" Type="http://schemas.openxmlformats.org/officeDocument/2006/relationships/slide" Target="slides/slide23.xml"/><Relationship Id="rId65" Type="http://schemas.openxmlformats.org/officeDocument/2006/relationships/slide" Target="slides/slide28.xml"/><Relationship Id="rId81" Type="http://schemas.openxmlformats.org/officeDocument/2006/relationships/slide" Target="slides/slide44.xml"/><Relationship Id="rId86" Type="http://schemas.openxmlformats.org/officeDocument/2006/relationships/slide" Target="slides/slide49.xml"/><Relationship Id="rId130" Type="http://schemas.openxmlformats.org/officeDocument/2006/relationships/slide" Target="slides/slide93.xml"/><Relationship Id="rId135" Type="http://schemas.openxmlformats.org/officeDocument/2006/relationships/slide" Target="slides/slide98.xml"/><Relationship Id="rId151" Type="http://schemas.openxmlformats.org/officeDocument/2006/relationships/slide" Target="slides/slide114.xml"/><Relationship Id="rId156" Type="http://schemas.openxmlformats.org/officeDocument/2006/relationships/slide" Target="slides/slide119.xml"/><Relationship Id="rId177" Type="http://schemas.openxmlformats.org/officeDocument/2006/relationships/slide" Target="slides/slide140.xml"/><Relationship Id="rId198" Type="http://schemas.openxmlformats.org/officeDocument/2006/relationships/slide" Target="slides/slide161.xml"/><Relationship Id="rId172" Type="http://schemas.openxmlformats.org/officeDocument/2006/relationships/slide" Target="slides/slide135.xml"/><Relationship Id="rId193" Type="http://schemas.openxmlformats.org/officeDocument/2006/relationships/slide" Target="slides/slide156.xml"/><Relationship Id="rId202" Type="http://schemas.openxmlformats.org/officeDocument/2006/relationships/slide" Target="slides/slide165.xml"/><Relationship Id="rId207" Type="http://schemas.openxmlformats.org/officeDocument/2006/relationships/slide" Target="slides/slide170.xml"/><Relationship Id="rId223" Type="http://schemas.openxmlformats.org/officeDocument/2006/relationships/tags" Target="tags/tag1.xml"/><Relationship Id="rId228"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2.xml"/><Relationship Id="rId109" Type="http://schemas.openxmlformats.org/officeDocument/2006/relationships/slide" Target="slides/slide72.xml"/><Relationship Id="rId34" Type="http://schemas.openxmlformats.org/officeDocument/2006/relationships/customXml" Target="../customXml/item34.xml"/><Relationship Id="rId50" Type="http://schemas.openxmlformats.org/officeDocument/2006/relationships/slide" Target="slides/slide13.xml"/><Relationship Id="rId55" Type="http://schemas.openxmlformats.org/officeDocument/2006/relationships/slide" Target="slides/slide18.xml"/><Relationship Id="rId76" Type="http://schemas.openxmlformats.org/officeDocument/2006/relationships/slide" Target="slides/slide39.xml"/><Relationship Id="rId97" Type="http://schemas.openxmlformats.org/officeDocument/2006/relationships/slide" Target="slides/slide60.xml"/><Relationship Id="rId104" Type="http://schemas.openxmlformats.org/officeDocument/2006/relationships/slide" Target="slides/slide67.xml"/><Relationship Id="rId120" Type="http://schemas.openxmlformats.org/officeDocument/2006/relationships/slide" Target="slides/slide83.xml"/><Relationship Id="rId125" Type="http://schemas.openxmlformats.org/officeDocument/2006/relationships/slide" Target="slides/slide88.xml"/><Relationship Id="rId141" Type="http://schemas.openxmlformats.org/officeDocument/2006/relationships/slide" Target="slides/slide104.xml"/><Relationship Id="rId146" Type="http://schemas.openxmlformats.org/officeDocument/2006/relationships/slide" Target="slides/slide109.xml"/><Relationship Id="rId167" Type="http://schemas.openxmlformats.org/officeDocument/2006/relationships/slide" Target="slides/slide130.xml"/><Relationship Id="rId188" Type="http://schemas.openxmlformats.org/officeDocument/2006/relationships/slide" Target="slides/slide151.xml"/><Relationship Id="rId7" Type="http://schemas.openxmlformats.org/officeDocument/2006/relationships/customXml" Target="../customXml/item7.xml"/><Relationship Id="rId71" Type="http://schemas.openxmlformats.org/officeDocument/2006/relationships/slide" Target="slides/slide34.xml"/><Relationship Id="rId92" Type="http://schemas.openxmlformats.org/officeDocument/2006/relationships/slide" Target="slides/slide55.xml"/><Relationship Id="rId162" Type="http://schemas.openxmlformats.org/officeDocument/2006/relationships/slide" Target="slides/slide125.xml"/><Relationship Id="rId183" Type="http://schemas.openxmlformats.org/officeDocument/2006/relationships/slide" Target="slides/slide146.xml"/><Relationship Id="rId213" Type="http://schemas.openxmlformats.org/officeDocument/2006/relationships/slide" Target="slides/slide176.xml"/><Relationship Id="rId218" Type="http://schemas.openxmlformats.org/officeDocument/2006/relationships/slide" Target="slides/slide18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3.xml"/><Relationship Id="rId45" Type="http://schemas.openxmlformats.org/officeDocument/2006/relationships/slide" Target="slides/slide8.xml"/><Relationship Id="rId66" Type="http://schemas.openxmlformats.org/officeDocument/2006/relationships/slide" Target="slides/slide29.xml"/><Relationship Id="rId87" Type="http://schemas.openxmlformats.org/officeDocument/2006/relationships/slide" Target="slides/slide50.xml"/><Relationship Id="rId110" Type="http://schemas.openxmlformats.org/officeDocument/2006/relationships/slide" Target="slides/slide73.xml"/><Relationship Id="rId115" Type="http://schemas.openxmlformats.org/officeDocument/2006/relationships/slide" Target="slides/slide78.xml"/><Relationship Id="rId131" Type="http://schemas.openxmlformats.org/officeDocument/2006/relationships/slide" Target="slides/slide94.xml"/><Relationship Id="rId136" Type="http://schemas.openxmlformats.org/officeDocument/2006/relationships/slide" Target="slides/slide99.xml"/><Relationship Id="rId157" Type="http://schemas.openxmlformats.org/officeDocument/2006/relationships/slide" Target="slides/slide120.xml"/><Relationship Id="rId178" Type="http://schemas.openxmlformats.org/officeDocument/2006/relationships/slide" Target="slides/slide141.xml"/><Relationship Id="rId61" Type="http://schemas.openxmlformats.org/officeDocument/2006/relationships/slide" Target="slides/slide24.xml"/><Relationship Id="rId82" Type="http://schemas.openxmlformats.org/officeDocument/2006/relationships/slide" Target="slides/slide45.xml"/><Relationship Id="rId152" Type="http://schemas.openxmlformats.org/officeDocument/2006/relationships/slide" Target="slides/slide115.xml"/><Relationship Id="rId173" Type="http://schemas.openxmlformats.org/officeDocument/2006/relationships/slide" Target="slides/slide136.xml"/><Relationship Id="rId194" Type="http://schemas.openxmlformats.org/officeDocument/2006/relationships/slide" Target="slides/slide157.xml"/><Relationship Id="rId199" Type="http://schemas.openxmlformats.org/officeDocument/2006/relationships/slide" Target="slides/slide162.xml"/><Relationship Id="rId203" Type="http://schemas.openxmlformats.org/officeDocument/2006/relationships/slide" Target="slides/slide166.xml"/><Relationship Id="rId208" Type="http://schemas.openxmlformats.org/officeDocument/2006/relationships/slide" Target="slides/slide171.xml"/><Relationship Id="rId19" Type="http://schemas.openxmlformats.org/officeDocument/2006/relationships/customXml" Target="../customXml/item19.xml"/><Relationship Id="rId224" Type="http://schemas.openxmlformats.org/officeDocument/2006/relationships/commentAuthors" Target="commentAuthors.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1.xml"/><Relationship Id="rId56" Type="http://schemas.openxmlformats.org/officeDocument/2006/relationships/slide" Target="slides/slide19.xml"/><Relationship Id="rId77" Type="http://schemas.openxmlformats.org/officeDocument/2006/relationships/slide" Target="slides/slide40.xml"/><Relationship Id="rId100" Type="http://schemas.openxmlformats.org/officeDocument/2006/relationships/slide" Target="slides/slide63.xml"/><Relationship Id="rId105" Type="http://schemas.openxmlformats.org/officeDocument/2006/relationships/slide" Target="slides/slide68.xml"/><Relationship Id="rId126" Type="http://schemas.openxmlformats.org/officeDocument/2006/relationships/slide" Target="slides/slide89.xml"/><Relationship Id="rId147" Type="http://schemas.openxmlformats.org/officeDocument/2006/relationships/slide" Target="slides/slide110.xml"/><Relationship Id="rId168" Type="http://schemas.openxmlformats.org/officeDocument/2006/relationships/slide" Target="slides/slide131.xml"/><Relationship Id="rId8" Type="http://schemas.openxmlformats.org/officeDocument/2006/relationships/customXml" Target="../customXml/item8.xml"/><Relationship Id="rId51" Type="http://schemas.openxmlformats.org/officeDocument/2006/relationships/slide" Target="slides/slide14.xml"/><Relationship Id="rId72" Type="http://schemas.openxmlformats.org/officeDocument/2006/relationships/slide" Target="slides/slide35.xml"/><Relationship Id="rId93" Type="http://schemas.openxmlformats.org/officeDocument/2006/relationships/slide" Target="slides/slide56.xml"/><Relationship Id="rId98" Type="http://schemas.openxmlformats.org/officeDocument/2006/relationships/slide" Target="slides/slide61.xml"/><Relationship Id="rId121" Type="http://schemas.openxmlformats.org/officeDocument/2006/relationships/slide" Target="slides/slide84.xml"/><Relationship Id="rId142" Type="http://schemas.openxmlformats.org/officeDocument/2006/relationships/slide" Target="slides/slide105.xml"/><Relationship Id="rId163" Type="http://schemas.openxmlformats.org/officeDocument/2006/relationships/slide" Target="slides/slide126.xml"/><Relationship Id="rId184" Type="http://schemas.openxmlformats.org/officeDocument/2006/relationships/slide" Target="slides/slide147.xml"/><Relationship Id="rId189" Type="http://schemas.openxmlformats.org/officeDocument/2006/relationships/slide" Target="slides/slide152.xml"/><Relationship Id="rId21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177.xml"/><Relationship Id="rId25" Type="http://schemas.openxmlformats.org/officeDocument/2006/relationships/customXml" Target="../customXml/item25.xml"/><Relationship Id="rId46" Type="http://schemas.openxmlformats.org/officeDocument/2006/relationships/slide" Target="slides/slide9.xml"/><Relationship Id="rId67" Type="http://schemas.openxmlformats.org/officeDocument/2006/relationships/slide" Target="slides/slide30.xml"/><Relationship Id="rId116" Type="http://schemas.openxmlformats.org/officeDocument/2006/relationships/slide" Target="slides/slide79.xml"/><Relationship Id="rId137" Type="http://schemas.openxmlformats.org/officeDocument/2006/relationships/slide" Target="slides/slide100.xml"/><Relationship Id="rId158" Type="http://schemas.openxmlformats.org/officeDocument/2006/relationships/slide" Target="slides/slide121.xml"/><Relationship Id="rId20" Type="http://schemas.openxmlformats.org/officeDocument/2006/relationships/customXml" Target="../customXml/item20.xml"/><Relationship Id="rId41" Type="http://schemas.openxmlformats.org/officeDocument/2006/relationships/slide" Target="slides/slide4.xml"/><Relationship Id="rId62" Type="http://schemas.openxmlformats.org/officeDocument/2006/relationships/slide" Target="slides/slide25.xml"/><Relationship Id="rId83" Type="http://schemas.openxmlformats.org/officeDocument/2006/relationships/slide" Target="slides/slide46.xml"/><Relationship Id="rId88" Type="http://schemas.openxmlformats.org/officeDocument/2006/relationships/slide" Target="slides/slide51.xml"/><Relationship Id="rId111" Type="http://schemas.openxmlformats.org/officeDocument/2006/relationships/slide" Target="slides/slide74.xml"/><Relationship Id="rId132" Type="http://schemas.openxmlformats.org/officeDocument/2006/relationships/slide" Target="slides/slide95.xml"/><Relationship Id="rId153" Type="http://schemas.openxmlformats.org/officeDocument/2006/relationships/slide" Target="slides/slide116.xml"/><Relationship Id="rId174" Type="http://schemas.openxmlformats.org/officeDocument/2006/relationships/slide" Target="slides/slide137.xml"/><Relationship Id="rId179" Type="http://schemas.openxmlformats.org/officeDocument/2006/relationships/slide" Target="slides/slide142.xml"/><Relationship Id="rId195" Type="http://schemas.openxmlformats.org/officeDocument/2006/relationships/slide" Target="slides/slide158.xml"/><Relationship Id="rId209" Type="http://schemas.openxmlformats.org/officeDocument/2006/relationships/slide" Target="slides/slide172.xml"/><Relationship Id="rId190" Type="http://schemas.openxmlformats.org/officeDocument/2006/relationships/slide" Target="slides/slide153.xml"/><Relationship Id="rId204" Type="http://schemas.openxmlformats.org/officeDocument/2006/relationships/slide" Target="slides/slide167.xml"/><Relationship Id="rId220" Type="http://schemas.openxmlformats.org/officeDocument/2006/relationships/slide" Target="slides/slide183.xml"/><Relationship Id="rId225"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Master" Target="slideMasters/slideMaster2.xml"/><Relationship Id="rId57" Type="http://schemas.openxmlformats.org/officeDocument/2006/relationships/slide" Target="slides/slide20.xml"/><Relationship Id="rId106" Type="http://schemas.openxmlformats.org/officeDocument/2006/relationships/slide" Target="slides/slide69.xml"/><Relationship Id="rId127" Type="http://schemas.openxmlformats.org/officeDocument/2006/relationships/slide" Target="slides/slide90.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15.xml"/><Relationship Id="rId73" Type="http://schemas.openxmlformats.org/officeDocument/2006/relationships/slide" Target="slides/slide36.xml"/><Relationship Id="rId78" Type="http://schemas.openxmlformats.org/officeDocument/2006/relationships/slide" Target="slides/slide41.xml"/><Relationship Id="rId94" Type="http://schemas.openxmlformats.org/officeDocument/2006/relationships/slide" Target="slides/slide57.xml"/><Relationship Id="rId99" Type="http://schemas.openxmlformats.org/officeDocument/2006/relationships/slide" Target="slides/slide62.xml"/><Relationship Id="rId101" Type="http://schemas.openxmlformats.org/officeDocument/2006/relationships/slide" Target="slides/slide64.xml"/><Relationship Id="rId122" Type="http://schemas.openxmlformats.org/officeDocument/2006/relationships/slide" Target="slides/slide85.xml"/><Relationship Id="rId143" Type="http://schemas.openxmlformats.org/officeDocument/2006/relationships/slide" Target="slides/slide106.xml"/><Relationship Id="rId148" Type="http://schemas.openxmlformats.org/officeDocument/2006/relationships/slide" Target="slides/slide111.xml"/><Relationship Id="rId164" Type="http://schemas.openxmlformats.org/officeDocument/2006/relationships/slide" Target="slides/slide127.xml"/><Relationship Id="rId169" Type="http://schemas.openxmlformats.org/officeDocument/2006/relationships/slide" Target="slides/slide132.xml"/><Relationship Id="rId185" Type="http://schemas.openxmlformats.org/officeDocument/2006/relationships/slide" Target="slides/slide148.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43.xml"/><Relationship Id="rId210" Type="http://schemas.openxmlformats.org/officeDocument/2006/relationships/slide" Target="slides/slide173.xml"/><Relationship Id="rId215" Type="http://schemas.openxmlformats.org/officeDocument/2006/relationships/slide" Target="slides/slide178.xml"/><Relationship Id="rId26" Type="http://schemas.openxmlformats.org/officeDocument/2006/relationships/customXml" Target="../customXml/item26.xml"/><Relationship Id="rId47" Type="http://schemas.openxmlformats.org/officeDocument/2006/relationships/slide" Target="slides/slide10.xml"/><Relationship Id="rId68" Type="http://schemas.openxmlformats.org/officeDocument/2006/relationships/slide" Target="slides/slide31.xml"/><Relationship Id="rId89" Type="http://schemas.openxmlformats.org/officeDocument/2006/relationships/slide" Target="slides/slide52.xml"/><Relationship Id="rId112" Type="http://schemas.openxmlformats.org/officeDocument/2006/relationships/slide" Target="slides/slide75.xml"/><Relationship Id="rId133" Type="http://schemas.openxmlformats.org/officeDocument/2006/relationships/slide" Target="slides/slide96.xml"/><Relationship Id="rId154" Type="http://schemas.openxmlformats.org/officeDocument/2006/relationships/slide" Target="slides/slide117.xml"/><Relationship Id="rId175" Type="http://schemas.openxmlformats.org/officeDocument/2006/relationships/slide" Target="slides/slide138.xml"/><Relationship Id="rId196" Type="http://schemas.openxmlformats.org/officeDocument/2006/relationships/slide" Target="slides/slide159.xml"/><Relationship Id="rId200" Type="http://schemas.openxmlformats.org/officeDocument/2006/relationships/slide" Target="slides/slide163.xml"/><Relationship Id="rId16" Type="http://schemas.openxmlformats.org/officeDocument/2006/relationships/customXml" Target="../customXml/item16.xml"/><Relationship Id="rId221" Type="http://schemas.openxmlformats.org/officeDocument/2006/relationships/notesMaster" Target="notesMasters/notesMaster1.xml"/><Relationship Id="rId37" Type="http://schemas.openxmlformats.org/officeDocument/2006/relationships/slideMaster" Target="slideMasters/slideMaster3.xml"/><Relationship Id="rId58" Type="http://schemas.openxmlformats.org/officeDocument/2006/relationships/slide" Target="slides/slide21.xml"/><Relationship Id="rId79" Type="http://schemas.openxmlformats.org/officeDocument/2006/relationships/slide" Target="slides/slide42.xml"/><Relationship Id="rId102" Type="http://schemas.openxmlformats.org/officeDocument/2006/relationships/slide" Target="slides/slide65.xml"/><Relationship Id="rId123" Type="http://schemas.openxmlformats.org/officeDocument/2006/relationships/slide" Target="slides/slide86.xml"/><Relationship Id="rId144" Type="http://schemas.openxmlformats.org/officeDocument/2006/relationships/slide" Target="slides/slide107.xml"/><Relationship Id="rId90" Type="http://schemas.openxmlformats.org/officeDocument/2006/relationships/slide" Target="slides/slide53.xml"/><Relationship Id="rId165" Type="http://schemas.openxmlformats.org/officeDocument/2006/relationships/slide" Target="slides/slide128.xml"/><Relationship Id="rId186"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39161" cy="522887"/>
          </a:xfrm>
          <a:prstGeom prst="rect">
            <a:avLst/>
          </a:prstGeom>
          <a:noFill/>
          <a:ln w="9525">
            <a:noFill/>
            <a:miter lim="800000"/>
            <a:headEnd/>
            <a:tailEnd/>
          </a:ln>
          <a:effectLst/>
        </p:spPr>
        <p:txBody>
          <a:bodyPr vert="horz" wrap="square" lIns="252000" tIns="144000" rIns="252000" bIns="144000" numCol="1" anchor="t" anchorCtr="0" compatLnSpc="1">
            <a:prstTxWarp prst="textNoShape">
              <a:avLst/>
            </a:prstTxWarp>
          </a:bodyPr>
          <a:lstStyle>
            <a:lvl1pPr defTabSz="899975">
              <a:spcBef>
                <a:spcPct val="0"/>
              </a:spcBef>
              <a:defRPr sz="1100">
                <a:solidFill>
                  <a:schemeClr val="bg1"/>
                </a:solidFill>
                <a:latin typeface="Siemens Sans" pitchFamily="2" charset="0"/>
              </a:defRPr>
            </a:lvl1pPr>
          </a:lstStyle>
          <a:p>
            <a:endParaRPr lang="en-US">
              <a:solidFill>
                <a:schemeClr val="tx1"/>
              </a:solidFill>
              <a:latin typeface="Arial" pitchFamily="34" charset="0"/>
            </a:endParaRPr>
          </a:p>
        </p:txBody>
      </p:sp>
      <p:sp>
        <p:nvSpPr>
          <p:cNvPr id="173059" name="Rectangle 3"/>
          <p:cNvSpPr>
            <a:spLocks noGrp="1" noChangeArrowheads="1"/>
          </p:cNvSpPr>
          <p:nvPr>
            <p:ph type="dt" sz="quarter" idx="1"/>
          </p:nvPr>
        </p:nvSpPr>
        <p:spPr bwMode="auto">
          <a:xfrm>
            <a:off x="3718840" y="0"/>
            <a:ext cx="3139160" cy="522887"/>
          </a:xfrm>
          <a:prstGeom prst="rect">
            <a:avLst/>
          </a:prstGeom>
          <a:noFill/>
          <a:ln w="9525">
            <a:noFill/>
            <a:miter lim="800000"/>
            <a:headEnd/>
            <a:tailEnd/>
          </a:ln>
          <a:effectLst/>
        </p:spPr>
        <p:txBody>
          <a:bodyPr vert="horz" wrap="square" lIns="252000" tIns="144000" rIns="252000" bIns="144000" numCol="1" anchor="t" anchorCtr="0" compatLnSpc="1">
            <a:prstTxWarp prst="textNoShape">
              <a:avLst/>
            </a:prstTxWarp>
          </a:bodyPr>
          <a:lstStyle>
            <a:lvl1pPr algn="r" defTabSz="899975">
              <a:spcBef>
                <a:spcPct val="0"/>
              </a:spcBef>
              <a:defRPr sz="1100">
                <a:solidFill>
                  <a:schemeClr val="bg1"/>
                </a:solidFill>
                <a:latin typeface="Siemens Sans" pitchFamily="2" charset="0"/>
              </a:defRPr>
            </a:lvl1pPr>
          </a:lstStyle>
          <a:p>
            <a:endParaRPr lang="en-US">
              <a:solidFill>
                <a:schemeClr val="tx1"/>
              </a:solidFill>
              <a:latin typeface="Arial" pitchFamily="34" charset="0"/>
            </a:endParaRPr>
          </a:p>
        </p:txBody>
      </p:sp>
      <p:sp>
        <p:nvSpPr>
          <p:cNvPr id="173060" name="Rectangle 4"/>
          <p:cNvSpPr>
            <a:spLocks noGrp="1" noChangeArrowheads="1"/>
          </p:cNvSpPr>
          <p:nvPr>
            <p:ph type="ftr" sz="quarter" idx="2"/>
          </p:nvPr>
        </p:nvSpPr>
        <p:spPr bwMode="auto">
          <a:xfrm>
            <a:off x="1" y="9164038"/>
            <a:ext cx="3139161" cy="522887"/>
          </a:xfrm>
          <a:prstGeom prst="rect">
            <a:avLst/>
          </a:prstGeom>
          <a:noFill/>
          <a:ln w="9525">
            <a:noFill/>
            <a:miter lim="800000"/>
            <a:headEnd/>
            <a:tailEnd/>
          </a:ln>
          <a:effectLst/>
        </p:spPr>
        <p:txBody>
          <a:bodyPr vert="horz" wrap="square" lIns="252000" tIns="144000" rIns="252000" bIns="144000" numCol="1" anchor="b" anchorCtr="0" compatLnSpc="1">
            <a:prstTxWarp prst="textNoShape">
              <a:avLst/>
            </a:prstTxWarp>
          </a:bodyPr>
          <a:lstStyle>
            <a:lvl1pPr defTabSz="899975">
              <a:spcBef>
                <a:spcPct val="0"/>
              </a:spcBef>
              <a:defRPr sz="1100">
                <a:solidFill>
                  <a:schemeClr val="tx1"/>
                </a:solidFill>
                <a:latin typeface="Siemens Sans" pitchFamily="2" charset="0"/>
              </a:defRPr>
            </a:lvl1pPr>
          </a:lstStyle>
          <a:p>
            <a:endParaRPr lang="en-US">
              <a:latin typeface="Arial" pitchFamily="34" charset="0"/>
            </a:endParaRPr>
          </a:p>
        </p:txBody>
      </p:sp>
      <p:sp>
        <p:nvSpPr>
          <p:cNvPr id="173061" name="Rectangle 5"/>
          <p:cNvSpPr>
            <a:spLocks noGrp="1" noChangeArrowheads="1"/>
          </p:cNvSpPr>
          <p:nvPr>
            <p:ph type="sldNum" sz="quarter" idx="3"/>
          </p:nvPr>
        </p:nvSpPr>
        <p:spPr bwMode="auto">
          <a:xfrm>
            <a:off x="3718840" y="9164038"/>
            <a:ext cx="3139160" cy="522887"/>
          </a:xfrm>
          <a:prstGeom prst="rect">
            <a:avLst/>
          </a:prstGeom>
          <a:noFill/>
          <a:ln w="9525">
            <a:noFill/>
            <a:miter lim="800000"/>
            <a:headEnd/>
            <a:tailEnd/>
          </a:ln>
          <a:effectLst/>
        </p:spPr>
        <p:txBody>
          <a:bodyPr vert="horz" wrap="square" lIns="252000" tIns="144000" rIns="252000" bIns="144000" numCol="1" anchor="b" anchorCtr="0" compatLnSpc="1">
            <a:prstTxWarp prst="textNoShape">
              <a:avLst/>
            </a:prstTxWarp>
          </a:bodyPr>
          <a:lstStyle>
            <a:lvl1pPr algn="r" defTabSz="899975">
              <a:spcBef>
                <a:spcPct val="0"/>
              </a:spcBef>
              <a:defRPr sz="1100">
                <a:solidFill>
                  <a:schemeClr val="tx1"/>
                </a:solidFill>
                <a:latin typeface="Siemens Sans" pitchFamily="2" charset="0"/>
              </a:defRPr>
            </a:lvl1pPr>
          </a:lstStyle>
          <a:p>
            <a:r>
              <a:rPr lang="de-DE">
                <a:latin typeface="Arial" pitchFamily="34" charset="0"/>
              </a:rPr>
              <a:t>Handout </a:t>
            </a:r>
            <a:fld id="{BFC713D8-7968-482B-A79F-9C586FE5053A}" type="slidenum">
              <a:rPr lang="de-DE" smtClean="0">
                <a:latin typeface="Arial" pitchFamily="34" charset="0"/>
              </a:rPr>
              <a:pPr/>
              <a:t>‹#›</a:t>
            </a:fld>
            <a:endParaRPr lang="de-DE">
              <a:latin typeface="Arial" pitchFamily="34" charset="0"/>
            </a:endParaRPr>
          </a:p>
        </p:txBody>
      </p:sp>
    </p:spTree>
    <p:extLst>
      <p:ext uri="{BB962C8B-B14F-4D97-AF65-F5344CB8AC3E}">
        <p14:creationId xmlns:p14="http://schemas.microsoft.com/office/powerpoint/2010/main" val="2323172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0"/>
            <a:ext cx="3139161" cy="522887"/>
          </a:xfrm>
          <a:prstGeom prst="rect">
            <a:avLst/>
          </a:prstGeom>
          <a:noFill/>
          <a:ln w="9525">
            <a:noFill/>
            <a:miter lim="800000"/>
            <a:headEnd/>
            <a:tailEnd/>
          </a:ln>
          <a:effectLst/>
        </p:spPr>
        <p:txBody>
          <a:bodyPr vert="horz" wrap="square" lIns="252000" tIns="144000" rIns="252000" bIns="144000" numCol="1" anchor="t" anchorCtr="0" compatLnSpc="1">
            <a:prstTxWarp prst="textNoShape">
              <a:avLst/>
            </a:prstTxWarp>
          </a:bodyPr>
          <a:lstStyle>
            <a:lvl1pPr defTabSz="899975">
              <a:spcBef>
                <a:spcPct val="0"/>
              </a:spcBef>
              <a:defRPr sz="1100">
                <a:solidFill>
                  <a:schemeClr val="tx1"/>
                </a:solidFill>
                <a:latin typeface="Arial" pitchFamily="34" charset="0"/>
              </a:defRPr>
            </a:lvl1pPr>
          </a:lstStyle>
          <a:p>
            <a:endParaRPr lang="en-US"/>
          </a:p>
        </p:txBody>
      </p:sp>
      <p:sp>
        <p:nvSpPr>
          <p:cNvPr id="77827" name="Rectangle 3"/>
          <p:cNvSpPr>
            <a:spLocks noGrp="1" noChangeArrowheads="1"/>
          </p:cNvSpPr>
          <p:nvPr>
            <p:ph type="dt" idx="1"/>
          </p:nvPr>
        </p:nvSpPr>
        <p:spPr bwMode="auto">
          <a:xfrm>
            <a:off x="3718840" y="0"/>
            <a:ext cx="3137627" cy="522887"/>
          </a:xfrm>
          <a:prstGeom prst="rect">
            <a:avLst/>
          </a:prstGeom>
          <a:noFill/>
          <a:ln w="9525">
            <a:noFill/>
            <a:miter lim="800000"/>
            <a:headEnd/>
            <a:tailEnd/>
          </a:ln>
          <a:effectLst/>
        </p:spPr>
        <p:txBody>
          <a:bodyPr vert="horz" wrap="square" lIns="252000" tIns="144000" rIns="252000" bIns="144000" numCol="1" anchor="t" anchorCtr="0" compatLnSpc="1">
            <a:prstTxWarp prst="textNoShape">
              <a:avLst/>
            </a:prstTxWarp>
          </a:bodyPr>
          <a:lstStyle>
            <a:lvl1pPr algn="r" defTabSz="899975">
              <a:spcBef>
                <a:spcPct val="0"/>
              </a:spcBef>
              <a:defRPr sz="1100">
                <a:solidFill>
                  <a:schemeClr val="tx1"/>
                </a:solidFill>
                <a:latin typeface="Arial" pitchFamily="34" charset="0"/>
              </a:defRPr>
            </a:lvl1pPr>
          </a:lstStyle>
          <a:p>
            <a:endParaRPr lang="en-US"/>
          </a:p>
        </p:txBody>
      </p:sp>
      <p:sp>
        <p:nvSpPr>
          <p:cNvPr id="77828" name="Rectangle 4"/>
          <p:cNvSpPr>
            <a:spLocks noGrp="1" noRot="1" noChangeAspect="1" noChangeArrowheads="1" noTextEdit="1"/>
          </p:cNvSpPr>
          <p:nvPr>
            <p:ph type="sldImg" idx="2"/>
          </p:nvPr>
        </p:nvSpPr>
        <p:spPr bwMode="auto">
          <a:xfrm>
            <a:off x="251702" y="739006"/>
            <a:ext cx="6338250" cy="3564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60351" y="4564740"/>
            <a:ext cx="6337300" cy="432132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7830" name="Rectangle 6"/>
          <p:cNvSpPr>
            <a:spLocks noGrp="1" noChangeArrowheads="1"/>
          </p:cNvSpPr>
          <p:nvPr>
            <p:ph type="ftr" sz="quarter" idx="4"/>
          </p:nvPr>
        </p:nvSpPr>
        <p:spPr bwMode="auto">
          <a:xfrm>
            <a:off x="1" y="9164038"/>
            <a:ext cx="3139161" cy="521384"/>
          </a:xfrm>
          <a:prstGeom prst="rect">
            <a:avLst/>
          </a:prstGeom>
          <a:noFill/>
          <a:ln w="9525">
            <a:noFill/>
            <a:miter lim="800000"/>
            <a:headEnd/>
            <a:tailEnd/>
          </a:ln>
          <a:effectLst/>
        </p:spPr>
        <p:txBody>
          <a:bodyPr vert="horz" wrap="square" lIns="252000" tIns="144000" rIns="252000" bIns="144000" numCol="1" anchor="b" anchorCtr="0" compatLnSpc="1">
            <a:prstTxWarp prst="textNoShape">
              <a:avLst/>
            </a:prstTxWarp>
          </a:bodyPr>
          <a:lstStyle>
            <a:lvl1pPr defTabSz="899975">
              <a:spcBef>
                <a:spcPct val="0"/>
              </a:spcBef>
              <a:defRPr sz="1100">
                <a:solidFill>
                  <a:schemeClr val="tx1"/>
                </a:solidFill>
                <a:latin typeface="Arial" pitchFamily="34" charset="0"/>
              </a:defRPr>
            </a:lvl1pPr>
          </a:lstStyle>
          <a:p>
            <a:endParaRPr lang="en-US"/>
          </a:p>
        </p:txBody>
      </p:sp>
      <p:sp>
        <p:nvSpPr>
          <p:cNvPr id="77831" name="Rectangle 7"/>
          <p:cNvSpPr>
            <a:spLocks noGrp="1" noChangeArrowheads="1"/>
          </p:cNvSpPr>
          <p:nvPr>
            <p:ph type="sldNum" sz="quarter" idx="5"/>
          </p:nvPr>
        </p:nvSpPr>
        <p:spPr bwMode="auto">
          <a:xfrm>
            <a:off x="3718840" y="9164038"/>
            <a:ext cx="3137627" cy="521384"/>
          </a:xfrm>
          <a:prstGeom prst="rect">
            <a:avLst/>
          </a:prstGeom>
          <a:noFill/>
          <a:ln w="9525">
            <a:noFill/>
            <a:miter lim="800000"/>
            <a:headEnd/>
            <a:tailEnd/>
          </a:ln>
          <a:effectLst/>
        </p:spPr>
        <p:txBody>
          <a:bodyPr vert="horz" wrap="square" lIns="252000" tIns="144000" rIns="252000" bIns="144000" numCol="1" anchor="b" anchorCtr="0" compatLnSpc="1">
            <a:prstTxWarp prst="textNoShape">
              <a:avLst/>
            </a:prstTxWarp>
          </a:bodyPr>
          <a:lstStyle>
            <a:lvl1pPr algn="r" defTabSz="899975">
              <a:spcBef>
                <a:spcPct val="0"/>
              </a:spcBef>
              <a:defRPr sz="1100">
                <a:solidFill>
                  <a:schemeClr val="tx1"/>
                </a:solidFill>
                <a:latin typeface="Siemens Sans" pitchFamily="2" charset="0"/>
              </a:defRPr>
            </a:lvl1pPr>
          </a:lstStyle>
          <a:p>
            <a:r>
              <a:rPr lang="de-DE">
                <a:latin typeface="Arial" pitchFamily="34" charset="0"/>
              </a:rPr>
              <a:t>Notes </a:t>
            </a:r>
            <a:fld id="{AD141568-5488-4AC9-B82D-9F5CE1225E2A}" type="slidenum">
              <a:rPr lang="de-DE" smtClean="0">
                <a:latin typeface="Arial" pitchFamily="34" charset="0"/>
              </a:rPr>
              <a:pPr/>
              <a:t>‹#›</a:t>
            </a:fld>
            <a:endParaRPr lang="de-DE">
              <a:latin typeface="Arial" pitchFamily="34" charset="0"/>
            </a:endParaRPr>
          </a:p>
        </p:txBody>
      </p:sp>
    </p:spTree>
    <p:extLst>
      <p:ext uri="{BB962C8B-B14F-4D97-AF65-F5344CB8AC3E}">
        <p14:creationId xmlns:p14="http://schemas.microsoft.com/office/powerpoint/2010/main" val="1963877891"/>
      </p:ext>
    </p:extLst>
  </p:cSld>
  <p:clrMap bg1="lt1" tx1="dk1" bg2="lt2" tx2="dk2" accent1="accent1" accent2="accent2" accent3="accent3" accent4="accent4" accent5="accent5" accent6="accent6" hlink="hlink" folHlink="folHlink"/>
  <p:notesStyle>
    <a:lvl1pPr marL="0" algn="l" rtl="0" eaLnBrk="0" fontAlgn="base" hangingPunct="0">
      <a:spcBef>
        <a:spcPts val="0"/>
      </a:spcBef>
      <a:spcAft>
        <a:spcPts val="0"/>
      </a:spcAft>
      <a:defRPr sz="1200" kern="1200">
        <a:solidFill>
          <a:schemeClr val="tx1"/>
        </a:solidFill>
        <a:latin typeface="Arial" panose="020B0604020202020204" pitchFamily="34" charset="0"/>
        <a:ea typeface="ＭＳ Ｐゴシック" charset="-128"/>
        <a:cs typeface="Arial" panose="020B0604020202020204" pitchFamily="34" charset="0"/>
      </a:defRPr>
    </a:lvl1pPr>
    <a:lvl2pPr marL="126000" indent="-12600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ＭＳ Ｐゴシック" charset="-128"/>
        <a:cs typeface="Arial" panose="020B0604020202020204" pitchFamily="34" charset="0"/>
      </a:defRPr>
    </a:lvl2pPr>
    <a:lvl3pPr marL="252000" indent="-12600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ＭＳ Ｐゴシック" charset="-128"/>
        <a:cs typeface="Arial" panose="020B0604020202020204" pitchFamily="34" charset="0"/>
      </a:defRPr>
    </a:lvl3pPr>
    <a:lvl4pPr marL="378000" indent="-12600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ＭＳ Ｐゴシック" charset="-128"/>
        <a:cs typeface="Arial" panose="020B0604020202020204" pitchFamily="34" charset="0"/>
      </a:defRPr>
    </a:lvl4pPr>
    <a:lvl5pPr marL="504000" indent="-12600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ＭＳ Ｐゴシック" charset="-128"/>
        <a:cs typeface="Arial" panose="020B0604020202020204" pitchFamily="34" charset="0"/>
      </a:defRPr>
    </a:lvl5pPr>
    <a:lvl6pPr marL="504000" indent="-12600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6pPr>
    <a:lvl7pPr marL="504000" indent="-12600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7pPr>
    <a:lvl8pPr marL="504000" indent="-12600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8pPr>
    <a:lvl9pPr marL="504000" indent="-12600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138113" y="768350"/>
            <a:ext cx="6824662" cy="3836988"/>
          </a:xfrm>
          <a:noFill/>
        </p:spPr>
      </p:sp>
      <p:sp>
        <p:nvSpPr>
          <p:cNvPr id="1812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73123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30</a:t>
            </a:fld>
            <a:endParaRPr lang="de-DE">
              <a:latin typeface="Arial" pitchFamily="34" charset="0"/>
            </a:endParaRPr>
          </a:p>
        </p:txBody>
      </p:sp>
    </p:spTree>
    <p:extLst>
      <p:ext uri="{BB962C8B-B14F-4D97-AF65-F5344CB8AC3E}">
        <p14:creationId xmlns:p14="http://schemas.microsoft.com/office/powerpoint/2010/main" val="1912209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31</a:t>
            </a:fld>
            <a:endParaRPr lang="de-DE">
              <a:latin typeface="Arial" pitchFamily="34" charset="0"/>
            </a:endParaRPr>
          </a:p>
        </p:txBody>
      </p:sp>
    </p:spTree>
    <p:extLst>
      <p:ext uri="{BB962C8B-B14F-4D97-AF65-F5344CB8AC3E}">
        <p14:creationId xmlns:p14="http://schemas.microsoft.com/office/powerpoint/2010/main" val="16662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32</a:t>
            </a:fld>
            <a:endParaRPr lang="de-DE">
              <a:latin typeface="Arial" pitchFamily="34" charset="0"/>
            </a:endParaRPr>
          </a:p>
        </p:txBody>
      </p:sp>
    </p:spTree>
    <p:extLst>
      <p:ext uri="{BB962C8B-B14F-4D97-AF65-F5344CB8AC3E}">
        <p14:creationId xmlns:p14="http://schemas.microsoft.com/office/powerpoint/2010/main" val="18700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33</a:t>
            </a:fld>
            <a:endParaRPr lang="de-DE">
              <a:latin typeface="Arial" pitchFamily="34" charset="0"/>
            </a:endParaRPr>
          </a:p>
        </p:txBody>
      </p:sp>
    </p:spTree>
    <p:extLst>
      <p:ext uri="{BB962C8B-B14F-4D97-AF65-F5344CB8AC3E}">
        <p14:creationId xmlns:p14="http://schemas.microsoft.com/office/powerpoint/2010/main" val="394349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34</a:t>
            </a:fld>
            <a:endParaRPr lang="de-DE">
              <a:latin typeface="Arial" pitchFamily="34" charset="0"/>
            </a:endParaRPr>
          </a:p>
        </p:txBody>
      </p:sp>
    </p:spTree>
    <p:extLst>
      <p:ext uri="{BB962C8B-B14F-4D97-AF65-F5344CB8AC3E}">
        <p14:creationId xmlns:p14="http://schemas.microsoft.com/office/powerpoint/2010/main" val="4054698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35</a:t>
            </a:fld>
            <a:endParaRPr lang="de-DE">
              <a:latin typeface="Arial" pitchFamily="34" charset="0"/>
            </a:endParaRPr>
          </a:p>
        </p:txBody>
      </p:sp>
    </p:spTree>
    <p:extLst>
      <p:ext uri="{BB962C8B-B14F-4D97-AF65-F5344CB8AC3E}">
        <p14:creationId xmlns:p14="http://schemas.microsoft.com/office/powerpoint/2010/main" val="182216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36</a:t>
            </a:fld>
            <a:endParaRPr lang="de-DE">
              <a:latin typeface="Arial" pitchFamily="34" charset="0"/>
            </a:endParaRPr>
          </a:p>
        </p:txBody>
      </p:sp>
    </p:spTree>
    <p:extLst>
      <p:ext uri="{BB962C8B-B14F-4D97-AF65-F5344CB8AC3E}">
        <p14:creationId xmlns:p14="http://schemas.microsoft.com/office/powerpoint/2010/main" val="52321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37</a:t>
            </a:fld>
            <a:endParaRPr lang="de-DE">
              <a:latin typeface="Arial" pitchFamily="34" charset="0"/>
            </a:endParaRPr>
          </a:p>
        </p:txBody>
      </p:sp>
    </p:spTree>
    <p:extLst>
      <p:ext uri="{BB962C8B-B14F-4D97-AF65-F5344CB8AC3E}">
        <p14:creationId xmlns:p14="http://schemas.microsoft.com/office/powerpoint/2010/main" val="273488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38</a:t>
            </a:fld>
            <a:endParaRPr lang="de-DE">
              <a:latin typeface="Arial" pitchFamily="34" charset="0"/>
            </a:endParaRPr>
          </a:p>
        </p:txBody>
      </p:sp>
    </p:spTree>
    <p:extLst>
      <p:ext uri="{BB962C8B-B14F-4D97-AF65-F5344CB8AC3E}">
        <p14:creationId xmlns:p14="http://schemas.microsoft.com/office/powerpoint/2010/main" val="374626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39</a:t>
            </a:fld>
            <a:endParaRPr lang="de-DE">
              <a:latin typeface="Arial" pitchFamily="34" charset="0"/>
            </a:endParaRPr>
          </a:p>
        </p:txBody>
      </p:sp>
    </p:spTree>
    <p:extLst>
      <p:ext uri="{BB962C8B-B14F-4D97-AF65-F5344CB8AC3E}">
        <p14:creationId xmlns:p14="http://schemas.microsoft.com/office/powerpoint/2010/main" val="294048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13</a:t>
            </a:fld>
            <a:endParaRPr lang="de-DE" dirty="0">
              <a:latin typeface="Arial" pitchFamily="34" charset="0"/>
            </a:endParaRPr>
          </a:p>
        </p:txBody>
      </p:sp>
    </p:spTree>
    <p:extLst>
      <p:ext uri="{BB962C8B-B14F-4D97-AF65-F5344CB8AC3E}">
        <p14:creationId xmlns:p14="http://schemas.microsoft.com/office/powerpoint/2010/main" val="2402120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40</a:t>
            </a:fld>
            <a:endParaRPr lang="de-DE">
              <a:latin typeface="Arial" pitchFamily="34" charset="0"/>
            </a:endParaRPr>
          </a:p>
        </p:txBody>
      </p:sp>
    </p:spTree>
    <p:extLst>
      <p:ext uri="{BB962C8B-B14F-4D97-AF65-F5344CB8AC3E}">
        <p14:creationId xmlns:p14="http://schemas.microsoft.com/office/powerpoint/2010/main" val="359948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41</a:t>
            </a:fld>
            <a:endParaRPr lang="de-DE">
              <a:latin typeface="Arial" pitchFamily="34" charset="0"/>
            </a:endParaRPr>
          </a:p>
        </p:txBody>
      </p:sp>
    </p:spTree>
    <p:extLst>
      <p:ext uri="{BB962C8B-B14F-4D97-AF65-F5344CB8AC3E}">
        <p14:creationId xmlns:p14="http://schemas.microsoft.com/office/powerpoint/2010/main" val="3356596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42</a:t>
            </a:fld>
            <a:endParaRPr lang="de-DE">
              <a:latin typeface="Arial" pitchFamily="34" charset="0"/>
            </a:endParaRPr>
          </a:p>
        </p:txBody>
      </p:sp>
    </p:spTree>
    <p:extLst>
      <p:ext uri="{BB962C8B-B14F-4D97-AF65-F5344CB8AC3E}">
        <p14:creationId xmlns:p14="http://schemas.microsoft.com/office/powerpoint/2010/main" val="252869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45</a:t>
            </a:fld>
            <a:endParaRPr lang="de-DE">
              <a:latin typeface="Arial" pitchFamily="34" charset="0"/>
            </a:endParaRPr>
          </a:p>
        </p:txBody>
      </p:sp>
    </p:spTree>
    <p:extLst>
      <p:ext uri="{BB962C8B-B14F-4D97-AF65-F5344CB8AC3E}">
        <p14:creationId xmlns:p14="http://schemas.microsoft.com/office/powerpoint/2010/main" val="113388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46</a:t>
            </a:fld>
            <a:endParaRPr lang="de-DE">
              <a:latin typeface="Arial" pitchFamily="34" charset="0"/>
            </a:endParaRPr>
          </a:p>
        </p:txBody>
      </p:sp>
    </p:spTree>
    <p:extLst>
      <p:ext uri="{BB962C8B-B14F-4D97-AF65-F5344CB8AC3E}">
        <p14:creationId xmlns:p14="http://schemas.microsoft.com/office/powerpoint/2010/main" val="435748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47</a:t>
            </a:fld>
            <a:endParaRPr lang="de-DE">
              <a:latin typeface="Arial" pitchFamily="34" charset="0"/>
            </a:endParaRPr>
          </a:p>
        </p:txBody>
      </p:sp>
    </p:spTree>
    <p:extLst>
      <p:ext uri="{BB962C8B-B14F-4D97-AF65-F5344CB8AC3E}">
        <p14:creationId xmlns:p14="http://schemas.microsoft.com/office/powerpoint/2010/main" val="1697745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48</a:t>
            </a:fld>
            <a:endParaRPr lang="de-DE">
              <a:latin typeface="Arial" pitchFamily="34" charset="0"/>
            </a:endParaRPr>
          </a:p>
        </p:txBody>
      </p:sp>
    </p:spTree>
    <p:extLst>
      <p:ext uri="{BB962C8B-B14F-4D97-AF65-F5344CB8AC3E}">
        <p14:creationId xmlns:p14="http://schemas.microsoft.com/office/powerpoint/2010/main" val="3456248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49</a:t>
            </a:fld>
            <a:endParaRPr lang="de-DE">
              <a:latin typeface="Arial" pitchFamily="34" charset="0"/>
            </a:endParaRPr>
          </a:p>
        </p:txBody>
      </p:sp>
    </p:spTree>
    <p:extLst>
      <p:ext uri="{BB962C8B-B14F-4D97-AF65-F5344CB8AC3E}">
        <p14:creationId xmlns:p14="http://schemas.microsoft.com/office/powerpoint/2010/main" val="955271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50</a:t>
            </a:fld>
            <a:endParaRPr lang="de-DE">
              <a:latin typeface="Arial" pitchFamily="34" charset="0"/>
            </a:endParaRPr>
          </a:p>
        </p:txBody>
      </p:sp>
    </p:spTree>
    <p:extLst>
      <p:ext uri="{BB962C8B-B14F-4D97-AF65-F5344CB8AC3E}">
        <p14:creationId xmlns:p14="http://schemas.microsoft.com/office/powerpoint/2010/main" val="2153060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51</a:t>
            </a:fld>
            <a:endParaRPr lang="de-DE">
              <a:latin typeface="Arial" pitchFamily="34" charset="0"/>
            </a:endParaRPr>
          </a:p>
        </p:txBody>
      </p:sp>
    </p:spTree>
    <p:extLst>
      <p:ext uri="{BB962C8B-B14F-4D97-AF65-F5344CB8AC3E}">
        <p14:creationId xmlns:p14="http://schemas.microsoft.com/office/powerpoint/2010/main" val="132594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15</a:t>
            </a:fld>
            <a:endParaRPr lang="de-DE" dirty="0">
              <a:latin typeface="Arial" pitchFamily="34" charset="0"/>
            </a:endParaRPr>
          </a:p>
        </p:txBody>
      </p:sp>
    </p:spTree>
    <p:extLst>
      <p:ext uri="{BB962C8B-B14F-4D97-AF65-F5344CB8AC3E}">
        <p14:creationId xmlns:p14="http://schemas.microsoft.com/office/powerpoint/2010/main" val="1433913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52</a:t>
            </a:fld>
            <a:endParaRPr lang="de-DE">
              <a:latin typeface="Arial" pitchFamily="34" charset="0"/>
            </a:endParaRPr>
          </a:p>
        </p:txBody>
      </p:sp>
    </p:spTree>
    <p:extLst>
      <p:ext uri="{BB962C8B-B14F-4D97-AF65-F5344CB8AC3E}">
        <p14:creationId xmlns:p14="http://schemas.microsoft.com/office/powerpoint/2010/main" val="1558637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53</a:t>
            </a:fld>
            <a:endParaRPr lang="de-DE">
              <a:latin typeface="Arial" pitchFamily="34" charset="0"/>
            </a:endParaRPr>
          </a:p>
        </p:txBody>
      </p:sp>
    </p:spTree>
    <p:extLst>
      <p:ext uri="{BB962C8B-B14F-4D97-AF65-F5344CB8AC3E}">
        <p14:creationId xmlns:p14="http://schemas.microsoft.com/office/powerpoint/2010/main" val="2953348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54</a:t>
            </a:fld>
            <a:endParaRPr lang="de-DE">
              <a:latin typeface="Arial" pitchFamily="34" charset="0"/>
            </a:endParaRPr>
          </a:p>
        </p:txBody>
      </p:sp>
    </p:spTree>
    <p:extLst>
      <p:ext uri="{BB962C8B-B14F-4D97-AF65-F5344CB8AC3E}">
        <p14:creationId xmlns:p14="http://schemas.microsoft.com/office/powerpoint/2010/main" val="3384920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55</a:t>
            </a:fld>
            <a:endParaRPr lang="de-DE">
              <a:latin typeface="Arial" pitchFamily="34" charset="0"/>
            </a:endParaRPr>
          </a:p>
        </p:txBody>
      </p:sp>
    </p:spTree>
    <p:extLst>
      <p:ext uri="{BB962C8B-B14F-4D97-AF65-F5344CB8AC3E}">
        <p14:creationId xmlns:p14="http://schemas.microsoft.com/office/powerpoint/2010/main" val="87446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56</a:t>
            </a:fld>
            <a:endParaRPr lang="de-DE">
              <a:latin typeface="Arial" pitchFamily="34" charset="0"/>
            </a:endParaRPr>
          </a:p>
        </p:txBody>
      </p:sp>
    </p:spTree>
    <p:extLst>
      <p:ext uri="{BB962C8B-B14F-4D97-AF65-F5344CB8AC3E}">
        <p14:creationId xmlns:p14="http://schemas.microsoft.com/office/powerpoint/2010/main" val="204535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57</a:t>
            </a:fld>
            <a:endParaRPr lang="de-DE">
              <a:latin typeface="Arial" pitchFamily="34" charset="0"/>
            </a:endParaRPr>
          </a:p>
        </p:txBody>
      </p:sp>
    </p:spTree>
    <p:extLst>
      <p:ext uri="{BB962C8B-B14F-4D97-AF65-F5344CB8AC3E}">
        <p14:creationId xmlns:p14="http://schemas.microsoft.com/office/powerpoint/2010/main" val="1937101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58</a:t>
            </a:fld>
            <a:endParaRPr lang="de-DE">
              <a:latin typeface="Arial" pitchFamily="34" charset="0"/>
            </a:endParaRPr>
          </a:p>
        </p:txBody>
      </p:sp>
    </p:spTree>
    <p:extLst>
      <p:ext uri="{BB962C8B-B14F-4D97-AF65-F5344CB8AC3E}">
        <p14:creationId xmlns:p14="http://schemas.microsoft.com/office/powerpoint/2010/main" val="2494477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59</a:t>
            </a:fld>
            <a:endParaRPr lang="de-DE">
              <a:latin typeface="Arial" pitchFamily="34" charset="0"/>
            </a:endParaRPr>
          </a:p>
        </p:txBody>
      </p:sp>
    </p:spTree>
    <p:extLst>
      <p:ext uri="{BB962C8B-B14F-4D97-AF65-F5344CB8AC3E}">
        <p14:creationId xmlns:p14="http://schemas.microsoft.com/office/powerpoint/2010/main" val="2415322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60</a:t>
            </a:fld>
            <a:endParaRPr lang="de-DE">
              <a:latin typeface="Arial" pitchFamily="34" charset="0"/>
            </a:endParaRPr>
          </a:p>
        </p:txBody>
      </p:sp>
    </p:spTree>
    <p:extLst>
      <p:ext uri="{BB962C8B-B14F-4D97-AF65-F5344CB8AC3E}">
        <p14:creationId xmlns:p14="http://schemas.microsoft.com/office/powerpoint/2010/main" val="992286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61</a:t>
            </a:fld>
            <a:endParaRPr lang="de-DE">
              <a:latin typeface="Arial" pitchFamily="34" charset="0"/>
            </a:endParaRPr>
          </a:p>
        </p:txBody>
      </p:sp>
    </p:spTree>
    <p:extLst>
      <p:ext uri="{BB962C8B-B14F-4D97-AF65-F5344CB8AC3E}">
        <p14:creationId xmlns:p14="http://schemas.microsoft.com/office/powerpoint/2010/main" val="300806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16</a:t>
            </a:fld>
            <a:endParaRPr lang="de-DE" dirty="0">
              <a:latin typeface="Arial" pitchFamily="34" charset="0"/>
            </a:endParaRPr>
          </a:p>
        </p:txBody>
      </p:sp>
    </p:spTree>
    <p:extLst>
      <p:ext uri="{BB962C8B-B14F-4D97-AF65-F5344CB8AC3E}">
        <p14:creationId xmlns:p14="http://schemas.microsoft.com/office/powerpoint/2010/main" val="2390862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62</a:t>
            </a:fld>
            <a:endParaRPr lang="de-DE">
              <a:latin typeface="Arial" pitchFamily="34" charset="0"/>
            </a:endParaRPr>
          </a:p>
        </p:txBody>
      </p:sp>
    </p:spTree>
    <p:extLst>
      <p:ext uri="{BB962C8B-B14F-4D97-AF65-F5344CB8AC3E}">
        <p14:creationId xmlns:p14="http://schemas.microsoft.com/office/powerpoint/2010/main" val="122930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63</a:t>
            </a:fld>
            <a:endParaRPr lang="de-DE">
              <a:latin typeface="Arial" pitchFamily="34" charset="0"/>
            </a:endParaRPr>
          </a:p>
        </p:txBody>
      </p:sp>
    </p:spTree>
    <p:extLst>
      <p:ext uri="{BB962C8B-B14F-4D97-AF65-F5344CB8AC3E}">
        <p14:creationId xmlns:p14="http://schemas.microsoft.com/office/powerpoint/2010/main" val="2835141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64</a:t>
            </a:fld>
            <a:endParaRPr lang="de-DE">
              <a:latin typeface="Arial" pitchFamily="34" charset="0"/>
            </a:endParaRPr>
          </a:p>
        </p:txBody>
      </p:sp>
    </p:spTree>
    <p:extLst>
      <p:ext uri="{BB962C8B-B14F-4D97-AF65-F5344CB8AC3E}">
        <p14:creationId xmlns:p14="http://schemas.microsoft.com/office/powerpoint/2010/main" val="3383068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65</a:t>
            </a:fld>
            <a:endParaRPr lang="de-DE">
              <a:latin typeface="Arial" pitchFamily="34" charset="0"/>
            </a:endParaRPr>
          </a:p>
        </p:txBody>
      </p:sp>
    </p:spTree>
    <p:extLst>
      <p:ext uri="{BB962C8B-B14F-4D97-AF65-F5344CB8AC3E}">
        <p14:creationId xmlns:p14="http://schemas.microsoft.com/office/powerpoint/2010/main" val="353537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66</a:t>
            </a:fld>
            <a:endParaRPr lang="de-DE">
              <a:latin typeface="Arial" pitchFamily="34" charset="0"/>
            </a:endParaRPr>
          </a:p>
        </p:txBody>
      </p:sp>
    </p:spTree>
    <p:extLst>
      <p:ext uri="{BB962C8B-B14F-4D97-AF65-F5344CB8AC3E}">
        <p14:creationId xmlns:p14="http://schemas.microsoft.com/office/powerpoint/2010/main" val="1916958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67</a:t>
            </a:fld>
            <a:endParaRPr lang="de-DE">
              <a:latin typeface="Arial" pitchFamily="34" charset="0"/>
            </a:endParaRPr>
          </a:p>
        </p:txBody>
      </p:sp>
    </p:spTree>
    <p:extLst>
      <p:ext uri="{BB962C8B-B14F-4D97-AF65-F5344CB8AC3E}">
        <p14:creationId xmlns:p14="http://schemas.microsoft.com/office/powerpoint/2010/main" val="1203683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68</a:t>
            </a:fld>
            <a:endParaRPr lang="de-DE">
              <a:latin typeface="Arial" pitchFamily="34" charset="0"/>
            </a:endParaRPr>
          </a:p>
        </p:txBody>
      </p:sp>
    </p:spTree>
    <p:extLst>
      <p:ext uri="{BB962C8B-B14F-4D97-AF65-F5344CB8AC3E}">
        <p14:creationId xmlns:p14="http://schemas.microsoft.com/office/powerpoint/2010/main" val="1089480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69</a:t>
            </a:fld>
            <a:endParaRPr lang="de-DE">
              <a:latin typeface="Arial" pitchFamily="34" charset="0"/>
            </a:endParaRPr>
          </a:p>
        </p:txBody>
      </p:sp>
    </p:spTree>
    <p:extLst>
      <p:ext uri="{BB962C8B-B14F-4D97-AF65-F5344CB8AC3E}">
        <p14:creationId xmlns:p14="http://schemas.microsoft.com/office/powerpoint/2010/main" val="2074240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71</a:t>
            </a:fld>
            <a:endParaRPr lang="de-DE">
              <a:latin typeface="Arial" pitchFamily="34" charset="0"/>
            </a:endParaRPr>
          </a:p>
        </p:txBody>
      </p:sp>
    </p:spTree>
    <p:extLst>
      <p:ext uri="{BB962C8B-B14F-4D97-AF65-F5344CB8AC3E}">
        <p14:creationId xmlns:p14="http://schemas.microsoft.com/office/powerpoint/2010/main" val="570392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72</a:t>
            </a:fld>
            <a:endParaRPr lang="de-DE">
              <a:latin typeface="Arial" pitchFamily="34" charset="0"/>
            </a:endParaRPr>
          </a:p>
        </p:txBody>
      </p:sp>
    </p:spTree>
    <p:extLst>
      <p:ext uri="{BB962C8B-B14F-4D97-AF65-F5344CB8AC3E}">
        <p14:creationId xmlns:p14="http://schemas.microsoft.com/office/powerpoint/2010/main" val="1007901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17</a:t>
            </a:fld>
            <a:endParaRPr lang="de-DE" dirty="0">
              <a:latin typeface="Arial" pitchFamily="34" charset="0"/>
            </a:endParaRPr>
          </a:p>
        </p:txBody>
      </p:sp>
    </p:spTree>
    <p:extLst>
      <p:ext uri="{BB962C8B-B14F-4D97-AF65-F5344CB8AC3E}">
        <p14:creationId xmlns:p14="http://schemas.microsoft.com/office/powerpoint/2010/main" val="2709985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73</a:t>
            </a:fld>
            <a:endParaRPr lang="de-DE">
              <a:latin typeface="Arial" pitchFamily="34" charset="0"/>
            </a:endParaRPr>
          </a:p>
        </p:txBody>
      </p:sp>
    </p:spTree>
    <p:extLst>
      <p:ext uri="{BB962C8B-B14F-4D97-AF65-F5344CB8AC3E}">
        <p14:creationId xmlns:p14="http://schemas.microsoft.com/office/powerpoint/2010/main" val="707268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74</a:t>
            </a:fld>
            <a:endParaRPr lang="de-DE">
              <a:latin typeface="Arial" pitchFamily="34" charset="0"/>
            </a:endParaRPr>
          </a:p>
        </p:txBody>
      </p:sp>
    </p:spTree>
    <p:extLst>
      <p:ext uri="{BB962C8B-B14F-4D97-AF65-F5344CB8AC3E}">
        <p14:creationId xmlns:p14="http://schemas.microsoft.com/office/powerpoint/2010/main" val="2047435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183</a:t>
            </a:fld>
            <a:endParaRPr lang="de-DE">
              <a:latin typeface="Arial" pitchFamily="34" charset="0"/>
            </a:endParaRPr>
          </a:p>
        </p:txBody>
      </p:sp>
    </p:spTree>
    <p:extLst>
      <p:ext uri="{BB962C8B-B14F-4D97-AF65-F5344CB8AC3E}">
        <p14:creationId xmlns:p14="http://schemas.microsoft.com/office/powerpoint/2010/main" val="369425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26</a:t>
            </a:fld>
            <a:endParaRPr lang="de-DE">
              <a:latin typeface="Arial" pitchFamily="34" charset="0"/>
            </a:endParaRPr>
          </a:p>
        </p:txBody>
      </p:sp>
    </p:spTree>
    <p:extLst>
      <p:ext uri="{BB962C8B-B14F-4D97-AF65-F5344CB8AC3E}">
        <p14:creationId xmlns:p14="http://schemas.microsoft.com/office/powerpoint/2010/main" val="190170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27</a:t>
            </a:fld>
            <a:endParaRPr lang="de-DE">
              <a:latin typeface="Arial" pitchFamily="34" charset="0"/>
            </a:endParaRPr>
          </a:p>
        </p:txBody>
      </p:sp>
    </p:spTree>
    <p:extLst>
      <p:ext uri="{BB962C8B-B14F-4D97-AF65-F5344CB8AC3E}">
        <p14:creationId xmlns:p14="http://schemas.microsoft.com/office/powerpoint/2010/main" val="39084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28</a:t>
            </a:fld>
            <a:endParaRPr lang="de-DE">
              <a:latin typeface="Arial" pitchFamily="34" charset="0"/>
            </a:endParaRPr>
          </a:p>
        </p:txBody>
      </p:sp>
    </p:spTree>
    <p:extLst>
      <p:ext uri="{BB962C8B-B14F-4D97-AF65-F5344CB8AC3E}">
        <p14:creationId xmlns:p14="http://schemas.microsoft.com/office/powerpoint/2010/main" val="3216777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739775"/>
            <a:ext cx="6337300" cy="3563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de-DE">
                <a:latin typeface="Arial" pitchFamily="34" charset="0"/>
              </a:rPr>
              <a:t>Notes </a:t>
            </a:r>
            <a:fld id="{AD141568-5488-4AC9-B82D-9F5CE1225E2A}" type="slidenum">
              <a:rPr lang="de-DE" smtClean="0">
                <a:latin typeface="Arial" pitchFamily="34" charset="0"/>
              </a:rPr>
              <a:pPr/>
              <a:t>29</a:t>
            </a:fld>
            <a:endParaRPr lang="de-DE">
              <a:latin typeface="Arial" pitchFamily="34" charset="0"/>
            </a:endParaRPr>
          </a:p>
        </p:txBody>
      </p:sp>
    </p:spTree>
    <p:extLst>
      <p:ext uri="{BB962C8B-B14F-4D97-AF65-F5344CB8AC3E}">
        <p14:creationId xmlns:p14="http://schemas.microsoft.com/office/powerpoint/2010/main" val="319937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customXml" Target="../../customXml/item26.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customXml" Target="../../customXml/item13.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8.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5.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23.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customXml" Target="../../customXml/item31.xml"/><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customXml" Target="../../customXml/item3.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customXml" Target="../../customXml/item6.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customXml" Target="../../customXml/item29.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customXml" Target="../../customXml/item24.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customXml" Target="../../customXml/item30.xml"/><Relationship Id="rId6" Type="http://schemas.openxmlformats.org/officeDocument/2006/relationships/slideMaster" Target="../slideMasters/slideMaster1.xml"/><Relationship Id="rId5" Type="http://schemas.openxmlformats.org/officeDocument/2006/relationships/tags" Target="../tags/tag84.xml"/><Relationship Id="rId4" Type="http://schemas.openxmlformats.org/officeDocument/2006/relationships/tags" Target="../tags/tag83.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customXml" Target="../../customXml/item17.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3.xml"/><Relationship Id="rId1" Type="http://schemas.openxmlformats.org/officeDocument/2006/relationships/tags" Target="../tags/tag15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5.xml"/><Relationship Id="rId1" Type="http://schemas.openxmlformats.org/officeDocument/2006/relationships/tags" Target="../tags/tag15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9.xml"/><Relationship Id="rId1" Type="http://schemas.openxmlformats.org/officeDocument/2006/relationships/tags" Target="../tags/tag158.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customXml" Target="../../customXml/item11.xml"/><Relationship Id="rId5" Type="http://schemas.openxmlformats.org/officeDocument/2006/relationships/slideMaster" Target="../slideMasters/slideMaster3.xml"/><Relationship Id="rId4" Type="http://schemas.openxmlformats.org/officeDocument/2006/relationships/tags" Target="../tags/tag16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customXml" Target="../../customXml/item2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customXml" Target="../../customXml/item21.xml"/><Relationship Id="rId4"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customXml" Target="../../customXml/item19.xml"/><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customXml" Target="../../customXml/item12.xml"/><Relationship Id="rId4"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0.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1.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customXml" Target="../../customXml/item15.xml"/><Relationship Id="rId5" Type="http://schemas.openxmlformats.org/officeDocument/2006/relationships/slideMaster" Target="../slideMasters/slideMaster3.xml"/><Relationship Id="rId4" Type="http://schemas.openxmlformats.org/officeDocument/2006/relationships/tags" Target="../tags/tag174.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customXml" Target="../../customXml/item28.xml"/><Relationship Id="rId6" Type="http://schemas.openxmlformats.org/officeDocument/2006/relationships/slideMaster" Target="../slideMasters/slideMaster3.xml"/><Relationship Id="rId5" Type="http://schemas.openxmlformats.org/officeDocument/2006/relationships/tags" Target="../tags/tag178.xml"/><Relationship Id="rId4" Type="http://schemas.openxmlformats.org/officeDocument/2006/relationships/tags" Target="../tags/tag177.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customXml" Target="../../customXml/item10.xml"/><Relationship Id="rId6" Type="http://schemas.openxmlformats.org/officeDocument/2006/relationships/slideMaster" Target="../slideMasters/slideMaster3.xml"/><Relationship Id="rId5" Type="http://schemas.openxmlformats.org/officeDocument/2006/relationships/tags" Target="../tags/tag182.xml"/><Relationship Id="rId4" Type="http://schemas.openxmlformats.org/officeDocument/2006/relationships/tags" Target="../tags/tag18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customXml" Target="../../customXml/item33.xml"/><Relationship Id="rId4"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customXml" Target="../../customXml/item7.xml"/><Relationship Id="rId5" Type="http://schemas.openxmlformats.org/officeDocument/2006/relationships/slideMaster" Target="../slideMasters/slideMaster3.xml"/><Relationship Id="rId4" Type="http://schemas.openxmlformats.org/officeDocument/2006/relationships/tags" Target="../tags/tag187.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customXml" Target="../../customXml/item9.xml"/><Relationship Id="rId5" Type="http://schemas.openxmlformats.org/officeDocument/2006/relationships/slideMaster" Target="../slideMasters/slideMaster3.xml"/><Relationship Id="rId4" Type="http://schemas.openxmlformats.org/officeDocument/2006/relationships/tags" Target="../tags/tag19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customXml" Target="../../customXml/item14.xml"/><Relationship Id="rId6" Type="http://schemas.openxmlformats.org/officeDocument/2006/relationships/slideMaster" Target="../slideMasters/slideMaster3.xml"/><Relationship Id="rId5" Type="http://schemas.openxmlformats.org/officeDocument/2006/relationships/tags" Target="../tags/tag194.xml"/><Relationship Id="rId4" Type="http://schemas.openxmlformats.org/officeDocument/2006/relationships/tags" Target="../tags/tag19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96.xml"/><Relationship Id="rId7" Type="http://schemas.openxmlformats.org/officeDocument/2006/relationships/slideMaster" Target="../slideMasters/slideMaster3.xml"/><Relationship Id="rId2" Type="http://schemas.openxmlformats.org/officeDocument/2006/relationships/tags" Target="../tags/tag195.xml"/><Relationship Id="rId1" Type="http://schemas.openxmlformats.org/officeDocument/2006/relationships/customXml" Target="../../customXml/item25.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customXml" Target="../../customXml/item4.xml"/><Relationship Id="rId6" Type="http://schemas.openxmlformats.org/officeDocument/2006/relationships/slideMaster" Target="../slideMasters/slideMaster3.xml"/><Relationship Id="rId5" Type="http://schemas.openxmlformats.org/officeDocument/2006/relationships/tags" Target="../tags/tag203.xml"/><Relationship Id="rId4" Type="http://schemas.openxmlformats.org/officeDocument/2006/relationships/tags" Target="../tags/tag202.xml"/></Relationships>
</file>

<file path=ppt/slideLayouts/_rels/slideLayout5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customXml" Target="../../customXml/item32.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3.xml"/><Relationship Id="rId1" Type="http://schemas.openxmlformats.org/officeDocument/2006/relationships/tags" Target="../tags/tag21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customXml" Target="../../customXml/item2.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EB956-24BD-469B-87D1-27D507EF0439}"/>
              </a:ext>
            </a:extLst>
          </p:cNvPr>
          <p:cNvPicPr>
            <a:picLocks noChangeAspect="1"/>
          </p:cNvPicPr>
          <p:nvPr userDrawn="1"/>
        </p:nvPicPr>
        <p:blipFill rotWithShape="1">
          <a:blip r:embed="rId4"/>
          <a:srcRect l="11986" r="5669"/>
          <a:stretch/>
        </p:blipFill>
        <p:spPr>
          <a:xfrm>
            <a:off x="0" y="-36000"/>
            <a:ext cx="12260898" cy="6893167"/>
          </a:xfrm>
          <a:prstGeom prst="rect">
            <a:avLst/>
          </a:prstGeom>
        </p:spPr>
      </p:pic>
      <p:sp>
        <p:nvSpPr>
          <p:cNvPr id="4"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a:solidFill>
                <a:srgbClr val="990000"/>
              </a:solidFill>
            </a:endParaRPr>
          </a:p>
        </p:txBody>
      </p:sp>
      <p:sp>
        <p:nvSpPr>
          <p:cNvPr id="9"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en-US" noProof="0"/>
              <a:t>Realize innovation.</a:t>
            </a:r>
          </a:p>
        </p:txBody>
      </p:sp>
      <p:sp>
        <p:nvSpPr>
          <p:cNvPr id="10"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588" indent="0">
              <a:buNone/>
              <a:defRPr/>
            </a:lvl2pPr>
          </a:lstStyle>
          <a:p>
            <a:pPr lvl="0"/>
            <a:r>
              <a:rPr lang="en-US" noProof="0"/>
              <a:t>Please insert Restrictedity note</a:t>
            </a:r>
          </a:p>
        </p:txBody>
      </p:sp>
      <p:grpSp>
        <p:nvGrpSpPr>
          <p:cNvPr id="83" name="Gruppieren 82"/>
          <p:cNvGrpSpPr/>
          <p:nvPr userDrawn="1"/>
        </p:nvGrpSpPr>
        <p:grpSpPr>
          <a:xfrm>
            <a:off x="-216000" y="-216000"/>
            <a:ext cx="12628800"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55163" y="323850"/>
            <a:ext cx="2159000"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4"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5"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6"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9"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0"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1"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2"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3"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4"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5"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6"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7"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8"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9"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0"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1"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2"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3"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4"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5"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6"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7"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8"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rgbClr val="FFFFFF"/>
        </a:solidFill>
        <a:effectLst/>
      </p:bgPr>
    </p:bg>
    <p:spTree>
      <p:nvGrpSpPr>
        <p:cNvPr id="1" name=""/>
        <p:cNvGrpSpPr/>
        <p:nvPr/>
      </p:nvGrpSpPr>
      <p:grpSpPr>
        <a:xfrm>
          <a:off x="0" y="0"/>
          <a:ext cx="0" cy="0"/>
          <a:chOff x="0" y="0"/>
          <a:chExt cx="0" cy="0"/>
        </a:xfrm>
      </p:grpSpPr>
      <p:sp>
        <p:nvSpPr>
          <p:cNvPr id="5" name="Rechteck 4"/>
          <p:cNvSpPr/>
          <p:nvPr userDrawn="1"/>
        </p:nvSpPr>
        <p:spPr bwMode="auto">
          <a:xfrm>
            <a:off x="0" y="0"/>
            <a:ext cx="12198350" cy="1439999"/>
          </a:xfrm>
          <a:prstGeom prst="rect">
            <a:avLst/>
          </a:prstGeom>
          <a:solidFill>
            <a:srgbClr val="FFFFFF"/>
          </a:solidFill>
          <a:ln w="127">
            <a:solidFill>
              <a:srgbClr val="FFFFFF"/>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noProof="0">
              <a:solidFill>
                <a:schemeClr val="tx1"/>
              </a:solidFill>
              <a:latin typeface="+mn-lt"/>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0" y="-2784"/>
            <a:ext cx="12196800" cy="6858000"/>
          </a:xfrm>
          <a:noFill/>
        </p:spPr>
        <p:txBody>
          <a:bodyPr tIns="1800000"/>
          <a:lstStyle>
            <a:lvl1pPr algn="ctr">
              <a:defRPr/>
            </a:lvl1pPr>
          </a:lstStyle>
          <a:p>
            <a:r>
              <a:rPr lang="en-US" noProof="0"/>
              <a:t>Click icon to add picture</a:t>
            </a:r>
          </a:p>
        </p:txBody>
      </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p>
        </p:txBody>
      </p:sp>
      <p:grpSp>
        <p:nvGrpSpPr>
          <p:cNvPr id="6" name="Gruppieren 5"/>
          <p:cNvGrpSpPr/>
          <p:nvPr userDrawn="1"/>
        </p:nvGrpSpPr>
        <p:grpSpPr>
          <a:xfrm>
            <a:off x="-216000" y="-216000"/>
            <a:ext cx="12628800" cy="7290000"/>
            <a:chOff x="-216000" y="-216000"/>
            <a:chExt cx="12628800" cy="7290000"/>
          </a:xfrm>
        </p:grpSpPr>
        <p:cxnSp>
          <p:nvCxnSpPr>
            <p:cNvPr id="7" name="Gerade Verbindung 6"/>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931594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51" userDrawn="1">
          <p15:clr>
            <a:srgbClr val="A4A3A4"/>
          </p15:clr>
        </p15:guide>
        <p15:guide id="2" pos="3842" userDrawn="1">
          <p15:clr>
            <a:srgbClr val="A4A3A4"/>
          </p15:clr>
        </p15:guide>
        <p15:guide id="3" pos="3935" userDrawn="1">
          <p15:clr>
            <a:srgbClr val="A4A3A4"/>
          </p15:clr>
        </p15:guide>
        <p15:guide id="4" pos="5567" userDrawn="1">
          <p15:clr>
            <a:srgbClr val="A4A3A4"/>
          </p15:clr>
        </p15:guide>
        <p15:guide id="5" pos="7379" userDrawn="1">
          <p15:clr>
            <a:srgbClr val="FBAE40"/>
          </p15:clr>
        </p15:guide>
        <p15:guide id="6" pos="391" userDrawn="1">
          <p15:clr>
            <a:srgbClr val="FBAE40"/>
          </p15:clr>
        </p15:guide>
        <p15:guide id="7" orient="horz" pos="3903" userDrawn="1">
          <p15:clr>
            <a:srgbClr val="FBAE40"/>
          </p15:clr>
        </p15:guide>
        <p15:guide id="9" orient="horz" pos="2358" userDrawn="1">
          <p15:clr>
            <a:srgbClr val="A4A3A4"/>
          </p15:clr>
        </p15:guide>
        <p15:guide id="10" orient="horz" pos="911" userDrawn="1">
          <p15:clr>
            <a:srgbClr val="FBAE40"/>
          </p15:clr>
        </p15:guide>
        <p15:guide id="11" orient="horz" pos="652" userDrawn="1">
          <p15:clr>
            <a:srgbClr val="A4A3A4"/>
          </p15:clr>
        </p15:guide>
        <p15:guide id="12" orient="horz" pos="210"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0"/>
            <a:ext cx="1219835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noProof="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noProof="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p>
        </p:txBody>
      </p:sp>
      <p:grpSp>
        <p:nvGrpSpPr>
          <p:cNvPr id="8" name="Gruppieren 7"/>
          <p:cNvGrpSpPr/>
          <p:nvPr userDrawn="1"/>
        </p:nvGrpSpPr>
        <p:grpSpPr>
          <a:xfrm>
            <a:off x="-216000" y="-216000"/>
            <a:ext cx="12628800"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37660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8350" cy="6861907"/>
          </a:xfrm>
          <a:prstGeom prst="rect">
            <a:avLst/>
          </a:prstGeom>
          <a:solidFill>
            <a:srgbClr val="50BED7"/>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noProof="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p>
        </p:txBody>
      </p:sp>
      <p:grpSp>
        <p:nvGrpSpPr>
          <p:cNvPr id="4" name="Gruppieren 3"/>
          <p:cNvGrpSpPr/>
          <p:nvPr userDrawn="1"/>
        </p:nvGrpSpPr>
        <p:grpSpPr>
          <a:xfrm>
            <a:off x="-216000" y="-216000"/>
            <a:ext cx="12628800" cy="7290000"/>
            <a:chOff x="-216000" y="-216000"/>
            <a:chExt cx="12628800" cy="7290000"/>
          </a:xfrm>
        </p:grpSpPr>
        <p:cxnSp>
          <p:nvCxnSpPr>
            <p:cNvPr id="5" name="Gerade Verbindung 4"/>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Gerade Verbindung 6"/>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97993143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8208962" cy="4748962"/>
          </a:xfrm>
        </p:spPr>
        <p:txBody>
          <a:bodyPr/>
          <a:lstStyle>
            <a:lvl1pPr>
              <a:buFont typeface="Arial" pitchFamily="34" charset="0"/>
              <a:buNone/>
              <a:defRPr/>
            </a:lvl1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ustDataLst>
      <p:custData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ustDataLst>
      <p:custData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3" name="cdtContent Placeholder 2 Id3"/>
          <p:cNvSpPr>
            <a:spLocks noGrp="1"/>
          </p:cNvSpPr>
          <p:nvPr>
            <p:ph sz="half" idx="1" hasCustomPrompt="1"/>
            <p:custDataLst>
              <p:tags r:id="rId2"/>
            </p:custDataLst>
          </p:nvPr>
        </p:nvSpPr>
        <p:spPr>
          <a:xfrm>
            <a:off x="627063"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dtContent Placeholder 3 Id4"/>
          <p:cNvSpPr>
            <a:spLocks noGrp="1"/>
          </p:cNvSpPr>
          <p:nvPr>
            <p:ph sz="half" idx="2" hasCustomPrompt="1"/>
            <p:custDataLst>
              <p:tags r:id="rId3"/>
            </p:custDataLst>
          </p:nvPr>
        </p:nvSpPr>
        <p:spPr>
          <a:xfrm>
            <a:off x="6243638"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el 4"/>
          <p:cNvSpPr>
            <a:spLocks noGrp="1"/>
          </p:cNvSpPr>
          <p:nvPr>
            <p:ph type="title" hasCustomPrompt="1"/>
          </p:nvPr>
        </p:nvSpPr>
        <p:spPr/>
        <p:txBody>
          <a:bodyPr/>
          <a:lstStyle/>
          <a:p>
            <a:r>
              <a:rPr lang="en-US"/>
              <a:t>Click to edit Master title style</a:t>
            </a:r>
            <a:endParaRPr lang="de-DE"/>
          </a:p>
        </p:txBody>
      </p:sp>
    </p:spTree>
    <p:custDataLst>
      <p:custData r:id="rId1"/>
    </p:custDataLst>
    <p:extLst>
      <p:ext uri="{BB962C8B-B14F-4D97-AF65-F5344CB8AC3E}">
        <p14:creationId xmlns:p14="http://schemas.microsoft.com/office/powerpoint/2010/main" val="160708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p>
        </p:txBody>
      </p:sp>
      <p:sp>
        <p:nvSpPr>
          <p:cNvPr id="3" name="cdtContent Placeholder 2 Id3"/>
          <p:cNvSpPr>
            <a:spLocks noGrp="1"/>
          </p:cNvSpPr>
          <p:nvPr>
            <p:ph sz="half" idx="1" hasCustomPrompt="1"/>
            <p:custDataLst>
              <p:tags r:id="rId1"/>
            </p:custDataLst>
          </p:nvPr>
        </p:nvSpPr>
        <p:spPr>
          <a:xfrm>
            <a:off x="627063"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Bildplatzhalter 4"/>
          <p:cNvSpPr>
            <a:spLocks noGrp="1"/>
          </p:cNvSpPr>
          <p:nvPr>
            <p:ph type="pic" sz="quarter" idx="10"/>
          </p:nvPr>
        </p:nvSpPr>
        <p:spPr>
          <a:xfrm>
            <a:off x="6243637" y="1440000"/>
            <a:ext cx="5472000" cy="2304000"/>
          </a:xfrm>
        </p:spPr>
        <p:txBody>
          <a:bodyPr tIns="648000"/>
          <a:lstStyle>
            <a:lvl1pPr algn="ctr">
              <a:defRPr/>
            </a:lvl1pPr>
          </a:lstStyle>
          <a:p>
            <a:r>
              <a:rPr lang="en-US" noProof="0"/>
              <a:t>Click icon to add picture</a:t>
            </a:r>
          </a:p>
        </p:txBody>
      </p:sp>
      <p:sp>
        <p:nvSpPr>
          <p:cNvPr id="6" name="Bildplatzhalter 4"/>
          <p:cNvSpPr>
            <a:spLocks noGrp="1"/>
          </p:cNvSpPr>
          <p:nvPr>
            <p:ph type="pic" sz="quarter" idx="11"/>
          </p:nvPr>
        </p:nvSpPr>
        <p:spPr>
          <a:xfrm>
            <a:off x="6243637" y="3888000"/>
            <a:ext cx="5472000" cy="2304000"/>
          </a:xfrm>
        </p:spPr>
        <p:txBody>
          <a:bodyPr tIns="648000"/>
          <a:lstStyle>
            <a:lvl1pPr algn="ctr">
              <a:defRPr/>
            </a:lvl1pPr>
          </a:lstStyle>
          <a:p>
            <a:r>
              <a:rPr lang="en-US" noProof="0"/>
              <a:t>Click icon to add picture</a:t>
            </a:r>
          </a:p>
        </p:txBody>
      </p:sp>
    </p:spTree>
    <p:extLst>
      <p:ext uri="{BB962C8B-B14F-4D97-AF65-F5344CB8AC3E}">
        <p14:creationId xmlns:p14="http://schemas.microsoft.com/office/powerpoint/2010/main" val="1734765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cdtContent Placeholder 2 Id3"/>
          <p:cNvSpPr>
            <a:spLocks noGrp="1"/>
          </p:cNvSpPr>
          <p:nvPr>
            <p:ph sz="half" idx="1" hasCustomPrompt="1"/>
            <p:custDataLst>
              <p:tags r:id="rId1"/>
            </p:custDataLst>
          </p:nvPr>
        </p:nvSpPr>
        <p:spPr>
          <a:xfrm>
            <a:off x="627063" y="1440000"/>
            <a:ext cx="5904000" cy="4752000"/>
          </a:xfrm>
          <a:solidFill>
            <a:srgbClr val="41AAAA"/>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BECDD7"/>
              </a:buClr>
              <a:buSzTx/>
              <a:buFont typeface="Arial" pitchFamily="34" charset="0"/>
              <a:buNone/>
              <a:tabLst/>
              <a:defRPr lang="de-DE">
                <a:solidFill>
                  <a:schemeClr val="bg1"/>
                </a:solidFill>
              </a:defRPr>
            </a:lvl1pPr>
            <a:lvl2pPr marL="179388" marR="0" indent="-180000" algn="l" defTabSz="914400"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2pPr>
            <a:lvl3pPr marL="358775" marR="0" indent="-180000" algn="l" defTabSz="914400"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3pPr>
            <a:lvl4pPr marL="538163" marR="0" indent="-180000" algn="l" defTabSz="914400"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4pPr>
            <a:lvl5pPr marL="720000" marR="0" indent="-180000" algn="l" defTabSz="914400" rtl="0" eaLnBrk="1" fontAlgn="base" latinLnBrk="0" hangingPunct="1">
              <a:lnSpc>
                <a:spcPct val="110000"/>
              </a:lnSpc>
              <a:spcBef>
                <a:spcPct val="0"/>
              </a:spcBef>
              <a:spcAft>
                <a:spcPct val="0"/>
              </a:spcAft>
              <a:buClr>
                <a:srgbClr val="BECDD7"/>
              </a:buClr>
              <a:buSzTx/>
              <a:buFontTx/>
              <a:buChar char="•"/>
              <a:tabLst/>
              <a:defRPr lang="de-DE">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Bildplatzhalter 4"/>
          <p:cNvSpPr>
            <a:spLocks noGrp="1"/>
          </p:cNvSpPr>
          <p:nvPr>
            <p:ph type="pic" sz="quarter" idx="10"/>
          </p:nvPr>
        </p:nvSpPr>
        <p:spPr>
          <a:xfrm>
            <a:off x="6243637" y="1746000"/>
            <a:ext cx="5472000" cy="1998000"/>
          </a:xfrm>
        </p:spPr>
        <p:txBody>
          <a:bodyPr tIns="648000"/>
          <a:lstStyle>
            <a:lvl1pPr algn="ctr">
              <a:defRPr/>
            </a:lvl1pPr>
          </a:lstStyle>
          <a:p>
            <a:r>
              <a:rPr lang="en-US" noProof="0"/>
              <a:t>Click icon to add picture</a:t>
            </a:r>
          </a:p>
        </p:txBody>
      </p:sp>
      <p:sp>
        <p:nvSpPr>
          <p:cNvPr id="6" name="Bildplatzhalter 4"/>
          <p:cNvSpPr>
            <a:spLocks noGrp="1"/>
          </p:cNvSpPr>
          <p:nvPr>
            <p:ph type="pic" sz="quarter" idx="11"/>
          </p:nvPr>
        </p:nvSpPr>
        <p:spPr>
          <a:xfrm>
            <a:off x="6243637" y="3888000"/>
            <a:ext cx="5472000" cy="1998000"/>
          </a:xfrm>
        </p:spPr>
        <p:txBody>
          <a:bodyPr tIns="648000"/>
          <a:lstStyle>
            <a:lvl1pPr algn="ctr">
              <a:defRPr/>
            </a:lvl1pPr>
          </a:lstStyle>
          <a:p>
            <a:r>
              <a:rPr lang="en-US" noProof="0"/>
              <a:t>Click icon to add picture</a:t>
            </a:r>
          </a:p>
        </p:txBody>
      </p:sp>
    </p:spTree>
    <p:extLst>
      <p:ext uri="{BB962C8B-B14F-4D97-AF65-F5344CB8AC3E}">
        <p14:creationId xmlns:p14="http://schemas.microsoft.com/office/powerpoint/2010/main" val="1883715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ustDataLst>
      <p:custData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360045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4370388" y="1443038"/>
            <a:ext cx="3600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dtContent Placeholder 11 Id12"/>
          <p:cNvSpPr>
            <a:spLocks noGrp="1"/>
          </p:cNvSpPr>
          <p:nvPr>
            <p:ph sz="quarter" idx="14"/>
            <p:custDataLst>
              <p:tags r:id="rId5"/>
            </p:custDataLst>
          </p:nvPr>
        </p:nvSpPr>
        <p:spPr>
          <a:xfrm>
            <a:off x="8115750" y="1443038"/>
            <a:ext cx="3600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ustDataLst>
      <p:custData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a:solidFill>
                <a:srgbClr val="990000"/>
              </a:solidFill>
            </a:endParaRPr>
          </a:p>
        </p:txBody>
      </p:sp>
      <p:sp>
        <p:nvSpPr>
          <p:cNvPr id="8"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en-US" noProof="0"/>
              <a:t>Realize innovation.</a:t>
            </a:r>
          </a:p>
        </p:txBody>
      </p:sp>
      <p:sp>
        <p:nvSpPr>
          <p:cNvPr id="11"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588" indent="0">
              <a:buNone/>
              <a:defRPr/>
            </a:lvl2pPr>
          </a:lstStyle>
          <a:p>
            <a:r>
              <a:rPr lang="en-US" sz="1000" b="1" noProof="0"/>
              <a:t>Restricted © Siemens AG 2017</a:t>
            </a: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9" name="Group 33"/>
          <p:cNvGrpSpPr>
            <a:grpSpLocks noChangeAspect="1"/>
          </p:cNvGrpSpPr>
          <p:nvPr userDrawn="1"/>
        </p:nvGrpSpPr>
        <p:grpSpPr bwMode="gray">
          <a:xfrm>
            <a:off x="9555163" y="323850"/>
            <a:ext cx="2159000" cy="914400"/>
            <a:chOff x="6019" y="204"/>
            <a:chExt cx="1360" cy="576"/>
          </a:xfrm>
        </p:grpSpPr>
        <p:sp>
          <p:nvSpPr>
            <p:cNvPr id="30"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1"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064173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sp>
        <p:nvSpPr>
          <p:cNvPr id="3" name="cdtContent Placeholder 2 Id3"/>
          <p:cNvSpPr>
            <a:spLocks noGrp="1"/>
          </p:cNvSpPr>
          <p:nvPr>
            <p:ph sz="quarter" idx="1" hasCustomPrompt="1"/>
            <p:custDataLst>
              <p:tags r:id="rId2"/>
            </p:custDataLst>
          </p:nvPr>
        </p:nvSpPr>
        <p:spPr>
          <a:xfrm>
            <a:off x="627063"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dtContent Placeholder 3 Id4"/>
          <p:cNvSpPr>
            <a:spLocks noGrp="1"/>
          </p:cNvSpPr>
          <p:nvPr>
            <p:ph sz="quarter" idx="2" hasCustomPrompt="1"/>
            <p:custDataLst>
              <p:tags r:id="rId3"/>
            </p:custDataLst>
          </p:nvPr>
        </p:nvSpPr>
        <p:spPr>
          <a:xfrm>
            <a:off x="6243638"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dtContent Placeholder 4 Id5"/>
          <p:cNvSpPr>
            <a:spLocks noGrp="1"/>
          </p:cNvSpPr>
          <p:nvPr>
            <p:ph sz="quarter" idx="3" hasCustomPrompt="1"/>
            <p:custDataLst>
              <p:tags r:id="rId4"/>
            </p:custDataLst>
          </p:nvPr>
        </p:nvSpPr>
        <p:spPr>
          <a:xfrm>
            <a:off x="627063"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dtContent Placeholder 5 Id6"/>
          <p:cNvSpPr>
            <a:spLocks noGrp="1"/>
          </p:cNvSpPr>
          <p:nvPr>
            <p:ph sz="quarter" idx="4" hasCustomPrompt="1"/>
            <p:custDataLst>
              <p:tags r:id="rId5"/>
            </p:custDataLst>
          </p:nvPr>
        </p:nvSpPr>
        <p:spPr>
          <a:xfrm>
            <a:off x="6243638"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el 6"/>
          <p:cNvSpPr>
            <a:spLocks noGrp="1"/>
          </p:cNvSpPr>
          <p:nvPr>
            <p:ph type="title" hasCustomPrompt="1"/>
          </p:nvPr>
        </p:nvSpPr>
        <p:spPr/>
        <p:txBody>
          <a:bodyPr/>
          <a:lstStyle/>
          <a:p>
            <a:r>
              <a:rPr lang="en-US"/>
              <a:t>Click to edit Master title style</a:t>
            </a:r>
            <a:endParaRPr lang="de-DE"/>
          </a:p>
        </p:txBody>
      </p:sp>
    </p:spTree>
    <p:custDataLst>
      <p:custData r:id="rId1"/>
    </p:custDataLst>
    <p:extLst>
      <p:ext uri="{BB962C8B-B14F-4D97-AF65-F5344CB8AC3E}">
        <p14:creationId xmlns:p14="http://schemas.microsoft.com/office/powerpoint/2010/main" val="2557672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5" name="cdtTextplatzhalter 13 Id5"/>
          <p:cNvSpPr>
            <a:spLocks noGrp="1"/>
          </p:cNvSpPr>
          <p:nvPr>
            <p:ph type="body" sz="quarter" idx="13" hasCustomPrompt="1"/>
            <p:custDataLst>
              <p:tags r:id="rId3"/>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8208962"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dtTextplatzhalter 13 Id5"/>
          <p:cNvSpPr>
            <a:spLocks noGrp="1"/>
          </p:cNvSpPr>
          <p:nvPr>
            <p:ph type="body" sz="quarter" idx="13" hasCustomPrompt="1"/>
            <p:custDataLst>
              <p:tags r:id="rId4"/>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dtTextplatzhalter 13 Id6"/>
          <p:cNvSpPr>
            <a:spLocks noGrp="1"/>
          </p:cNvSpPr>
          <p:nvPr>
            <p:ph type="body" sz="quarter" idx="13" hasCustomPrompt="1"/>
            <p:custDataLst>
              <p:tags r:id="rId4"/>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403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4804025" y="1443038"/>
            <a:ext cx="403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dtTextplatzhalter 13 Id6"/>
          <p:cNvSpPr>
            <a:spLocks noGrp="1"/>
          </p:cNvSpPr>
          <p:nvPr>
            <p:ph type="body" sz="quarter" idx="14" hasCustomPrompt="1"/>
            <p:custDataLst>
              <p:tags r:id="rId5"/>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259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3362400" y="1443038"/>
            <a:ext cx="2736775"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dtContent Placeholder 11 Id12"/>
          <p:cNvSpPr>
            <a:spLocks noGrp="1"/>
          </p:cNvSpPr>
          <p:nvPr>
            <p:ph sz="quarter" idx="14"/>
            <p:custDataLst>
              <p:tags r:id="rId5"/>
            </p:custDataLst>
          </p:nvPr>
        </p:nvSpPr>
        <p:spPr>
          <a:xfrm>
            <a:off x="6243638" y="1443038"/>
            <a:ext cx="2592387"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dtTextplatzhalter 13 Id7"/>
          <p:cNvSpPr>
            <a:spLocks noGrp="1"/>
          </p:cNvSpPr>
          <p:nvPr>
            <p:ph type="body" sz="quarter" idx="15" hasCustomPrompt="1"/>
            <p:custDataLst>
              <p:tags r:id="rId6"/>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dtTextplatzhalter 13 Id6"/>
          <p:cNvSpPr>
            <a:spLocks noGrp="1"/>
          </p:cNvSpPr>
          <p:nvPr>
            <p:ph type="body" sz="quarter" idx="14" hasCustomPrompt="1"/>
            <p:custDataLst>
              <p:tags r:id="rId5"/>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p>
        </p:txBody>
      </p:sp>
      <p:sp>
        <p:nvSpPr>
          <p:cNvPr id="3" name="cdtContent Placeholder 2 Id3"/>
          <p:cNvSpPr>
            <a:spLocks noGrp="1"/>
          </p:cNvSpPr>
          <p:nvPr>
            <p:ph idx="1"/>
            <p:custDataLst>
              <p:tags r:id="rId3"/>
            </p:custDataLst>
          </p:nvPr>
        </p:nvSpPr>
        <p:spPr>
          <a:xfrm>
            <a:off x="627063" y="1443038"/>
            <a:ext cx="4032000"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dtContent Placeholder 12 Id13"/>
          <p:cNvSpPr>
            <a:spLocks noGrp="1"/>
          </p:cNvSpPr>
          <p:nvPr>
            <p:ph sz="quarter" idx="13"/>
            <p:custDataLst>
              <p:tags r:id="rId4"/>
            </p:custDataLst>
          </p:nvPr>
        </p:nvSpPr>
        <p:spPr>
          <a:xfrm>
            <a:off x="4804024" y="1443038"/>
            <a:ext cx="4032000"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dtContent Placeholder 11 Id12"/>
          <p:cNvSpPr>
            <a:spLocks noGrp="1"/>
          </p:cNvSpPr>
          <p:nvPr>
            <p:ph sz="quarter" idx="14"/>
            <p:custDataLst>
              <p:tags r:id="rId5"/>
            </p:custDataLst>
          </p:nvPr>
        </p:nvSpPr>
        <p:spPr>
          <a:xfrm>
            <a:off x="627063" y="3888000"/>
            <a:ext cx="4032000"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dtContent Placeholder 14 Id15"/>
          <p:cNvSpPr>
            <a:spLocks noGrp="1"/>
          </p:cNvSpPr>
          <p:nvPr>
            <p:ph sz="quarter" idx="15"/>
            <p:custDataLst>
              <p:tags r:id="rId6"/>
            </p:custDataLst>
          </p:nvPr>
        </p:nvSpPr>
        <p:spPr>
          <a:xfrm>
            <a:off x="4804025" y="3888000"/>
            <a:ext cx="4032000"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dtTextplatzhalter 13 Id10"/>
          <p:cNvSpPr>
            <a:spLocks noGrp="1"/>
          </p:cNvSpPr>
          <p:nvPr>
            <p:ph type="body" sz="quarter" idx="16" hasCustomPrompt="1"/>
            <p:custDataLst>
              <p:tags r:id="rId7"/>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a:t>Click to edit the navigation text</a:t>
            </a:r>
          </a:p>
          <a:p>
            <a:pPr lvl="1"/>
            <a:r>
              <a:rPr lang="en-US" noProof="0"/>
              <a:t>active chapter</a:t>
            </a:r>
          </a:p>
          <a:p>
            <a:pPr lvl="2"/>
            <a:r>
              <a:rPr lang="en-US" noProof="0"/>
              <a:t>subchapter</a:t>
            </a:r>
          </a:p>
          <a:p>
            <a:pPr lvl="3"/>
            <a:r>
              <a:rPr lang="en-US" noProof="0"/>
              <a:t>active subchapter</a:t>
            </a:r>
          </a:p>
          <a:p>
            <a:pPr lvl="4"/>
            <a:r>
              <a:rPr lang="en-US" noProof="0"/>
              <a:t>subchapter</a:t>
            </a:r>
          </a:p>
          <a:p>
            <a:pPr lvl="5"/>
            <a:r>
              <a:rPr lang="en-US" noProof="0"/>
              <a:t>active subchapter</a:t>
            </a:r>
          </a:p>
        </p:txBody>
      </p:sp>
    </p:spTree>
    <p:custDataLst>
      <p:custData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4" name="cdtText Placeholder 12 Id13"/>
          <p:cNvSpPr>
            <a:spLocks noGrp="1"/>
          </p:cNvSpPr>
          <p:nvPr>
            <p:ph type="body" sz="quarter" idx="14" hasCustomPrompt="1"/>
            <p:custDataLst>
              <p:tags r:id="rId1"/>
            </p:custDataLst>
          </p:nvPr>
        </p:nvSpPr>
        <p:spPr bwMode="auto">
          <a:xfrm>
            <a:off x="4658996" y="1440000"/>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80000" indent="-180000">
              <a:lnSpc>
                <a:spcPct val="100000"/>
              </a:lnSpc>
              <a:spcBef>
                <a:spcPts val="500"/>
              </a:spcBef>
              <a:spcAft>
                <a:spcPts val="500"/>
              </a:spcAft>
              <a:buFont typeface="Arial" pitchFamily="34" charset="0"/>
              <a:buChar char="•"/>
              <a:tabLst>
                <a:tab pos="5359400" algn="r"/>
              </a:tabLst>
              <a:defRPr b="0">
                <a:solidFill>
                  <a:srgbClr val="000000"/>
                </a:solidFill>
              </a:defRPr>
            </a:lvl2pPr>
            <a:lvl3pPr marL="180000" indent="-180000">
              <a:lnSpc>
                <a:spcPct val="100000"/>
              </a:lnSpc>
              <a:spcBef>
                <a:spcPts val="500"/>
              </a:spcBef>
              <a:spcAft>
                <a:spcPts val="500"/>
              </a:spcAft>
              <a:buFont typeface="Arial" pitchFamily="34" charset="0"/>
              <a:buChar char="•"/>
              <a:tabLst>
                <a:tab pos="5359400" algn="r"/>
              </a:tabLst>
              <a:defRPr b="1">
                <a:solidFill>
                  <a:srgbClr val="000000"/>
                </a:solidFill>
              </a:defRPr>
            </a:lvl3pPr>
            <a:lvl4pPr marL="360000" indent="-180000">
              <a:lnSpc>
                <a:spcPct val="100000"/>
              </a:lnSpc>
              <a:spcBef>
                <a:spcPts val="500"/>
              </a:spcBef>
              <a:spcAft>
                <a:spcPts val="500"/>
              </a:spcAft>
              <a:buFont typeface="Arial" pitchFamily="34" charset="0"/>
              <a:buChar char="•"/>
              <a:tabLst>
                <a:tab pos="5359400" algn="r"/>
              </a:tabLst>
              <a:defRPr b="0">
                <a:solidFill>
                  <a:srgbClr val="000000"/>
                </a:solidFill>
              </a:defRPr>
            </a:lvl4pPr>
            <a:lvl5pPr marL="360000" indent="-1800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a:t>Click to edit the toc / contact</a:t>
            </a:r>
          </a:p>
          <a:p>
            <a:pPr lvl="1"/>
            <a:r>
              <a:rPr lang="en-US" noProof="0"/>
              <a:t>chapter</a:t>
            </a:r>
          </a:p>
          <a:p>
            <a:pPr lvl="2"/>
            <a:r>
              <a:rPr lang="en-US" noProof="0"/>
              <a:t>active chapter</a:t>
            </a:r>
          </a:p>
          <a:p>
            <a:pPr lvl="3"/>
            <a:r>
              <a:rPr lang="en-US" noProof="0"/>
              <a:t>subchapter</a:t>
            </a:r>
          </a:p>
          <a:p>
            <a:pPr lvl="4"/>
            <a:r>
              <a:rPr lang="en-US" noProof="0"/>
              <a:t>active subchapter</a:t>
            </a:r>
          </a:p>
        </p:txBody>
      </p:sp>
      <p:sp>
        <p:nvSpPr>
          <p:cNvPr id="8" name="Bildplatzhalter 7"/>
          <p:cNvSpPr>
            <a:spLocks noGrp="1"/>
          </p:cNvSpPr>
          <p:nvPr>
            <p:ph type="pic" sz="quarter" idx="15"/>
          </p:nvPr>
        </p:nvSpPr>
        <p:spPr>
          <a:xfrm>
            <a:off x="0" y="1440000"/>
            <a:ext cx="4514400" cy="4752000"/>
          </a:xfrm>
        </p:spPr>
        <p:txBody>
          <a:bodyPr tIns="1800000"/>
          <a:lstStyle>
            <a:lvl1pPr algn="ctr">
              <a:defRPr/>
            </a:lvl1pPr>
          </a:lstStyle>
          <a:p>
            <a:r>
              <a:rPr lang="en-US" noProof="0"/>
              <a:t>Click icon to add picture</a:t>
            </a:r>
          </a:p>
        </p:txBody>
      </p:sp>
    </p:spTree>
    <p:extLst>
      <p:ext uri="{BB962C8B-B14F-4D97-AF65-F5344CB8AC3E}">
        <p14:creationId xmlns:p14="http://schemas.microsoft.com/office/powerpoint/2010/main" val="790332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69FA-9815-4B33-A01D-027FC434CBD3}"/>
              </a:ext>
            </a:extLst>
          </p:cNvPr>
          <p:cNvSpPr>
            <a:spLocks noGrp="1"/>
          </p:cNvSpPr>
          <p:nvPr>
            <p:ph type="ctrTitle"/>
          </p:nvPr>
        </p:nvSpPr>
        <p:spPr>
          <a:xfrm>
            <a:off x="1525588" y="1122363"/>
            <a:ext cx="9148762"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718C7-9F0B-4DD1-AE5C-442954FE7EEF}"/>
              </a:ext>
            </a:extLst>
          </p:cNvPr>
          <p:cNvSpPr>
            <a:spLocks noGrp="1"/>
          </p:cNvSpPr>
          <p:nvPr>
            <p:ph type="subTitle" idx="1"/>
          </p:nvPr>
        </p:nvSpPr>
        <p:spPr>
          <a:xfrm>
            <a:off x="1525588" y="3602038"/>
            <a:ext cx="91487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2761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a:solidFill>
                <a:srgbClr val="990000"/>
              </a:solidFill>
            </a:endParaRPr>
          </a:p>
        </p:txBody>
      </p:sp>
      <p:sp>
        <p:nvSpPr>
          <p:cNvPr id="30"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1"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2"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3"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4"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398330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DBFF7B-09B6-480E-83B9-6796FF101FCE}"/>
              </a:ext>
            </a:extLst>
          </p:cNvPr>
          <p:cNvPicPr>
            <a:picLocks noChangeAspect="1"/>
          </p:cNvPicPr>
          <p:nvPr userDrawn="1"/>
        </p:nvPicPr>
        <p:blipFill rotWithShape="1">
          <a:blip r:embed="rId4"/>
          <a:srcRect l="12250" r="5799" b="-486"/>
          <a:stretch/>
        </p:blipFill>
        <p:spPr>
          <a:xfrm>
            <a:off x="-8792" y="-9624"/>
            <a:ext cx="12198350" cy="6894000"/>
          </a:xfrm>
          <a:prstGeom prst="rect">
            <a:avLst/>
          </a:prstGeom>
        </p:spPr>
      </p:pic>
      <p:sp>
        <p:nvSpPr>
          <p:cNvPr id="4" name="cdtRectangle 115 Id57350"/>
          <p:cNvSpPr>
            <a:spLocks noGrp="1" noChangeArrowheads="1"/>
          </p:cNvSpPr>
          <p:nvPr>
            <p:ph type="ctrTitle"/>
            <p:custDataLst>
              <p:tags r:id="rId1"/>
            </p:custDataLst>
          </p:nvPr>
        </p:nvSpPr>
        <p:spPr bwMode="ltGray">
          <a:xfrm>
            <a:off x="627063" y="4139931"/>
            <a:ext cx="6480000" cy="166256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noProof="0" dirty="0"/>
              <a:t>Click to edit Master title style</a:t>
            </a:r>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a:buClrTx/>
              <a:buFontTx/>
              <a:buNone/>
            </a:pPr>
            <a:endParaRPr lang="en-US" sz="1099" b="1" noProof="0" dirty="0">
              <a:solidFill>
                <a:srgbClr val="990000"/>
              </a:solidFill>
            </a:endParaRPr>
          </a:p>
        </p:txBody>
      </p:sp>
      <p:sp>
        <p:nvSpPr>
          <p:cNvPr id="9"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noProof="0" dirty="0"/>
              <a:t>Realize innovation.</a:t>
            </a:r>
          </a:p>
        </p:txBody>
      </p:sp>
      <p:sp>
        <p:nvSpPr>
          <p:cNvPr id="10" name="Textplatzhalter 57343"/>
          <p:cNvSpPr>
            <a:spLocks noGrp="1"/>
          </p:cNvSpPr>
          <p:nvPr>
            <p:ph type="body" sz="quarter" idx="13" hasCustomPrompt="1"/>
          </p:nvPr>
        </p:nvSpPr>
        <p:spPr>
          <a:xfrm>
            <a:off x="627063" y="5907600"/>
            <a:ext cx="3311525" cy="324000"/>
          </a:xfrm>
        </p:spPr>
        <p:txBody>
          <a:bodyPr lIns="216000" tIns="90000" rIns="0" bIns="46800"/>
          <a:lstStyle>
            <a:lvl1pPr algn="l">
              <a:lnSpc>
                <a:spcPct val="100000"/>
              </a:lnSpc>
              <a:defRPr sz="999" b="1"/>
            </a:lvl1pPr>
            <a:lvl2pPr marL="1587" indent="0">
              <a:buNone/>
              <a:defRPr/>
            </a:lvl2pPr>
          </a:lstStyle>
          <a:p>
            <a:pPr lvl="0"/>
            <a:r>
              <a:rPr lang="en-US" noProof="0"/>
              <a:t>Please insert Restrictedity note-2019</a:t>
            </a:r>
            <a:endParaRPr lang="en-US" noProof="0" dirty="0"/>
          </a:p>
        </p:txBody>
      </p:sp>
      <p:grpSp>
        <p:nvGrpSpPr>
          <p:cNvPr id="83" name="Gruppieren 82"/>
          <p:cNvGrpSpPr/>
          <p:nvPr userDrawn="1"/>
        </p:nvGrpSpPr>
        <p:grpSpPr>
          <a:xfrm>
            <a:off x="-216000" y="-216000"/>
            <a:ext cx="12628800"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55163" y="323850"/>
            <a:ext cx="2159000"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4"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5"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6"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7"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8"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9"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0"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1"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2"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3"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4"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5"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6"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7"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8"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9"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0"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1"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2"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3"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4"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5"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6"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7"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8"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42344267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4139931"/>
            <a:ext cx="6480000" cy="166256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noProof="0"/>
              <a:t>Click to edit Master title style</a:t>
            </a:r>
            <a:endParaRPr lang="en-US" noProof="0" dirty="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a:buClrTx/>
              <a:buFontTx/>
              <a:buNone/>
            </a:pPr>
            <a:endParaRPr lang="en-US" sz="1099" b="1" noProof="0" dirty="0">
              <a:solidFill>
                <a:srgbClr val="990000"/>
              </a:solidFill>
            </a:endParaRPr>
          </a:p>
        </p:txBody>
      </p:sp>
      <p:sp>
        <p:nvSpPr>
          <p:cNvPr id="8"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noProof="0" dirty="0"/>
              <a:t>Realize innovation.</a:t>
            </a:r>
          </a:p>
        </p:txBody>
      </p:sp>
      <p:sp>
        <p:nvSpPr>
          <p:cNvPr id="11" name="Textplatzhalter 57343"/>
          <p:cNvSpPr>
            <a:spLocks noGrp="1"/>
          </p:cNvSpPr>
          <p:nvPr>
            <p:ph type="body" sz="quarter" idx="13" hasCustomPrompt="1"/>
          </p:nvPr>
        </p:nvSpPr>
        <p:spPr>
          <a:xfrm>
            <a:off x="627063" y="5907600"/>
            <a:ext cx="3311525" cy="324000"/>
          </a:xfrm>
        </p:spPr>
        <p:txBody>
          <a:bodyPr lIns="216000" tIns="90000" rIns="0" bIns="46800"/>
          <a:lstStyle>
            <a:lvl1pPr algn="l">
              <a:lnSpc>
                <a:spcPct val="100000"/>
              </a:lnSpc>
              <a:defRPr sz="999" b="1"/>
            </a:lvl1pPr>
            <a:lvl2pPr marL="1587" indent="0">
              <a:buNone/>
              <a:defRPr/>
            </a:lvl2pPr>
          </a:lstStyle>
          <a:p>
            <a:r>
              <a:rPr lang="en-US" sz="999" b="1" noProof="0"/>
              <a:t>Restricted © Siemens AG 2017</a:t>
            </a:r>
            <a:endParaRPr lang="en-US" sz="999" b="1" noProof="0" dirty="0"/>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9" name="Group 33"/>
          <p:cNvGrpSpPr>
            <a:grpSpLocks noChangeAspect="1"/>
          </p:cNvGrpSpPr>
          <p:nvPr userDrawn="1"/>
        </p:nvGrpSpPr>
        <p:grpSpPr bwMode="gray">
          <a:xfrm>
            <a:off x="9555163" y="323850"/>
            <a:ext cx="2159000" cy="914400"/>
            <a:chOff x="6019" y="204"/>
            <a:chExt cx="1360" cy="576"/>
          </a:xfrm>
        </p:grpSpPr>
        <p:sp>
          <p:nvSpPr>
            <p:cNvPr id="30"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1"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6713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a:buClrTx/>
              <a:buFontTx/>
              <a:buNone/>
            </a:pPr>
            <a:endParaRPr lang="en-US" sz="1099" b="1" noProof="0" dirty="0">
              <a:solidFill>
                <a:srgbClr val="990000"/>
              </a:solidFill>
            </a:endParaRPr>
          </a:p>
        </p:txBody>
      </p:sp>
      <p:sp>
        <p:nvSpPr>
          <p:cNvPr id="30" name="cdtRectangle 115 Id57350"/>
          <p:cNvSpPr>
            <a:spLocks noGrp="1" noChangeArrowheads="1"/>
          </p:cNvSpPr>
          <p:nvPr>
            <p:ph type="ctrTitle"/>
            <p:custDataLst>
              <p:tags r:id="rId2"/>
            </p:custDataLst>
          </p:nvPr>
        </p:nvSpPr>
        <p:spPr bwMode="auto">
          <a:xfrm>
            <a:off x="627063" y="4569350"/>
            <a:ext cx="6480000" cy="166256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1"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2"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3"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4"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3108924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hapter title pictur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AA51B2BE-C86C-4021-9E1A-D61CF244E463}"/>
              </a:ext>
            </a:extLst>
          </p:cNvPr>
          <p:cNvPicPr>
            <a:picLocks noChangeAspect="1"/>
          </p:cNvPicPr>
          <p:nvPr userDrawn="1"/>
        </p:nvPicPr>
        <p:blipFill rotWithShape="1">
          <a:blip r:embed="rId4"/>
          <a:srcRect l="12389" t="-164" r="5794" b="164"/>
          <a:stretch/>
        </p:blipFill>
        <p:spPr>
          <a:xfrm>
            <a:off x="0" y="-9656"/>
            <a:ext cx="12198348" cy="6867656"/>
          </a:xfrm>
          <a:prstGeom prst="rect">
            <a:avLst/>
          </a:prstGeom>
        </p:spPr>
      </p:pic>
      <p:sp>
        <p:nvSpPr>
          <p:cNvPr id="4" name="cdtRectangle 115 Id57350"/>
          <p:cNvSpPr>
            <a:spLocks noGrp="1" noChangeArrowheads="1"/>
          </p:cNvSpPr>
          <p:nvPr>
            <p:ph type="ctrTitle"/>
            <p:custDataLst>
              <p:tags r:id="rId1"/>
            </p:custDataLst>
          </p:nvPr>
        </p:nvSpPr>
        <p:spPr bwMode="ltGray">
          <a:xfrm>
            <a:off x="627063" y="4569036"/>
            <a:ext cx="6480000" cy="166256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noProof="0"/>
              <a:t>Click to edit Master title style</a:t>
            </a:r>
            <a:endParaRPr lang="en-US" noProof="0" dirty="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a:buClrTx/>
              <a:buFontTx/>
              <a:buNone/>
            </a:pPr>
            <a:endParaRPr lang="en-US" sz="1099" b="1" noProof="0" dirty="0">
              <a:solidFill>
                <a:srgbClr val="990000"/>
              </a:solidFill>
            </a:endParaRP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8" name="Group 33"/>
          <p:cNvGrpSpPr>
            <a:grpSpLocks noChangeAspect="1"/>
          </p:cNvGrpSpPr>
          <p:nvPr userDrawn="1"/>
        </p:nvGrpSpPr>
        <p:grpSpPr bwMode="gray">
          <a:xfrm>
            <a:off x="9555163" y="323850"/>
            <a:ext cx="2159000" cy="914400"/>
            <a:chOff x="6019" y="204"/>
            <a:chExt cx="1360" cy="576"/>
          </a:xfrm>
        </p:grpSpPr>
        <p:sp>
          <p:nvSpPr>
            <p:cNvPr id="29"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0"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1690031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a:buClrTx/>
              <a:buFontTx/>
              <a:buNone/>
            </a:pPr>
            <a:endParaRPr lang="en-US" sz="1099" b="1" noProof="0" dirty="0">
              <a:solidFill>
                <a:srgbClr val="990000"/>
              </a:solidFill>
            </a:endParaRPr>
          </a:p>
        </p:txBody>
      </p:sp>
      <p:sp>
        <p:nvSpPr>
          <p:cNvPr id="34" name="cdtRectangle 115 Id57350"/>
          <p:cNvSpPr>
            <a:spLocks noGrp="1" noChangeArrowheads="1"/>
          </p:cNvSpPr>
          <p:nvPr>
            <p:ph type="ctrTitle"/>
            <p:custDataLst>
              <p:tags r:id="rId2"/>
            </p:custDataLst>
          </p:nvPr>
        </p:nvSpPr>
        <p:spPr bwMode="auto">
          <a:xfrm>
            <a:off x="627063" y="4569350"/>
            <a:ext cx="6480000" cy="166256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0"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1"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2"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3"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40521650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endParaRPr lang="en-US" noProof="0" dirty="0"/>
          </a:p>
        </p:txBody>
      </p:sp>
      <p:sp>
        <p:nvSpPr>
          <p:cNvPr id="4" name="cdtText Placeholder 12 Id13"/>
          <p:cNvSpPr>
            <a:spLocks noGrp="1"/>
          </p:cNvSpPr>
          <p:nvPr>
            <p:ph type="body" sz="quarter" idx="14"/>
            <p:custDataLst>
              <p:tags r:id="rId1"/>
            </p:custDataLst>
          </p:nvPr>
        </p:nvSpPr>
        <p:spPr bwMode="auto">
          <a:xfrm>
            <a:off x="4658997" y="1439999"/>
            <a:ext cx="7539354" cy="4752000"/>
          </a:xfrm>
          <a:solidFill>
            <a:srgbClr val="41AAAA"/>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6720" algn="r"/>
              </a:tabLst>
              <a:defRPr>
                <a:solidFill>
                  <a:schemeClr val="bg1"/>
                </a:solidFill>
              </a:defRPr>
            </a:lvl1pPr>
            <a:lvl2pPr marL="179910" indent="-179910">
              <a:lnSpc>
                <a:spcPct val="100000"/>
              </a:lnSpc>
              <a:spcBef>
                <a:spcPts val="500"/>
              </a:spcBef>
              <a:spcAft>
                <a:spcPts val="500"/>
              </a:spcAft>
              <a:buClr>
                <a:srgbClr val="BECDD7"/>
              </a:buClr>
              <a:buFont typeface="Arial" pitchFamily="34" charset="0"/>
              <a:buChar char="•"/>
              <a:tabLst>
                <a:tab pos="5356720" algn="r"/>
              </a:tabLst>
              <a:defRPr b="0">
                <a:solidFill>
                  <a:schemeClr val="bg1"/>
                </a:solidFill>
              </a:defRPr>
            </a:lvl2pPr>
            <a:lvl3pPr marL="179910" indent="-179910">
              <a:lnSpc>
                <a:spcPct val="100000"/>
              </a:lnSpc>
              <a:spcBef>
                <a:spcPts val="500"/>
              </a:spcBef>
              <a:spcAft>
                <a:spcPts val="500"/>
              </a:spcAft>
              <a:buClr>
                <a:srgbClr val="BECDD7"/>
              </a:buClr>
              <a:buFont typeface="Arial" pitchFamily="34" charset="0"/>
              <a:buChar char="•"/>
              <a:tabLst>
                <a:tab pos="5356720" algn="r"/>
              </a:tabLst>
              <a:defRPr b="1">
                <a:solidFill>
                  <a:schemeClr val="bg1"/>
                </a:solidFill>
              </a:defRPr>
            </a:lvl3pPr>
            <a:lvl4pPr marL="359820" indent="-179910">
              <a:lnSpc>
                <a:spcPct val="100000"/>
              </a:lnSpc>
              <a:spcBef>
                <a:spcPts val="500"/>
              </a:spcBef>
              <a:spcAft>
                <a:spcPts val="500"/>
              </a:spcAft>
              <a:buClr>
                <a:srgbClr val="BECDD7"/>
              </a:buClr>
              <a:buFont typeface="Arial" pitchFamily="34" charset="0"/>
              <a:buChar char="•"/>
              <a:tabLst>
                <a:tab pos="5356720" algn="r"/>
              </a:tabLst>
              <a:defRPr b="0">
                <a:solidFill>
                  <a:schemeClr val="bg1"/>
                </a:solidFill>
              </a:defRPr>
            </a:lvl4pPr>
            <a:lvl5pPr marL="359820" indent="-179910">
              <a:lnSpc>
                <a:spcPct val="100000"/>
              </a:lnSpc>
              <a:spcBef>
                <a:spcPts val="500"/>
              </a:spcBef>
              <a:spcAft>
                <a:spcPts val="500"/>
              </a:spcAft>
              <a:buClr>
                <a:srgbClr val="BECDD7"/>
              </a:buClr>
              <a:buFont typeface="Arial" pitchFamily="34" charset="0"/>
              <a:buChar char="•"/>
              <a:tabLst>
                <a:tab pos="5356720" algn="r"/>
              </a:tabLst>
              <a:defRPr b="1" baseline="0">
                <a:solidFill>
                  <a:schemeClr val="bg1"/>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Bildplatzhalter 7"/>
          <p:cNvSpPr>
            <a:spLocks noGrp="1"/>
          </p:cNvSpPr>
          <p:nvPr>
            <p:ph type="pic" sz="quarter" idx="15"/>
          </p:nvPr>
        </p:nvSpPr>
        <p:spPr>
          <a:xfrm>
            <a:off x="0" y="1439999"/>
            <a:ext cx="45144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97543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lvl1pPr>
              <a:defRPr/>
            </a:lvl1pPr>
          </a:lstStyle>
          <a:p>
            <a:r>
              <a:rPr lang="en-US" noProof="0"/>
              <a:t>Click to edit Master title style</a:t>
            </a:r>
            <a:endParaRPr lang="en-US" noProof="0" dirty="0"/>
          </a:p>
        </p:txBody>
      </p:sp>
      <p:sp>
        <p:nvSpPr>
          <p:cNvPr id="13" name="cdtText Placeholder 12 Id13"/>
          <p:cNvSpPr>
            <a:spLocks noGrp="1"/>
          </p:cNvSpPr>
          <p:nvPr>
            <p:ph type="body" sz="quarter" idx="13"/>
            <p:custDataLst>
              <p:tags r:id="rId3"/>
            </p:custDataLst>
          </p:nvPr>
        </p:nvSpPr>
        <p:spPr>
          <a:xfrm>
            <a:off x="627063" y="1443038"/>
            <a:ext cx="3887914"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dtTextplatzhalter 12 Id5"/>
          <p:cNvSpPr>
            <a:spLocks noGrp="1"/>
          </p:cNvSpPr>
          <p:nvPr>
            <p:ph type="body" sz="quarter" idx="14"/>
            <p:custDataLst>
              <p:tags r:id="rId4"/>
            </p:custDataLst>
          </p:nvPr>
        </p:nvSpPr>
        <p:spPr bwMode="auto">
          <a:xfrm>
            <a:off x="4658995" y="1440000"/>
            <a:ext cx="7539355"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9910" indent="-179910">
              <a:lnSpc>
                <a:spcPct val="100000"/>
              </a:lnSpc>
              <a:spcBef>
                <a:spcPts val="500"/>
              </a:spcBef>
              <a:spcAft>
                <a:spcPts val="500"/>
              </a:spcAft>
              <a:buFont typeface="Arial" pitchFamily="34" charset="0"/>
              <a:buChar char="•"/>
              <a:tabLst>
                <a:tab pos="5356720" algn="r"/>
              </a:tabLst>
              <a:defRPr b="0">
                <a:solidFill>
                  <a:srgbClr val="000000"/>
                </a:solidFill>
              </a:defRPr>
            </a:lvl2pPr>
            <a:lvl3pPr marL="179910" indent="-179910">
              <a:lnSpc>
                <a:spcPct val="100000"/>
              </a:lnSpc>
              <a:spcBef>
                <a:spcPts val="500"/>
              </a:spcBef>
              <a:spcAft>
                <a:spcPts val="500"/>
              </a:spcAft>
              <a:buFont typeface="Arial" pitchFamily="34" charset="0"/>
              <a:buChar char="•"/>
              <a:tabLst>
                <a:tab pos="5356720" algn="r"/>
              </a:tabLst>
              <a:defRPr b="1">
                <a:solidFill>
                  <a:srgbClr val="000000"/>
                </a:solidFill>
              </a:defRPr>
            </a:lvl3pPr>
            <a:lvl4pPr marL="359820" indent="-179910">
              <a:lnSpc>
                <a:spcPct val="100000"/>
              </a:lnSpc>
              <a:spcBef>
                <a:spcPts val="500"/>
              </a:spcBef>
              <a:spcAft>
                <a:spcPts val="500"/>
              </a:spcAft>
              <a:buFont typeface="Arial" pitchFamily="34" charset="0"/>
              <a:buChar char="•"/>
              <a:tabLst>
                <a:tab pos="5356720" algn="r"/>
              </a:tabLst>
              <a:defRPr b="0">
                <a:solidFill>
                  <a:srgbClr val="000000"/>
                </a:solidFill>
              </a:defRPr>
            </a:lvl4pPr>
            <a:lvl5pPr marL="359820" indent="-179910">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20995479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564580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Bildplatzhalter 3"/>
          <p:cNvSpPr>
            <a:spLocks noGrp="1"/>
          </p:cNvSpPr>
          <p:nvPr>
            <p:ph type="pic" sz="quarter" idx="10"/>
          </p:nvPr>
        </p:nvSpPr>
        <p:spPr>
          <a:xfrm>
            <a:off x="0" y="1440000"/>
            <a:ext cx="122040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629995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rgbClr val="FFFFFF"/>
        </a:solidFill>
        <a:effectLst/>
      </p:bgPr>
    </p:bg>
    <p:spTree>
      <p:nvGrpSpPr>
        <p:cNvPr id="1" name=""/>
        <p:cNvGrpSpPr/>
        <p:nvPr/>
      </p:nvGrpSpPr>
      <p:grpSpPr>
        <a:xfrm>
          <a:off x="0" y="0"/>
          <a:ext cx="0" cy="0"/>
          <a:chOff x="0" y="0"/>
          <a:chExt cx="0" cy="0"/>
        </a:xfrm>
      </p:grpSpPr>
      <p:sp>
        <p:nvSpPr>
          <p:cNvPr id="5" name="Rechteck 4"/>
          <p:cNvSpPr/>
          <p:nvPr userDrawn="1"/>
        </p:nvSpPr>
        <p:spPr bwMode="auto">
          <a:xfrm>
            <a:off x="0" y="2"/>
            <a:ext cx="12198350" cy="1439999"/>
          </a:xfrm>
          <a:prstGeom prst="rect">
            <a:avLst/>
          </a:prstGeom>
          <a:solidFill>
            <a:srgbClr val="FFFFFF"/>
          </a:solidFill>
          <a:ln w="127">
            <a:solidFill>
              <a:srgbClr val="FFFFFF"/>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de-DE" sz="1799"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1" y="-2784"/>
            <a:ext cx="12196800" cy="6858000"/>
          </a:xfrm>
          <a:noFill/>
        </p:spPr>
        <p:txBody>
          <a:bodyPr tIns="1800000"/>
          <a:lstStyle>
            <a:lvl1pPr algn="ctr">
              <a:defRPr/>
            </a:lvl1pPr>
          </a:lstStyle>
          <a:p>
            <a:r>
              <a:rPr lang="en-US" noProof="0"/>
              <a:t>Click icon to add picture</a:t>
            </a:r>
            <a:endParaRPr lang="en-US" noProof="0" dirty="0"/>
          </a:p>
        </p:txBody>
      </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endParaRPr lang="en-US" noProof="0" dirty="0"/>
          </a:p>
        </p:txBody>
      </p:sp>
      <p:grpSp>
        <p:nvGrpSpPr>
          <p:cNvPr id="6" name="Gruppieren 5"/>
          <p:cNvGrpSpPr/>
          <p:nvPr userDrawn="1"/>
        </p:nvGrpSpPr>
        <p:grpSpPr>
          <a:xfrm>
            <a:off x="-216000" y="-216000"/>
            <a:ext cx="12628800" cy="7290000"/>
            <a:chOff x="-216000" y="-216000"/>
            <a:chExt cx="12628800" cy="7290000"/>
          </a:xfrm>
        </p:grpSpPr>
        <p:cxnSp>
          <p:nvCxnSpPr>
            <p:cNvPr id="7" name="Gerade Verbindung 6"/>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352933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51">
          <p15:clr>
            <a:srgbClr val="A4A3A4"/>
          </p15:clr>
        </p15:guide>
        <p15:guide id="2" pos="3842">
          <p15:clr>
            <a:srgbClr val="A4A3A4"/>
          </p15:clr>
        </p15:guide>
        <p15:guide id="3" pos="3935">
          <p15:clr>
            <a:srgbClr val="A4A3A4"/>
          </p15:clr>
        </p15:guide>
        <p15:guide id="4" pos="5567">
          <p15:clr>
            <a:srgbClr val="A4A3A4"/>
          </p15:clr>
        </p15:guide>
        <p15:guide id="5" pos="7379">
          <p15:clr>
            <a:srgbClr val="FBAE40"/>
          </p15:clr>
        </p15:guide>
        <p15:guide id="6" pos="391">
          <p15:clr>
            <a:srgbClr val="FBAE40"/>
          </p15:clr>
        </p15:guide>
        <p15:guide id="7" orient="horz" pos="3903">
          <p15:clr>
            <a:srgbClr val="FBAE40"/>
          </p15:clr>
        </p15:guide>
        <p15:guide id="9" orient="horz" pos="2358">
          <p15:clr>
            <a:srgbClr val="A4A3A4"/>
          </p15:clr>
        </p15:guide>
        <p15:guide id="10" orient="horz" pos="911">
          <p15:clr>
            <a:srgbClr val="FBAE40"/>
          </p15:clr>
        </p15:guide>
        <p15:guide id="11" orient="horz" pos="652">
          <p15:clr>
            <a:srgbClr val="A4A3A4"/>
          </p15:clr>
        </p15:guide>
        <p15:guide id="12" orient="horz" pos="210">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hapter title pictur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393E257-D4CC-4B07-9D37-529781D04F02}"/>
              </a:ext>
            </a:extLst>
          </p:cNvPr>
          <p:cNvPicPr>
            <a:picLocks noChangeAspect="1"/>
          </p:cNvPicPr>
          <p:nvPr userDrawn="1"/>
        </p:nvPicPr>
        <p:blipFill rotWithShape="1">
          <a:blip r:embed="rId4"/>
          <a:srcRect l="12389" t="-164" r="5794" b="164"/>
          <a:stretch/>
        </p:blipFill>
        <p:spPr>
          <a:xfrm>
            <a:off x="0" y="-9656"/>
            <a:ext cx="12198348" cy="6867656"/>
          </a:xfrm>
          <a:prstGeom prst="rect">
            <a:avLst/>
          </a:prstGeom>
        </p:spPr>
      </p:pic>
      <p:sp>
        <p:nvSpPr>
          <p:cNvPr id="4" name="cdtRectangle 115 Id57350"/>
          <p:cNvSpPr>
            <a:spLocks noGrp="1" noChangeArrowheads="1"/>
          </p:cNvSpPr>
          <p:nvPr>
            <p:ph type="ctrTitle"/>
            <p:custDataLst>
              <p:tags r:id="rId1"/>
            </p:custDataLst>
          </p:nvPr>
        </p:nvSpPr>
        <p:spPr bwMode="ltGray">
          <a:xfrm>
            <a:off x="627063" y="3891286"/>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a:solidFill>
                <a:srgbClr val="990000"/>
              </a:solidFill>
            </a:endParaRP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8" name="Group 33"/>
          <p:cNvGrpSpPr>
            <a:grpSpLocks noChangeAspect="1"/>
          </p:cNvGrpSpPr>
          <p:nvPr userDrawn="1"/>
        </p:nvGrpSpPr>
        <p:grpSpPr bwMode="gray">
          <a:xfrm>
            <a:off x="9555163" y="323850"/>
            <a:ext cx="2159000" cy="914400"/>
            <a:chOff x="6019" y="204"/>
            <a:chExt cx="1360" cy="576"/>
          </a:xfrm>
        </p:grpSpPr>
        <p:sp>
          <p:nvSpPr>
            <p:cNvPr id="29"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0"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2"/>
            <a:ext cx="1219835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endParaRPr lang="en-US" noProof="0" dirty="0"/>
          </a:p>
        </p:txBody>
      </p:sp>
      <p:grpSp>
        <p:nvGrpSpPr>
          <p:cNvPr id="8" name="Gruppieren 7"/>
          <p:cNvGrpSpPr/>
          <p:nvPr userDrawn="1"/>
        </p:nvGrpSpPr>
        <p:grpSpPr>
          <a:xfrm>
            <a:off x="-216000" y="-216000"/>
            <a:ext cx="12628800"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462916628"/>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2"/>
            <a:ext cx="12198350" cy="6861907"/>
          </a:xfrm>
          <a:prstGeom prst="rect">
            <a:avLst/>
          </a:prstGeom>
          <a:solidFill>
            <a:srgbClr val="50BED7"/>
          </a:solidFill>
          <a:ln>
            <a:no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noProof="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bwMode="gray"/>
        <p:txBody>
          <a:bodyPr/>
          <a:lstStyle>
            <a:lvl1pPr>
              <a:defRPr>
                <a:solidFill>
                  <a:schemeClr val="tx1"/>
                </a:solidFill>
              </a:defRPr>
            </a:lvl1pPr>
          </a:lstStyle>
          <a:p>
            <a:r>
              <a:rPr lang="en-US" noProof="0"/>
              <a:t>Click to edit Master title style</a:t>
            </a:r>
            <a:endParaRPr lang="en-US" noProof="0" dirty="0"/>
          </a:p>
        </p:txBody>
      </p:sp>
      <p:grpSp>
        <p:nvGrpSpPr>
          <p:cNvPr id="4" name="Gruppieren 3"/>
          <p:cNvGrpSpPr/>
          <p:nvPr userDrawn="1"/>
        </p:nvGrpSpPr>
        <p:grpSpPr>
          <a:xfrm>
            <a:off x="-216000" y="-216000"/>
            <a:ext cx="12628800" cy="7290000"/>
            <a:chOff x="-216000" y="-216000"/>
            <a:chExt cx="12628800" cy="7290000"/>
          </a:xfrm>
        </p:grpSpPr>
        <p:cxnSp>
          <p:nvCxnSpPr>
            <p:cNvPr id="5" name="Gerade Verbindung 4"/>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Gerade Verbindung 6"/>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817505697"/>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4748962"/>
          </a:xfrm>
        </p:spPr>
        <p:txBody>
          <a:bodyPr/>
          <a:lstStyle>
            <a:lvl1pPr>
              <a:buFont typeface="Arial" pitchFamily="34" charset="0"/>
              <a:buNone/>
              <a:defRPr/>
            </a:lvl1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2847566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18275877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3" name="cdtContent Placeholder 2 Id3"/>
          <p:cNvSpPr>
            <a:spLocks noGrp="1"/>
          </p:cNvSpPr>
          <p:nvPr>
            <p:ph sz="half" idx="1" hasCustomPrompt="1"/>
            <p:custDataLst>
              <p:tags r:id="rId2"/>
            </p:custDataLst>
          </p:nvPr>
        </p:nvSpPr>
        <p:spPr>
          <a:xfrm>
            <a:off x="627064"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half" idx="2" hasCustomPrompt="1"/>
            <p:custDataLst>
              <p:tags r:id="rId3"/>
            </p:custDataLst>
          </p:nvPr>
        </p:nvSpPr>
        <p:spPr>
          <a:xfrm>
            <a:off x="6243638"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el 4"/>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42762352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endParaRPr lang="en-US" noProof="0" dirty="0"/>
          </a:p>
        </p:txBody>
      </p:sp>
      <p:sp>
        <p:nvSpPr>
          <p:cNvPr id="3" name="cdtContent Placeholder 2 Id3"/>
          <p:cNvSpPr>
            <a:spLocks noGrp="1"/>
          </p:cNvSpPr>
          <p:nvPr>
            <p:ph sz="half" idx="1" hasCustomPrompt="1"/>
            <p:custDataLst>
              <p:tags r:id="rId1"/>
            </p:custDataLst>
          </p:nvPr>
        </p:nvSpPr>
        <p:spPr>
          <a:xfrm>
            <a:off x="627064"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440000"/>
            <a:ext cx="5472000" cy="2304000"/>
          </a:xfrm>
        </p:spPr>
        <p:txBody>
          <a:bodyPr tIns="648000"/>
          <a:lstStyle>
            <a:lvl1pPr algn="ctr">
              <a:defRPr/>
            </a:lvl1pPr>
          </a:lstStyle>
          <a:p>
            <a:r>
              <a:rPr lang="en-US" noProof="0"/>
              <a:t>Click icon to add picture</a:t>
            </a:r>
            <a:endParaRPr lang="en-US" noProof="0" dirty="0"/>
          </a:p>
        </p:txBody>
      </p:sp>
      <p:sp>
        <p:nvSpPr>
          <p:cNvPr id="6" name="Bildplatzhalter 4"/>
          <p:cNvSpPr>
            <a:spLocks noGrp="1"/>
          </p:cNvSpPr>
          <p:nvPr>
            <p:ph type="pic" sz="quarter" idx="11"/>
          </p:nvPr>
        </p:nvSpPr>
        <p:spPr>
          <a:xfrm>
            <a:off x="6243637" y="3888000"/>
            <a:ext cx="5472000" cy="2304000"/>
          </a:xfrm>
        </p:spPr>
        <p:txBody>
          <a:bodyPr tIns="648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22273611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3" name="cdtContent Placeholder 2 Id3"/>
          <p:cNvSpPr>
            <a:spLocks noGrp="1"/>
          </p:cNvSpPr>
          <p:nvPr>
            <p:ph sz="half" idx="1" hasCustomPrompt="1"/>
            <p:custDataLst>
              <p:tags r:id="rId1"/>
            </p:custDataLst>
          </p:nvPr>
        </p:nvSpPr>
        <p:spPr>
          <a:xfrm>
            <a:off x="627063" y="1440000"/>
            <a:ext cx="5904000" cy="4752000"/>
          </a:xfrm>
          <a:solidFill>
            <a:srgbClr val="41AAAA"/>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BECDD7"/>
              </a:buClr>
              <a:buSzTx/>
              <a:buFont typeface="Arial" pitchFamily="34" charset="0"/>
              <a:buNone/>
              <a:tabLst/>
              <a:defRPr lang="de-DE">
                <a:solidFill>
                  <a:schemeClr val="bg1"/>
                </a:solidFill>
              </a:defRPr>
            </a:lvl1pPr>
            <a:lvl2pPr marL="179298" marR="0" indent="-179910" algn="l" defTabSz="913943"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2pPr>
            <a:lvl3pPr marL="358596" marR="0" indent="-179910" algn="l" defTabSz="913943"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3pPr>
            <a:lvl4pPr marL="537894" marR="0" indent="-179910" algn="l" defTabSz="913943" rtl="0" eaLnBrk="1" fontAlgn="base" latinLnBrk="0" hangingPunct="1">
              <a:lnSpc>
                <a:spcPct val="110000"/>
              </a:lnSpc>
              <a:spcBef>
                <a:spcPct val="0"/>
              </a:spcBef>
              <a:spcAft>
                <a:spcPct val="0"/>
              </a:spcAft>
              <a:buClr>
                <a:srgbClr val="BECDD7"/>
              </a:buClr>
              <a:buSzTx/>
              <a:buFontTx/>
              <a:buChar char="•"/>
              <a:tabLst/>
              <a:defRPr lang="de-DE" smtClean="0">
                <a:solidFill>
                  <a:schemeClr val="bg1"/>
                </a:solidFill>
              </a:defRPr>
            </a:lvl4pPr>
            <a:lvl5pPr marL="719640" marR="0" indent="-179910" algn="l" defTabSz="913943" rtl="0" eaLnBrk="1" fontAlgn="base" latinLnBrk="0" hangingPunct="1">
              <a:lnSpc>
                <a:spcPct val="110000"/>
              </a:lnSpc>
              <a:spcBef>
                <a:spcPct val="0"/>
              </a:spcBef>
              <a:spcAft>
                <a:spcPct val="0"/>
              </a:spcAft>
              <a:buClr>
                <a:srgbClr val="BECDD7"/>
              </a:buClr>
              <a:buSzTx/>
              <a:buFontTx/>
              <a:buChar char="•"/>
              <a:tabLst/>
              <a:defRPr lang="de-DE">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746000"/>
            <a:ext cx="5472000" cy="1998000"/>
          </a:xfrm>
        </p:spPr>
        <p:txBody>
          <a:bodyPr tIns="648000"/>
          <a:lstStyle>
            <a:lvl1pPr algn="ctr">
              <a:defRPr/>
            </a:lvl1pPr>
          </a:lstStyle>
          <a:p>
            <a:r>
              <a:rPr lang="en-US" noProof="0"/>
              <a:t>Click icon to add picture</a:t>
            </a:r>
            <a:endParaRPr lang="en-US" noProof="0" dirty="0"/>
          </a:p>
        </p:txBody>
      </p:sp>
      <p:sp>
        <p:nvSpPr>
          <p:cNvPr id="6" name="Bildplatzhalter 4"/>
          <p:cNvSpPr>
            <a:spLocks noGrp="1"/>
          </p:cNvSpPr>
          <p:nvPr>
            <p:ph type="pic" sz="quarter" idx="11"/>
          </p:nvPr>
        </p:nvSpPr>
        <p:spPr>
          <a:xfrm>
            <a:off x="6243637" y="3888000"/>
            <a:ext cx="5472000" cy="1998000"/>
          </a:xfrm>
        </p:spPr>
        <p:txBody>
          <a:bodyPr tIns="648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17160616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34699789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360045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4370388" y="1443038"/>
            <a:ext cx="3600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dtContent Placeholder 11 Id12"/>
          <p:cNvSpPr>
            <a:spLocks noGrp="1"/>
          </p:cNvSpPr>
          <p:nvPr>
            <p:ph sz="quarter" idx="14"/>
            <p:custDataLst>
              <p:tags r:id="rId5"/>
            </p:custDataLst>
          </p:nvPr>
        </p:nvSpPr>
        <p:spPr>
          <a:xfrm>
            <a:off x="8115750" y="1443038"/>
            <a:ext cx="3600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16053917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sp>
        <p:nvSpPr>
          <p:cNvPr id="3" name="cdtContent Placeholder 2 Id3"/>
          <p:cNvSpPr>
            <a:spLocks noGrp="1"/>
          </p:cNvSpPr>
          <p:nvPr>
            <p:ph sz="quarter" idx="1" hasCustomPrompt="1"/>
            <p:custDataLst>
              <p:tags r:id="rId2"/>
            </p:custDataLst>
          </p:nvPr>
        </p:nvSpPr>
        <p:spPr>
          <a:xfrm>
            <a:off x="627064"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quarter" idx="2" hasCustomPrompt="1"/>
            <p:custDataLst>
              <p:tags r:id="rId3"/>
            </p:custDataLst>
          </p:nvPr>
        </p:nvSpPr>
        <p:spPr>
          <a:xfrm>
            <a:off x="6243638"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Content Placeholder 4 Id5"/>
          <p:cNvSpPr>
            <a:spLocks noGrp="1"/>
          </p:cNvSpPr>
          <p:nvPr>
            <p:ph sz="quarter" idx="3" hasCustomPrompt="1"/>
            <p:custDataLst>
              <p:tags r:id="rId4"/>
            </p:custDataLst>
          </p:nvPr>
        </p:nvSpPr>
        <p:spPr>
          <a:xfrm>
            <a:off x="627064"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Content Placeholder 5 Id6"/>
          <p:cNvSpPr>
            <a:spLocks noGrp="1"/>
          </p:cNvSpPr>
          <p:nvPr>
            <p:ph sz="quarter" idx="4" hasCustomPrompt="1"/>
            <p:custDataLst>
              <p:tags r:id="rId5"/>
            </p:custDataLst>
          </p:nvPr>
        </p:nvSpPr>
        <p:spPr>
          <a:xfrm>
            <a:off x="6243638"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9910"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9640" marR="0" indent="-179910"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el 6"/>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183165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a:solidFill>
                <a:srgbClr val="990000"/>
              </a:solidFill>
            </a:endParaRPr>
          </a:p>
        </p:txBody>
      </p:sp>
      <p:sp>
        <p:nvSpPr>
          <p:cNvPr id="34"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0"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1"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2"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3"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36554810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5" name="cdtTextplatzhalter 13 Id5"/>
          <p:cNvSpPr>
            <a:spLocks noGrp="1"/>
          </p:cNvSpPr>
          <p:nvPr>
            <p:ph type="body" sz="quarter" idx="13" hasCustomPrompt="1"/>
            <p:custDataLst>
              <p:tags r:id="rId3"/>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37870888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dtTextplatzhalter 13 Id5"/>
          <p:cNvSpPr>
            <a:spLocks noGrp="1"/>
          </p:cNvSpPr>
          <p:nvPr>
            <p:ph type="body" sz="quarter" idx="13" hasCustomPrompt="1"/>
            <p:custDataLst>
              <p:tags r:id="rId4"/>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649072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cdtTextplatzhalter 13 Id6"/>
          <p:cNvSpPr>
            <a:spLocks noGrp="1"/>
          </p:cNvSpPr>
          <p:nvPr>
            <p:ph type="body" sz="quarter" idx="13" hasCustomPrompt="1"/>
            <p:custDataLst>
              <p:tags r:id="rId4"/>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3827271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4" y="1443038"/>
            <a:ext cx="403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4804025" y="1443038"/>
            <a:ext cx="403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cdtTextplatzhalter 13 Id6"/>
          <p:cNvSpPr>
            <a:spLocks noGrp="1"/>
          </p:cNvSpPr>
          <p:nvPr>
            <p:ph type="body" sz="quarter" idx="14" hasCustomPrompt="1"/>
            <p:custDataLst>
              <p:tags r:id="rId5"/>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19124798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2592000"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3362400" y="1443038"/>
            <a:ext cx="2736775"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dtContent Placeholder 11 Id12"/>
          <p:cNvSpPr>
            <a:spLocks noGrp="1"/>
          </p:cNvSpPr>
          <p:nvPr>
            <p:ph sz="quarter" idx="14"/>
            <p:custDataLst>
              <p:tags r:id="rId5"/>
            </p:custDataLst>
          </p:nvPr>
        </p:nvSpPr>
        <p:spPr>
          <a:xfrm>
            <a:off x="6243638" y="1443038"/>
            <a:ext cx="2592387"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cdtTextplatzhalter 13 Id7"/>
          <p:cNvSpPr>
            <a:spLocks noGrp="1"/>
          </p:cNvSpPr>
          <p:nvPr>
            <p:ph type="body" sz="quarter" idx="15" hasCustomPrompt="1"/>
            <p:custDataLst>
              <p:tags r:id="rId6"/>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8867030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cdtTextplatzhalter 13 Id6"/>
          <p:cNvSpPr>
            <a:spLocks noGrp="1"/>
          </p:cNvSpPr>
          <p:nvPr>
            <p:ph type="body" sz="quarter" idx="14" hasCustomPrompt="1"/>
            <p:custDataLst>
              <p:tags r:id="rId5"/>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36570377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4" y="1443038"/>
            <a:ext cx="4032000"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4804024" y="1443038"/>
            <a:ext cx="4032000" cy="2300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dtContent Placeholder 11 Id12"/>
          <p:cNvSpPr>
            <a:spLocks noGrp="1"/>
          </p:cNvSpPr>
          <p:nvPr>
            <p:ph sz="quarter" idx="14"/>
            <p:custDataLst>
              <p:tags r:id="rId5"/>
            </p:custDataLst>
          </p:nvPr>
        </p:nvSpPr>
        <p:spPr>
          <a:xfrm>
            <a:off x="627064" y="3888000"/>
            <a:ext cx="4032000"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dtContent Placeholder 14 Id15"/>
          <p:cNvSpPr>
            <a:spLocks noGrp="1"/>
          </p:cNvSpPr>
          <p:nvPr>
            <p:ph sz="quarter" idx="15"/>
            <p:custDataLst>
              <p:tags r:id="rId6"/>
            </p:custDataLst>
          </p:nvPr>
        </p:nvSpPr>
        <p:spPr>
          <a:xfrm>
            <a:off x="4804025" y="3888000"/>
            <a:ext cx="4032000" cy="2304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cdtTextplatzhalter 13 Id10"/>
          <p:cNvSpPr>
            <a:spLocks noGrp="1"/>
          </p:cNvSpPr>
          <p:nvPr>
            <p:ph type="body" sz="quarter" idx="16" hasCustomPrompt="1"/>
            <p:custDataLst>
              <p:tags r:id="rId7"/>
            </p:custDataLst>
          </p:nvPr>
        </p:nvSpPr>
        <p:spPr>
          <a:xfrm>
            <a:off x="10419752" y="1443038"/>
            <a:ext cx="1295999" cy="4748962"/>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1204495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cdtText Placeholder 12 Id13"/>
          <p:cNvSpPr>
            <a:spLocks noGrp="1"/>
          </p:cNvSpPr>
          <p:nvPr>
            <p:ph type="body" sz="quarter" idx="14" hasCustomPrompt="1"/>
            <p:custDataLst>
              <p:tags r:id="rId1"/>
            </p:custDataLst>
          </p:nvPr>
        </p:nvSpPr>
        <p:spPr bwMode="auto">
          <a:xfrm>
            <a:off x="4658997" y="1440000"/>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9910" indent="-179910">
              <a:lnSpc>
                <a:spcPct val="100000"/>
              </a:lnSpc>
              <a:spcBef>
                <a:spcPts val="500"/>
              </a:spcBef>
              <a:spcAft>
                <a:spcPts val="500"/>
              </a:spcAft>
              <a:buFont typeface="Arial" pitchFamily="34" charset="0"/>
              <a:buChar char="•"/>
              <a:tabLst>
                <a:tab pos="5356720" algn="r"/>
              </a:tabLst>
              <a:defRPr b="0">
                <a:solidFill>
                  <a:srgbClr val="000000"/>
                </a:solidFill>
              </a:defRPr>
            </a:lvl2pPr>
            <a:lvl3pPr marL="179910" indent="-179910">
              <a:lnSpc>
                <a:spcPct val="100000"/>
              </a:lnSpc>
              <a:spcBef>
                <a:spcPts val="500"/>
              </a:spcBef>
              <a:spcAft>
                <a:spcPts val="500"/>
              </a:spcAft>
              <a:buFont typeface="Arial" pitchFamily="34" charset="0"/>
              <a:buChar char="•"/>
              <a:tabLst>
                <a:tab pos="5356720" algn="r"/>
              </a:tabLst>
              <a:defRPr b="1">
                <a:solidFill>
                  <a:srgbClr val="000000"/>
                </a:solidFill>
              </a:defRPr>
            </a:lvl3pPr>
            <a:lvl4pPr marL="359820" indent="-179910">
              <a:lnSpc>
                <a:spcPct val="100000"/>
              </a:lnSpc>
              <a:spcBef>
                <a:spcPts val="500"/>
              </a:spcBef>
              <a:spcAft>
                <a:spcPts val="500"/>
              </a:spcAft>
              <a:buFont typeface="Arial" pitchFamily="34" charset="0"/>
              <a:buChar char="•"/>
              <a:tabLst>
                <a:tab pos="5356720" algn="r"/>
              </a:tabLst>
              <a:defRPr b="0">
                <a:solidFill>
                  <a:srgbClr val="000000"/>
                </a:solidFill>
              </a:defRPr>
            </a:lvl4pPr>
            <a:lvl5pPr marL="359820" indent="-179910">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8" name="Bildplatzhalter 7"/>
          <p:cNvSpPr>
            <a:spLocks noGrp="1"/>
          </p:cNvSpPr>
          <p:nvPr>
            <p:ph type="pic" sz="quarter" idx="15"/>
          </p:nvPr>
        </p:nvSpPr>
        <p:spPr>
          <a:xfrm>
            <a:off x="0" y="1440000"/>
            <a:ext cx="45144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23100465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7AEB-7DD0-4D04-B8D7-604E0F953CDB}"/>
              </a:ext>
            </a:extLst>
          </p:cNvPr>
          <p:cNvSpPr>
            <a:spLocks noGrp="1"/>
          </p:cNvSpPr>
          <p:nvPr>
            <p:ph type="title"/>
          </p:nvPr>
        </p:nvSpPr>
        <p:spPr>
          <a:xfrm>
            <a:off x="839788" y="457200"/>
            <a:ext cx="3935412"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32FC4-55C5-4B52-A1B0-6AA83A3A4A70}"/>
              </a:ext>
            </a:extLst>
          </p:cNvPr>
          <p:cNvSpPr>
            <a:spLocks noGrp="1"/>
          </p:cNvSpPr>
          <p:nvPr>
            <p:ph type="pic" idx="1"/>
          </p:nvPr>
        </p:nvSpPr>
        <p:spPr>
          <a:xfrm>
            <a:off x="5186363"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4DAF96-C718-473C-A4AF-DBF036C94C5B}"/>
              </a:ext>
            </a:extLst>
          </p:cNvPr>
          <p:cNvSpPr>
            <a:spLocks noGrp="1"/>
          </p:cNvSpPr>
          <p:nvPr>
            <p:ph type="body" sz="half" idx="2"/>
          </p:nvPr>
        </p:nvSpPr>
        <p:spPr>
          <a:xfrm>
            <a:off x="839788" y="2057400"/>
            <a:ext cx="393541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18853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fr-FR" dirty="0"/>
          </a:p>
        </p:txBody>
      </p:sp>
      <p:sp>
        <p:nvSpPr>
          <p:cNvPr id="4" name="cdtText Placeholder 12 Id13"/>
          <p:cNvSpPr>
            <a:spLocks noGrp="1"/>
          </p:cNvSpPr>
          <p:nvPr>
            <p:ph type="body" sz="quarter" idx="14" hasCustomPrompt="1"/>
            <p:custDataLst>
              <p:tags r:id="rId1"/>
            </p:custDataLst>
          </p:nvPr>
        </p:nvSpPr>
        <p:spPr bwMode="auto">
          <a:xfrm>
            <a:off x="4658997" y="1439999"/>
            <a:ext cx="7539354"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440001"/>
            <a:ext cx="4498974" cy="4755013"/>
          </a:xfrm>
          <a:prstGeom prst="rect">
            <a:avLst/>
          </a:prstGeom>
        </p:spPr>
      </p:pic>
    </p:spTree>
    <p:extLst>
      <p:ext uri="{BB962C8B-B14F-4D97-AF65-F5344CB8AC3E}">
        <p14:creationId xmlns:p14="http://schemas.microsoft.com/office/powerpoint/2010/main" val="235268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p>
        </p:txBody>
      </p:sp>
      <p:sp>
        <p:nvSpPr>
          <p:cNvPr id="4" name="cdtText Placeholder 12 Id13"/>
          <p:cNvSpPr>
            <a:spLocks noGrp="1"/>
          </p:cNvSpPr>
          <p:nvPr>
            <p:ph type="body" sz="quarter" idx="14"/>
            <p:custDataLst>
              <p:tags r:id="rId1"/>
            </p:custDataLst>
          </p:nvPr>
        </p:nvSpPr>
        <p:spPr bwMode="auto">
          <a:xfrm>
            <a:off x="4658996" y="1439999"/>
            <a:ext cx="7539354" cy="4752000"/>
          </a:xfrm>
          <a:solidFill>
            <a:srgbClr val="41AAAA"/>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chemeClr val="bg1"/>
                </a:solidFill>
              </a:defRPr>
            </a:lvl1pPr>
            <a:lvl2pPr marL="180000" indent="-180000">
              <a:lnSpc>
                <a:spcPct val="100000"/>
              </a:lnSpc>
              <a:spcBef>
                <a:spcPts val="500"/>
              </a:spcBef>
              <a:spcAft>
                <a:spcPts val="500"/>
              </a:spcAft>
              <a:buClr>
                <a:srgbClr val="BECDD7"/>
              </a:buClr>
              <a:buFont typeface="Arial" pitchFamily="34" charset="0"/>
              <a:buChar char="•"/>
              <a:tabLst>
                <a:tab pos="5359400" algn="r"/>
              </a:tabLst>
              <a:defRPr b="0">
                <a:solidFill>
                  <a:schemeClr val="bg1"/>
                </a:solidFill>
              </a:defRPr>
            </a:lvl2pPr>
            <a:lvl3pPr marL="180000" indent="-180000">
              <a:lnSpc>
                <a:spcPct val="100000"/>
              </a:lnSpc>
              <a:spcBef>
                <a:spcPts val="500"/>
              </a:spcBef>
              <a:spcAft>
                <a:spcPts val="500"/>
              </a:spcAft>
              <a:buClr>
                <a:srgbClr val="BECDD7"/>
              </a:buClr>
              <a:buFont typeface="Arial" pitchFamily="34" charset="0"/>
              <a:buChar char="•"/>
              <a:tabLst>
                <a:tab pos="5359400" algn="r"/>
              </a:tabLst>
              <a:defRPr b="1">
                <a:solidFill>
                  <a:schemeClr val="bg1"/>
                </a:solidFill>
              </a:defRPr>
            </a:lvl3pPr>
            <a:lvl4pPr marL="360000" indent="-180000">
              <a:lnSpc>
                <a:spcPct val="100000"/>
              </a:lnSpc>
              <a:spcBef>
                <a:spcPts val="500"/>
              </a:spcBef>
              <a:spcAft>
                <a:spcPts val="500"/>
              </a:spcAft>
              <a:buClr>
                <a:srgbClr val="BECDD7"/>
              </a:buClr>
              <a:buFont typeface="Arial" pitchFamily="34" charset="0"/>
              <a:buChar char="•"/>
              <a:tabLst>
                <a:tab pos="5359400" algn="r"/>
              </a:tabLst>
              <a:defRPr b="0">
                <a:solidFill>
                  <a:schemeClr val="bg1"/>
                </a:solidFill>
              </a:defRPr>
            </a:lvl4pPr>
            <a:lvl5pPr marL="360000" indent="-180000">
              <a:lnSpc>
                <a:spcPct val="100000"/>
              </a:lnSpc>
              <a:spcBef>
                <a:spcPts val="500"/>
              </a:spcBef>
              <a:spcAft>
                <a:spcPts val="500"/>
              </a:spcAft>
              <a:buClr>
                <a:srgbClr val="BECDD7"/>
              </a:buClr>
              <a:buFont typeface="Arial" pitchFamily="34" charset="0"/>
              <a:buChar char="•"/>
              <a:tabLst>
                <a:tab pos="5359400" algn="r"/>
              </a:tabLst>
              <a:defRPr b="1" baseline="0">
                <a:solidFill>
                  <a:schemeClr val="bg1"/>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Bildplatzhalter 7"/>
          <p:cNvSpPr>
            <a:spLocks noGrp="1"/>
          </p:cNvSpPr>
          <p:nvPr>
            <p:ph type="pic" sz="quarter" idx="15"/>
          </p:nvPr>
        </p:nvSpPr>
        <p:spPr>
          <a:xfrm>
            <a:off x="0" y="1439999"/>
            <a:ext cx="4514400" cy="4752000"/>
          </a:xfrm>
        </p:spPr>
        <p:txBody>
          <a:bodyPr tIns="1800000"/>
          <a:lstStyle>
            <a:lvl1pPr algn="ctr">
              <a:defRPr/>
            </a:lvl1pPr>
          </a:lstStyle>
          <a:p>
            <a:r>
              <a:rPr lang="en-US" noProof="0"/>
              <a:t>Click icon to add picture</a:t>
            </a:r>
          </a:p>
        </p:txBody>
      </p:sp>
    </p:spTree>
    <p:extLst>
      <p:ext uri="{BB962C8B-B14F-4D97-AF65-F5344CB8AC3E}">
        <p14:creationId xmlns:p14="http://schemas.microsoft.com/office/powerpoint/2010/main" val="15021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lvl1pPr>
              <a:defRPr/>
            </a:lvl1pPr>
          </a:lstStyle>
          <a:p>
            <a:r>
              <a:rPr lang="en-US" noProof="0"/>
              <a:t>Click to edit Master title style</a:t>
            </a:r>
          </a:p>
        </p:txBody>
      </p:sp>
      <p:sp>
        <p:nvSpPr>
          <p:cNvPr id="13" name="cdtText Placeholder 12 Id13"/>
          <p:cNvSpPr>
            <a:spLocks noGrp="1"/>
          </p:cNvSpPr>
          <p:nvPr>
            <p:ph type="body" sz="quarter" idx="13"/>
            <p:custDataLst>
              <p:tags r:id="rId3"/>
            </p:custDataLst>
          </p:nvPr>
        </p:nvSpPr>
        <p:spPr>
          <a:xfrm>
            <a:off x="627063" y="1443038"/>
            <a:ext cx="3887914" cy="474896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dtTextplatzhalter 12 Id5"/>
          <p:cNvSpPr>
            <a:spLocks noGrp="1"/>
          </p:cNvSpPr>
          <p:nvPr>
            <p:ph type="body" sz="quarter" idx="14"/>
            <p:custDataLst>
              <p:tags r:id="rId4"/>
            </p:custDataLst>
          </p:nvPr>
        </p:nvSpPr>
        <p:spPr bwMode="auto">
          <a:xfrm>
            <a:off x="4658995" y="1440000"/>
            <a:ext cx="7539355"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80000" indent="-180000">
              <a:lnSpc>
                <a:spcPct val="100000"/>
              </a:lnSpc>
              <a:spcBef>
                <a:spcPts val="500"/>
              </a:spcBef>
              <a:spcAft>
                <a:spcPts val="500"/>
              </a:spcAft>
              <a:buFont typeface="Arial" pitchFamily="34" charset="0"/>
              <a:buChar char="•"/>
              <a:tabLst>
                <a:tab pos="5359400" algn="r"/>
              </a:tabLst>
              <a:defRPr b="0">
                <a:solidFill>
                  <a:srgbClr val="000000"/>
                </a:solidFill>
              </a:defRPr>
            </a:lvl2pPr>
            <a:lvl3pPr marL="180000" indent="-180000">
              <a:lnSpc>
                <a:spcPct val="100000"/>
              </a:lnSpc>
              <a:spcBef>
                <a:spcPts val="500"/>
              </a:spcBef>
              <a:spcAft>
                <a:spcPts val="500"/>
              </a:spcAft>
              <a:buFont typeface="Arial" pitchFamily="34" charset="0"/>
              <a:buChar char="•"/>
              <a:tabLst>
                <a:tab pos="5359400" algn="r"/>
              </a:tabLst>
              <a:defRPr b="1">
                <a:solidFill>
                  <a:srgbClr val="000000"/>
                </a:solidFill>
              </a:defRPr>
            </a:lvl3pPr>
            <a:lvl4pPr marL="360000" indent="-180000">
              <a:lnSpc>
                <a:spcPct val="100000"/>
              </a:lnSpc>
              <a:spcBef>
                <a:spcPts val="500"/>
              </a:spcBef>
              <a:spcAft>
                <a:spcPts val="500"/>
              </a:spcAft>
              <a:buFont typeface="Arial" pitchFamily="34" charset="0"/>
              <a:buChar char="•"/>
              <a:tabLst>
                <a:tab pos="5359400" algn="r"/>
              </a:tabLst>
              <a:defRPr b="0">
                <a:solidFill>
                  <a:srgbClr val="000000"/>
                </a:solidFill>
              </a:defRPr>
            </a:lvl4pPr>
            <a:lvl5pPr marL="360000" indent="-1800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ustDataLst>
      <p:custData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p>
            <a:r>
              <a:rPr lang="en-US"/>
              <a:t>Click to edit Master title style</a:t>
            </a:r>
            <a:endParaRPr lang="de-DE"/>
          </a:p>
        </p:txBody>
      </p:sp>
    </p:spTree>
    <p:custDataLst>
      <p:custData r:id="rId1"/>
    </p:custDataLst>
    <p:extLst>
      <p:ext uri="{BB962C8B-B14F-4D97-AF65-F5344CB8AC3E}">
        <p14:creationId xmlns:p14="http://schemas.microsoft.com/office/powerpoint/2010/main" val="336603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4" name="Bildplatzhalter 3"/>
          <p:cNvSpPr>
            <a:spLocks noGrp="1"/>
          </p:cNvSpPr>
          <p:nvPr>
            <p:ph type="pic" sz="quarter" idx="10"/>
          </p:nvPr>
        </p:nvSpPr>
        <p:spPr>
          <a:xfrm>
            <a:off x="0" y="1440000"/>
            <a:ext cx="12204000" cy="4752000"/>
          </a:xfrm>
        </p:spPr>
        <p:txBody>
          <a:bodyPr tIns="1800000"/>
          <a:lstStyle>
            <a:lvl1pPr algn="ctr">
              <a:defRPr/>
            </a:lvl1pPr>
          </a:lstStyle>
          <a:p>
            <a:r>
              <a:rPr lang="en-US" noProof="0"/>
              <a:t>Click icon to add picture</a:t>
            </a:r>
          </a:p>
        </p:txBody>
      </p:sp>
    </p:spTree>
    <p:extLst>
      <p:ext uri="{BB962C8B-B14F-4D97-AF65-F5344CB8AC3E}">
        <p14:creationId xmlns:p14="http://schemas.microsoft.com/office/powerpoint/2010/main" val="3314408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41" Type="http://schemas.openxmlformats.org/officeDocument/2006/relationships/tags" Target="../tags/tag13.xml"/><Relationship Id="rId54" Type="http://schemas.openxmlformats.org/officeDocument/2006/relationships/tags" Target="../tags/tag2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tags" Target="../tags/tag115.xml"/><Relationship Id="rId3" Type="http://schemas.openxmlformats.org/officeDocument/2006/relationships/tags" Target="../tags/tag92.xml"/><Relationship Id="rId21" Type="http://schemas.openxmlformats.org/officeDocument/2006/relationships/tags" Target="../tags/tag110.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2" Type="http://schemas.openxmlformats.org/officeDocument/2006/relationships/theme" Target="../theme/theme2.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tags" Target="../tags/tag118.xml"/><Relationship Id="rId1" Type="http://schemas.openxmlformats.org/officeDocument/2006/relationships/slideLayout" Target="../slideLayouts/slideLayout29.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tags" Target="../tags/tag117.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tags" Target="../tags/tag120.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tags" Target="../tags/tag116.xml"/><Relationship Id="rId30" Type="http://schemas.openxmlformats.org/officeDocument/2006/relationships/tags" Target="../tags/tag1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128.xml"/><Relationship Id="rId21" Type="http://schemas.openxmlformats.org/officeDocument/2006/relationships/slideLayout" Target="../slideLayouts/slideLayout50.xml"/><Relationship Id="rId34" Type="http://schemas.openxmlformats.org/officeDocument/2006/relationships/tags" Target="../tags/tag123.xml"/><Relationship Id="rId42" Type="http://schemas.openxmlformats.org/officeDocument/2006/relationships/tags" Target="../tags/tag131.xml"/><Relationship Id="rId47" Type="http://schemas.openxmlformats.org/officeDocument/2006/relationships/tags" Target="../tags/tag136.xml"/><Relationship Id="rId50" Type="http://schemas.openxmlformats.org/officeDocument/2006/relationships/tags" Target="../tags/tag139.xml"/><Relationship Id="rId55" Type="http://schemas.openxmlformats.org/officeDocument/2006/relationships/tags" Target="../tags/tag144.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ags" Target="../tags/tag122.xml"/><Relationship Id="rId38" Type="http://schemas.openxmlformats.org/officeDocument/2006/relationships/tags" Target="../tags/tag127.xml"/><Relationship Id="rId46" Type="http://schemas.openxmlformats.org/officeDocument/2006/relationships/tags" Target="../tags/tag135.xml"/><Relationship Id="rId59" Type="http://schemas.openxmlformats.org/officeDocument/2006/relationships/tags" Target="../tags/tag14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130.xml"/><Relationship Id="rId54" Type="http://schemas.openxmlformats.org/officeDocument/2006/relationships/tags" Target="../tags/tag14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ags" Target="../tags/tag121.xml"/><Relationship Id="rId37" Type="http://schemas.openxmlformats.org/officeDocument/2006/relationships/tags" Target="../tags/tag126.xml"/><Relationship Id="rId40" Type="http://schemas.openxmlformats.org/officeDocument/2006/relationships/tags" Target="../tags/tag129.xml"/><Relationship Id="rId45" Type="http://schemas.openxmlformats.org/officeDocument/2006/relationships/tags" Target="../tags/tag134.xml"/><Relationship Id="rId53" Type="http://schemas.openxmlformats.org/officeDocument/2006/relationships/tags" Target="../tags/tag142.xml"/><Relationship Id="rId58" Type="http://schemas.openxmlformats.org/officeDocument/2006/relationships/tags" Target="../tags/tag147.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tags" Target="../tags/tag125.xml"/><Relationship Id="rId49" Type="http://schemas.openxmlformats.org/officeDocument/2006/relationships/tags" Target="../tags/tag138.xml"/><Relationship Id="rId57" Type="http://schemas.openxmlformats.org/officeDocument/2006/relationships/tags" Target="../tags/tag146.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3.xml"/><Relationship Id="rId44" Type="http://schemas.openxmlformats.org/officeDocument/2006/relationships/tags" Target="../tags/tag133.xml"/><Relationship Id="rId52" Type="http://schemas.openxmlformats.org/officeDocument/2006/relationships/tags" Target="../tags/tag141.xml"/><Relationship Id="rId60" Type="http://schemas.openxmlformats.org/officeDocument/2006/relationships/tags" Target="../tags/tag14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tags" Target="../tags/tag124.xml"/><Relationship Id="rId43" Type="http://schemas.openxmlformats.org/officeDocument/2006/relationships/tags" Target="../tags/tag132.xml"/><Relationship Id="rId48" Type="http://schemas.openxmlformats.org/officeDocument/2006/relationships/tags" Target="../tags/tag137.xml"/><Relationship Id="rId56" Type="http://schemas.openxmlformats.org/officeDocument/2006/relationships/tags" Target="../tags/tag145.xml"/><Relationship Id="rId8" Type="http://schemas.openxmlformats.org/officeDocument/2006/relationships/slideLayout" Target="../slideLayouts/slideLayout37.xml"/><Relationship Id="rId51" Type="http://schemas.openxmlformats.org/officeDocument/2006/relationships/tags" Target="../tags/tag140.xml"/><Relationship Id="rId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30"/>
            </p:custDataLst>
          </p:nvPr>
        </p:nvSpPr>
        <p:spPr bwMode="auto">
          <a:xfrm>
            <a:off x="0" y="-1"/>
            <a:ext cx="12198350"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a:t>Click to edit Master title style</a:t>
            </a:r>
          </a:p>
        </p:txBody>
      </p:sp>
      <p:sp>
        <p:nvSpPr>
          <p:cNvPr id="3079" name="cdtRectangle 116 Id3079"/>
          <p:cNvSpPr>
            <a:spLocks noGrp="1" noChangeArrowheads="1"/>
          </p:cNvSpPr>
          <p:nvPr>
            <p:ph type="body" idx="1"/>
            <p:custDataLst>
              <p:tags r:id="rId31"/>
            </p:custDataLst>
          </p:nvPr>
        </p:nvSpPr>
        <p:spPr bwMode="auto">
          <a:xfrm>
            <a:off x="627063" y="1443037"/>
            <a:ext cx="8208962" cy="4750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3072" name="cdtMasterTags_CL1 Id3072"/>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55"/>
            </p:custDataLst>
          </p:nvPr>
        </p:nvSpPr>
        <p:spPr bwMode="auto">
          <a:xfrm>
            <a:off x="0" y="6200774"/>
            <a:ext cx="12198350" cy="396875"/>
          </a:xfrm>
          <a:prstGeom prst="rect">
            <a:avLst/>
          </a:prstGeom>
          <a:noFill/>
          <a:ln w="9525">
            <a:noFill/>
            <a:miter lim="800000"/>
            <a:headEnd/>
            <a:tailEnd/>
          </a:ln>
          <a:effectLst/>
        </p:spPr>
        <p:txBody>
          <a:bodyPr lIns="626400" tIns="144000" rIns="3211200" bIns="0" anchor="ctr"/>
          <a:lstStyle/>
          <a:p>
            <a:r>
              <a:rPr lang="en-US" sz="1000" b="1" noProof="0" dirty="0">
                <a:solidFill>
                  <a:srgbClr val="879BAA"/>
                </a:solidFill>
              </a:rPr>
              <a:t>Restricted © Siemens AG 2020</a:t>
            </a:r>
          </a:p>
        </p:txBody>
      </p:sp>
      <p:sp>
        <p:nvSpPr>
          <p:cNvPr id="64" name="cdtTextBox 12 Id17"/>
          <p:cNvSpPr txBox="1"/>
          <p:nvPr>
            <p:custDataLst>
              <p:tags r:id="rId56"/>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r>
              <a:rPr lang="en-US" sz="1000" noProof="0" dirty="0">
                <a:solidFill>
                  <a:srgbClr val="000000"/>
                </a:solidFill>
              </a:rPr>
              <a:t>2019-0</a:t>
            </a:r>
            <a:r>
              <a:rPr lang="en-US" altLang="ja-JP" sz="1000" noProof="0" dirty="0">
                <a:solidFill>
                  <a:srgbClr val="000000"/>
                </a:solidFill>
              </a:rPr>
              <a:t>8</a:t>
            </a:r>
            <a:r>
              <a:rPr lang="en-US" sz="1000" noProof="0" dirty="0">
                <a:solidFill>
                  <a:srgbClr val="000000"/>
                </a:solidFill>
              </a:rPr>
              <a:t>-</a:t>
            </a:r>
            <a:r>
              <a:rPr lang="en-US" altLang="ja-JP" sz="1000" noProof="0" dirty="0">
                <a:solidFill>
                  <a:srgbClr val="000000"/>
                </a:solidFill>
              </a:rPr>
              <a:t>22</a:t>
            </a:r>
            <a:endParaRPr lang="en-US" sz="1000" noProof="0" dirty="0">
              <a:solidFill>
                <a:srgbClr val="000000"/>
              </a:solidFill>
            </a:endParaRPr>
          </a:p>
        </p:txBody>
      </p:sp>
      <p:sp>
        <p:nvSpPr>
          <p:cNvPr id="65" name="cdtTextBox 11 Id18"/>
          <p:cNvSpPr txBox="1"/>
          <p:nvPr>
            <p:custDataLst>
              <p:tags r:id="rId57"/>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a:solidFill>
                  <a:srgbClr val="000000"/>
                </a:solidFill>
              </a:rPr>
              <a:t>Page </a:t>
            </a:r>
            <a:fld id="{91E7552C-A157-4A4F-8E99-698C0325FC94}" type="slidenum">
              <a:rPr lang="en-US" sz="1000" noProof="0" smtClean="0">
                <a:solidFill>
                  <a:srgbClr val="000000"/>
                </a:solidFill>
              </a:rPr>
              <a:pPr>
                <a:lnSpc>
                  <a:spcPct val="110000"/>
                </a:lnSpc>
                <a:spcBef>
                  <a:spcPts val="0"/>
                </a:spcBef>
              </a:pPr>
              <a:t>‹#›</a:t>
            </a:fld>
            <a:endParaRPr lang="en-US" sz="1000" noProof="0">
              <a:solidFill>
                <a:srgbClr val="000000"/>
              </a:solidFill>
            </a:endParaRPr>
          </a:p>
        </p:txBody>
      </p:sp>
      <p:sp>
        <p:nvSpPr>
          <p:cNvPr id="66" name="cdtTextBox 13 Id19"/>
          <p:cNvSpPr txBox="1"/>
          <p:nvPr>
            <p:custDataLst>
              <p:tags r:id="rId58"/>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r>
              <a:rPr lang="en-US" sz="1000" noProof="0" dirty="0">
                <a:solidFill>
                  <a:srgbClr val="000000"/>
                </a:solidFill>
              </a:rPr>
              <a:t>Siemens</a:t>
            </a:r>
            <a:r>
              <a:rPr lang="en-US" sz="1000" baseline="0" noProof="0" dirty="0">
                <a:solidFill>
                  <a:srgbClr val="000000"/>
                </a:solidFill>
              </a:rPr>
              <a:t> Digital Industries Software</a:t>
            </a:r>
            <a:endParaRPr lang="en-US" sz="1000" noProof="0" dirty="0">
              <a:solidFill>
                <a:srgbClr val="000000"/>
              </a:solidFill>
            </a:endParaRPr>
          </a:p>
        </p:txBody>
      </p:sp>
      <p:grpSp>
        <p:nvGrpSpPr>
          <p:cNvPr id="67" name="Gruppieren 66"/>
          <p:cNvGrpSpPr/>
          <p:nvPr/>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55163" y="323850"/>
            <a:ext cx="2159000"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cSld>
  <p:clrMap bg1="lt1" tx1="dk1" bg2="lt2" tx2="dk2" accent1="accent1" accent2="accent2" accent3="accent3" accent4="accent4" accent5="accent5" accent6="accent6" hlink="hlink" folHlink="folHlink"/>
  <p:sldLayoutIdLst>
    <p:sldLayoutId id="2147483720" r:id="rId1"/>
    <p:sldLayoutId id="2147483702" r:id="rId2"/>
    <p:sldLayoutId id="2147483710" r:id="rId3"/>
    <p:sldLayoutId id="2147483719" r:id="rId4"/>
    <p:sldLayoutId id="2147483711" r:id="rId5"/>
    <p:sldLayoutId id="2147483703" r:id="rId6"/>
    <p:sldLayoutId id="2147483679" r:id="rId7"/>
    <p:sldLayoutId id="2147483695" r:id="rId8"/>
    <p:sldLayoutId id="2147483705" r:id="rId9"/>
    <p:sldLayoutId id="2147483706" r:id="rId10"/>
    <p:sldLayoutId id="2147483713" r:id="rId11"/>
    <p:sldLayoutId id="2147483712" r:id="rId12"/>
    <p:sldLayoutId id="2147483670" r:id="rId13"/>
    <p:sldLayoutId id="2147483692" r:id="rId14"/>
    <p:sldLayoutId id="2147483696" r:id="rId15"/>
    <p:sldLayoutId id="2147483707" r:id="rId16"/>
    <p:sldLayoutId id="2147483715" r:id="rId17"/>
    <p:sldLayoutId id="2147483683" r:id="rId18"/>
    <p:sldLayoutId id="2147483681" r:id="rId19"/>
    <p:sldLayoutId id="2147483697" r:id="rId20"/>
    <p:sldLayoutId id="2147483691" r:id="rId21"/>
    <p:sldLayoutId id="2147483693" r:id="rId22"/>
    <p:sldLayoutId id="2147483684" r:id="rId23"/>
    <p:sldLayoutId id="2147483685" r:id="rId24"/>
    <p:sldLayoutId id="2147483694" r:id="rId25"/>
    <p:sldLayoutId id="2147483686" r:id="rId26"/>
    <p:sldLayoutId id="2147483688" r:id="rId27"/>
    <p:sldLayoutId id="2147483704" r:id="rId28"/>
  </p:sldLayoutIdLst>
  <p:hf hdr="0"/>
  <p:txStyles>
    <p:titleStyle>
      <a:lvl1pPr algn="l" rtl="0" eaLnBrk="1" fontAlgn="base" hangingPunct="1">
        <a:spcBef>
          <a:spcPct val="0"/>
        </a:spcBef>
        <a:spcAft>
          <a:spcPct val="0"/>
        </a:spcAft>
        <a:defRPr sz="2200"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3"/>
            </p:custDataLst>
          </p:nvPr>
        </p:nvSpPr>
        <p:spPr bwMode="auto">
          <a:xfrm>
            <a:off x="0" y="-1"/>
            <a:ext cx="12198350"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a:t>Click to edit Master title style</a:t>
            </a:r>
          </a:p>
        </p:txBody>
      </p:sp>
      <p:sp>
        <p:nvSpPr>
          <p:cNvPr id="3079" name="cdtRectangle 116 Id3079"/>
          <p:cNvSpPr>
            <a:spLocks noGrp="1" noChangeArrowheads="1"/>
          </p:cNvSpPr>
          <p:nvPr>
            <p:ph type="body" idx="1"/>
            <p:custDataLst>
              <p:tags r:id="rId4"/>
            </p:custDataLst>
          </p:nvPr>
        </p:nvSpPr>
        <p:spPr bwMode="auto">
          <a:xfrm>
            <a:off x="627063" y="1443037"/>
            <a:ext cx="8208962" cy="4750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3072" name="cdtMasterTags_CL1 Id3072"/>
          <p:cNvCxnSpPr/>
          <p:nvPr>
            <p:custDataLst>
              <p:tags r:id="rId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1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1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28"/>
            </p:custDataLst>
          </p:nvPr>
        </p:nvSpPr>
        <p:spPr bwMode="auto">
          <a:xfrm>
            <a:off x="0" y="6200774"/>
            <a:ext cx="12198350" cy="396875"/>
          </a:xfrm>
          <a:prstGeom prst="rect">
            <a:avLst/>
          </a:prstGeom>
          <a:noFill/>
          <a:ln w="9525">
            <a:noFill/>
            <a:miter lim="800000"/>
            <a:headEnd/>
            <a:tailEnd/>
          </a:ln>
          <a:effectLst/>
        </p:spPr>
        <p:txBody>
          <a:bodyPr lIns="626400" tIns="144000" rIns="3211200" bIns="0" anchor="ctr"/>
          <a:lstStyle/>
          <a:p>
            <a:r>
              <a:rPr lang="en-US" sz="1000" b="1" noProof="0">
                <a:solidFill>
                  <a:srgbClr val="879BAA"/>
                </a:solidFill>
              </a:rPr>
              <a:t>Restricted © Siemens AG 2018</a:t>
            </a:r>
          </a:p>
        </p:txBody>
      </p:sp>
      <p:sp>
        <p:nvSpPr>
          <p:cNvPr id="64" name="cdtTextBox 12 Id17"/>
          <p:cNvSpPr txBox="1"/>
          <p:nvPr>
            <p:custDataLst>
              <p:tags r:id="rId29"/>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r>
              <a:rPr lang="en-US" sz="1000" noProof="0">
                <a:solidFill>
                  <a:srgbClr val="000000"/>
                </a:solidFill>
              </a:rPr>
              <a:t>YYYY-MM-DD</a:t>
            </a:r>
          </a:p>
        </p:txBody>
      </p:sp>
      <p:sp>
        <p:nvSpPr>
          <p:cNvPr id="65" name="cdtTextBox 11 Id18"/>
          <p:cNvSpPr txBox="1"/>
          <p:nvPr>
            <p:custDataLst>
              <p:tags r:id="rId30"/>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a:solidFill>
                  <a:srgbClr val="000000"/>
                </a:solidFill>
              </a:rPr>
              <a:t>Page </a:t>
            </a:r>
            <a:fld id="{91E7552C-A157-4A4F-8E99-698C0325FC94}" type="slidenum">
              <a:rPr lang="en-US" sz="1000" noProof="0" smtClean="0">
                <a:solidFill>
                  <a:srgbClr val="000000"/>
                </a:solidFill>
              </a:rPr>
              <a:pPr>
                <a:lnSpc>
                  <a:spcPct val="110000"/>
                </a:lnSpc>
                <a:spcBef>
                  <a:spcPts val="0"/>
                </a:spcBef>
              </a:pPr>
              <a:t>‹#›</a:t>
            </a:fld>
            <a:endParaRPr lang="en-US" sz="1000" noProof="0">
              <a:solidFill>
                <a:srgbClr val="000000"/>
              </a:solidFill>
            </a:endParaRPr>
          </a:p>
        </p:txBody>
      </p:sp>
      <p:sp>
        <p:nvSpPr>
          <p:cNvPr id="66" name="cdtTextBox 13 Id19"/>
          <p:cNvSpPr txBox="1"/>
          <p:nvPr>
            <p:custDataLst>
              <p:tags r:id="rId31"/>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r>
              <a:rPr lang="en-US" sz="1000" noProof="0">
                <a:solidFill>
                  <a:srgbClr val="000000"/>
                </a:solidFill>
              </a:rPr>
              <a:t>Siemens</a:t>
            </a:r>
            <a:r>
              <a:rPr lang="en-US" sz="1000" baseline="0" noProof="0">
                <a:solidFill>
                  <a:srgbClr val="000000"/>
                </a:solidFill>
              </a:rPr>
              <a:t> PLM Software</a:t>
            </a:r>
            <a:endParaRPr lang="en-US" sz="1000" noProof="0">
              <a:solidFill>
                <a:srgbClr val="000000"/>
              </a:solidFill>
            </a:endParaRPr>
          </a:p>
        </p:txBody>
      </p:sp>
      <p:grpSp>
        <p:nvGrpSpPr>
          <p:cNvPr id="67" name="Gruppieren 66"/>
          <p:cNvGrpSpPr/>
          <p:nvPr/>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55163" y="323850"/>
            <a:ext cx="2159000"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931156853"/>
      </p:ext>
    </p:extLst>
  </p:cSld>
  <p:clrMap bg1="lt1" tx1="dk1" bg2="lt2" tx2="dk2" accent1="accent1" accent2="accent2" accent3="accent3" accent4="accent4" accent5="accent5" accent6="accent6" hlink="hlink" folHlink="folHlink"/>
  <p:sldLayoutIdLst>
    <p:sldLayoutId id="2147483724" r:id="rId1"/>
  </p:sldLayoutIdLst>
  <p:hf hdr="0"/>
  <p:txStyles>
    <p:titleStyle>
      <a:lvl1pPr algn="l" rtl="0" eaLnBrk="1" fontAlgn="base" hangingPunct="1">
        <a:spcBef>
          <a:spcPct val="0"/>
        </a:spcBef>
        <a:spcAft>
          <a:spcPct val="0"/>
        </a:spcAft>
        <a:defRPr sz="2200"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32"/>
            </p:custDataLst>
          </p:nvPr>
        </p:nvSpPr>
        <p:spPr bwMode="auto">
          <a:xfrm>
            <a:off x="0" y="-1"/>
            <a:ext cx="12198350"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a:t>Click to edit Master title style</a:t>
            </a:r>
            <a:endParaRPr lang="en-US" noProof="0" dirty="0"/>
          </a:p>
        </p:txBody>
      </p:sp>
      <p:sp>
        <p:nvSpPr>
          <p:cNvPr id="3079" name="cdtRectangle 116 Id3079"/>
          <p:cNvSpPr>
            <a:spLocks noGrp="1" noChangeArrowheads="1"/>
          </p:cNvSpPr>
          <p:nvPr>
            <p:ph type="body" idx="1"/>
            <p:custDataLst>
              <p:tags r:id="rId33"/>
            </p:custDataLst>
          </p:nvPr>
        </p:nvSpPr>
        <p:spPr bwMode="auto">
          <a:xfrm>
            <a:off x="627063" y="1443039"/>
            <a:ext cx="8208962" cy="4750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cxnSp>
        <p:nvCxnSpPr>
          <p:cNvPr id="3072" name="cdtMasterTags_CL1 Id3072"/>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57"/>
            </p:custDataLst>
          </p:nvPr>
        </p:nvSpPr>
        <p:spPr bwMode="auto">
          <a:xfrm>
            <a:off x="0" y="6200776"/>
            <a:ext cx="12198350" cy="396875"/>
          </a:xfrm>
          <a:prstGeom prst="rect">
            <a:avLst/>
          </a:prstGeom>
          <a:noFill/>
          <a:ln w="9525">
            <a:noFill/>
            <a:miter lim="800000"/>
            <a:headEnd/>
            <a:tailEnd/>
          </a:ln>
          <a:effectLst/>
        </p:spPr>
        <p:txBody>
          <a:bodyPr lIns="626074" tIns="143925" rIns="3209528" bIns="0" anchor="ctr"/>
          <a:lstStyle/>
          <a:p>
            <a:r>
              <a:rPr lang="en-US" sz="999" b="1" noProof="0">
                <a:solidFill>
                  <a:srgbClr val="879BAA"/>
                </a:solidFill>
              </a:rPr>
              <a:t>Restricted © Siemens AG 2019</a:t>
            </a:r>
            <a:endParaRPr lang="en-US" sz="999" b="1" noProof="0" dirty="0">
              <a:solidFill>
                <a:srgbClr val="879BAA"/>
              </a:solidFill>
            </a:endParaRPr>
          </a:p>
        </p:txBody>
      </p:sp>
      <p:sp>
        <p:nvSpPr>
          <p:cNvPr id="64" name="cdtTextBox 12 Id17"/>
          <p:cNvSpPr txBox="1"/>
          <p:nvPr>
            <p:custDataLst>
              <p:tags r:id="rId58"/>
            </p:custDataLst>
          </p:nvPr>
        </p:nvSpPr>
        <p:spPr>
          <a:xfrm>
            <a:off x="0" y="6597650"/>
            <a:ext cx="3932230" cy="260350"/>
          </a:xfrm>
          <a:prstGeom prst="rect">
            <a:avLst/>
          </a:prstGeom>
          <a:noFill/>
        </p:spPr>
        <p:txBody>
          <a:bodyPr wrap="square" lIns="1907007" tIns="0" rIns="0" bIns="115140" rtlCol="0">
            <a:noAutofit/>
          </a:bodyPr>
          <a:lstStyle/>
          <a:p>
            <a:pPr>
              <a:lnSpc>
                <a:spcPct val="110000"/>
              </a:lnSpc>
              <a:spcBef>
                <a:spcPts val="0"/>
              </a:spcBef>
            </a:pPr>
            <a:endParaRPr lang="en-US" sz="999" noProof="0" dirty="0">
              <a:solidFill>
                <a:srgbClr val="000000"/>
              </a:solidFill>
            </a:endParaRPr>
          </a:p>
        </p:txBody>
      </p:sp>
      <p:sp>
        <p:nvSpPr>
          <p:cNvPr id="65" name="cdtTextBox 11 Id18"/>
          <p:cNvSpPr txBox="1"/>
          <p:nvPr>
            <p:custDataLst>
              <p:tags r:id="rId59"/>
            </p:custDataLst>
          </p:nvPr>
        </p:nvSpPr>
        <p:spPr>
          <a:xfrm>
            <a:off x="1" y="6597650"/>
            <a:ext cx="1765285" cy="260350"/>
          </a:xfrm>
          <a:prstGeom prst="rect">
            <a:avLst/>
          </a:prstGeom>
          <a:noFill/>
        </p:spPr>
        <p:txBody>
          <a:bodyPr wrap="square" lIns="626074" tIns="0" rIns="0" bIns="115140" rtlCol="0" anchor="t" anchorCtr="0">
            <a:noAutofit/>
          </a:bodyPr>
          <a:lstStyle/>
          <a:p>
            <a:pPr>
              <a:lnSpc>
                <a:spcPct val="110000"/>
              </a:lnSpc>
              <a:spcBef>
                <a:spcPts val="0"/>
              </a:spcBef>
            </a:pPr>
            <a:r>
              <a:rPr lang="en-US" sz="999" noProof="0" dirty="0">
                <a:solidFill>
                  <a:srgbClr val="000000"/>
                </a:solidFill>
              </a:rPr>
              <a:t>Page </a:t>
            </a:r>
            <a:fld id="{91E7552C-A157-4A4F-8E99-698C0325FC94}" type="slidenum">
              <a:rPr lang="en-US" sz="999" noProof="0" smtClean="0">
                <a:solidFill>
                  <a:srgbClr val="000000"/>
                </a:solidFill>
              </a:rPr>
              <a:pPr>
                <a:lnSpc>
                  <a:spcPct val="110000"/>
                </a:lnSpc>
                <a:spcBef>
                  <a:spcPts val="0"/>
                </a:spcBef>
              </a:pPr>
              <a:t>‹#›</a:t>
            </a:fld>
            <a:endParaRPr lang="en-US" sz="999" noProof="0" dirty="0">
              <a:solidFill>
                <a:srgbClr val="000000"/>
              </a:solidFill>
            </a:endParaRPr>
          </a:p>
        </p:txBody>
      </p:sp>
      <p:sp>
        <p:nvSpPr>
          <p:cNvPr id="66" name="cdtTextBox 13 Id19"/>
          <p:cNvSpPr txBox="1"/>
          <p:nvPr>
            <p:custDataLst>
              <p:tags r:id="rId60"/>
            </p:custDataLst>
          </p:nvPr>
        </p:nvSpPr>
        <p:spPr>
          <a:xfrm>
            <a:off x="3787765" y="6597650"/>
            <a:ext cx="8410584" cy="260350"/>
          </a:xfrm>
          <a:prstGeom prst="rect">
            <a:avLst/>
          </a:prstGeom>
          <a:noFill/>
        </p:spPr>
        <p:txBody>
          <a:bodyPr wrap="square" lIns="0" tIns="0" rIns="482149" bIns="115140" rtlCol="0">
            <a:noAutofit/>
          </a:bodyPr>
          <a:lstStyle/>
          <a:p>
            <a:pPr algn="r">
              <a:lnSpc>
                <a:spcPct val="110000"/>
              </a:lnSpc>
              <a:spcBef>
                <a:spcPts val="0"/>
              </a:spcBef>
            </a:pPr>
            <a:r>
              <a:rPr lang="en-US" sz="999" noProof="0" dirty="0">
                <a:solidFill>
                  <a:srgbClr val="000000"/>
                </a:solidFill>
              </a:rPr>
              <a:t>Siemens</a:t>
            </a:r>
            <a:r>
              <a:rPr lang="en-US" sz="999" baseline="0" noProof="0" dirty="0">
                <a:solidFill>
                  <a:srgbClr val="000000"/>
                </a:solidFill>
              </a:rPr>
              <a:t> PLM Software</a:t>
            </a:r>
            <a:endParaRPr lang="en-US" sz="999" noProof="0" dirty="0">
              <a:solidFill>
                <a:srgbClr val="000000"/>
              </a:solidFill>
            </a:endParaRPr>
          </a:p>
        </p:txBody>
      </p:sp>
      <p:grpSp>
        <p:nvGrpSpPr>
          <p:cNvPr id="67" name="Gruppieren 66"/>
          <p:cNvGrpSpPr/>
          <p:nvPr/>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55163" y="323850"/>
            <a:ext cx="2159000"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dirty="0"/>
            </a:p>
          </p:txBody>
        </p:sp>
      </p:grpSp>
    </p:spTree>
    <p:extLst>
      <p:ext uri="{BB962C8B-B14F-4D97-AF65-F5344CB8AC3E}">
        <p14:creationId xmlns:p14="http://schemas.microsoft.com/office/powerpoint/2010/main" val="749074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Lst>
  <p:hf hdr="0"/>
  <p:txStyles>
    <p:titleStyle>
      <a:lvl1pPr algn="l" rtl="0" eaLnBrk="1" fontAlgn="base" hangingPunct="1">
        <a:spcBef>
          <a:spcPct val="0"/>
        </a:spcBef>
        <a:spcAft>
          <a:spcPct val="0"/>
        </a:spcAft>
        <a:defRPr sz="2199"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1999" b="1">
          <a:solidFill>
            <a:schemeClr val="tx1"/>
          </a:solidFill>
          <a:latin typeface="Arial" charset="0"/>
          <a:ea typeface="ＭＳ Ｐゴシック" charset="-128"/>
        </a:defRPr>
      </a:lvl2pPr>
      <a:lvl3pPr algn="l" rtl="0" eaLnBrk="1" fontAlgn="base" hangingPunct="1">
        <a:spcBef>
          <a:spcPct val="0"/>
        </a:spcBef>
        <a:spcAft>
          <a:spcPct val="0"/>
        </a:spcAft>
        <a:defRPr sz="1999" b="1">
          <a:solidFill>
            <a:schemeClr val="tx1"/>
          </a:solidFill>
          <a:latin typeface="Arial" charset="0"/>
          <a:ea typeface="ＭＳ Ｐゴシック" charset="-128"/>
        </a:defRPr>
      </a:lvl3pPr>
      <a:lvl4pPr algn="l" rtl="0" eaLnBrk="1" fontAlgn="base" hangingPunct="1">
        <a:spcBef>
          <a:spcPct val="0"/>
        </a:spcBef>
        <a:spcAft>
          <a:spcPct val="0"/>
        </a:spcAft>
        <a:defRPr sz="1999" b="1">
          <a:solidFill>
            <a:schemeClr val="tx1"/>
          </a:solidFill>
          <a:latin typeface="Arial" charset="0"/>
          <a:ea typeface="ＭＳ Ｐゴシック" charset="-128"/>
        </a:defRPr>
      </a:lvl4pPr>
      <a:lvl5pPr algn="l" rtl="0" eaLnBrk="1" fontAlgn="base" hangingPunct="1">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991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596" indent="-17991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7894" indent="-17991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19640" indent="-17991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1964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1964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1964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1964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4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42.xml"/><Relationship Id="rId5" Type="http://schemas.openxmlformats.org/officeDocument/2006/relationships/image" Target="../media/image26.png"/><Relationship Id="rId4" Type="http://schemas.openxmlformats.org/officeDocument/2006/relationships/hyperlink" Target="http://www.finsmes.com/2014/03/polarion-software-raises-10m-in-series-a-funding.html"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4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4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4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4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4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42.xml"/><Relationship Id="rId4" Type="http://schemas.openxmlformats.org/officeDocument/2006/relationships/image" Target="../media/image150.jpg"/></Relationships>
</file>

<file path=ppt/slides/_rels/slide128.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4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4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4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4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4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4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4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2.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4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4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www.pi-innovo.com/product/m110/" TargetMode="External"/><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hyperlink" Target="https://www.kvaser.com/product/kvaser-leaf-light-hs-v2/" TargetMode="External"/><Relationship Id="rId7" Type="http://schemas.openxmlformats.org/officeDocument/2006/relationships/image" Target="../media/image179.jpeg"/><Relationship Id="rId2" Type="http://schemas.openxmlformats.org/officeDocument/2006/relationships/hyperlink" Target="https://labjack.com/products/t4" TargetMode="External"/><Relationship Id="rId1" Type="http://schemas.openxmlformats.org/officeDocument/2006/relationships/slideLayout" Target="../slideLayouts/slideLayout42.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hyperlink" Target="https://www.kvaser.com/product/kvaser-usbcan-light-2xh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2.xml"/><Relationship Id="rId5" Type="http://schemas.openxmlformats.org/officeDocument/2006/relationships/image" Target="../media/image35.png"/><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4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4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4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4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37.png"/></Relationships>
</file>

<file path=ppt/slides/_rels/slide170.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jpg"/><Relationship Id="rId1" Type="http://schemas.openxmlformats.org/officeDocument/2006/relationships/slideLayout" Target="../slideLayouts/slideLayout4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4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4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4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4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42.xml"/></Relationships>
</file>

<file path=ppt/slides/_rels/slide176.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4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4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4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180.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4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4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2.xml"/><Relationship Id="rId1" Type="http://schemas.openxmlformats.org/officeDocument/2006/relationships/tags" Target="../tags/tag2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58.jpg"/><Relationship Id="rId4" Type="http://schemas.openxmlformats.org/officeDocument/2006/relationships/image" Target="../media/image57.jpg"/></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60.jp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64.emf"/></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66.emf"/></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6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42.xml"/><Relationship Id="rId4" Type="http://schemas.openxmlformats.org/officeDocument/2006/relationships/image" Target="../media/image74.jp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2.xml"/></Relationships>
</file>

<file path=ppt/slides/_rels/slide99.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4E35-8B5B-45D5-9738-26439B99BEB7}"/>
              </a:ext>
            </a:extLst>
          </p:cNvPr>
          <p:cNvSpPr>
            <a:spLocks noGrp="1"/>
          </p:cNvSpPr>
          <p:nvPr>
            <p:ph type="ctrTitle"/>
          </p:nvPr>
        </p:nvSpPr>
        <p:spPr>
          <a:xfrm>
            <a:off x="627063" y="3277515"/>
            <a:ext cx="10944224" cy="2524980"/>
          </a:xfrm>
        </p:spPr>
        <p:txBody>
          <a:bodyPr/>
          <a:lstStyle/>
          <a:p>
            <a:r>
              <a:rPr lang="en-US" sz="4000" dirty="0"/>
              <a:t>Chengdu AV-EV Engineering Center: Battery Management System Development Final Report</a:t>
            </a:r>
            <a:br>
              <a:rPr lang="en-US" sz="2400" dirty="0"/>
            </a:br>
            <a:r>
              <a:rPr lang="en-US" sz="2400" dirty="0" err="1"/>
              <a:t>Simcenter</a:t>
            </a:r>
            <a:r>
              <a:rPr lang="en-US" sz="2400" dirty="0"/>
              <a:t> Engineering and Consulting, 05/25/2020</a:t>
            </a:r>
            <a:endParaRPr lang="en-US" sz="4000" dirty="0"/>
          </a:p>
        </p:txBody>
      </p:sp>
      <p:sp>
        <p:nvSpPr>
          <p:cNvPr id="3" name="Text Placeholder 2">
            <a:extLst>
              <a:ext uri="{FF2B5EF4-FFF2-40B4-BE49-F238E27FC236}">
                <a16:creationId xmlns:a16="http://schemas.microsoft.com/office/drawing/2014/main" id="{E6CFA367-5C56-4377-A3A2-935B63137C00}"/>
              </a:ext>
            </a:extLst>
          </p:cNvPr>
          <p:cNvSpPr>
            <a:spLocks noGrp="1"/>
          </p:cNvSpPr>
          <p:nvPr>
            <p:ph type="body" sz="quarter" idx="12"/>
          </p:nvPr>
        </p:nvSpPr>
        <p:spPr>
          <a:xfrm>
            <a:off x="627063" y="5802495"/>
            <a:ext cx="10944224" cy="324000"/>
          </a:xfrm>
        </p:spPr>
        <p:txBody>
          <a:bodyPr/>
          <a:lstStyle/>
          <a:p>
            <a:pPr>
              <a:lnSpc>
                <a:spcPts val="1000"/>
              </a:lnSpc>
              <a:spcAft>
                <a:spcPts val="0"/>
              </a:spcAft>
            </a:pPr>
            <a:r>
              <a:rPr lang="en-US" dirty="0"/>
              <a:t>Realize Innovation</a:t>
            </a:r>
          </a:p>
        </p:txBody>
      </p:sp>
      <p:sp>
        <p:nvSpPr>
          <p:cNvPr id="5" name="Text Placeholder 3">
            <a:extLst>
              <a:ext uri="{FF2B5EF4-FFF2-40B4-BE49-F238E27FC236}">
                <a16:creationId xmlns:a16="http://schemas.microsoft.com/office/drawing/2014/main" id="{E259F9A7-6D9F-4D28-ABE0-3B2A75470E3F}"/>
              </a:ext>
            </a:extLst>
          </p:cNvPr>
          <p:cNvSpPr txBox="1">
            <a:spLocks/>
          </p:cNvSpPr>
          <p:nvPr/>
        </p:nvSpPr>
        <p:spPr bwMode="auto">
          <a:xfrm>
            <a:off x="765175" y="5791200"/>
            <a:ext cx="2628292" cy="324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sz="1000" b="1">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kern="0" dirty="0"/>
              <a:t>June  2020</a:t>
            </a:r>
          </a:p>
        </p:txBody>
      </p:sp>
    </p:spTree>
    <p:extLst>
      <p:ext uri="{BB962C8B-B14F-4D97-AF65-F5344CB8AC3E}">
        <p14:creationId xmlns:p14="http://schemas.microsoft.com/office/powerpoint/2010/main" val="858378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88" y="4114801"/>
            <a:ext cx="1150289" cy="7378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729" y="1908756"/>
            <a:ext cx="134901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41" y="2706322"/>
            <a:ext cx="2366313" cy="87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7018" y="4786707"/>
            <a:ext cx="1674097" cy="88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62148" y="3797262"/>
            <a:ext cx="1913404" cy="91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7110" y="4641020"/>
            <a:ext cx="2933110" cy="92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1" name="Straight Connector 4"/>
          <p:cNvCxnSpPr>
            <a:cxnSpLocks noChangeShapeType="1"/>
          </p:cNvCxnSpPr>
          <p:nvPr/>
        </p:nvCxnSpPr>
        <p:spPr bwMode="auto">
          <a:xfrm rot="16200000" flipH="1">
            <a:off x="2669326" y="2687570"/>
            <a:ext cx="3594100" cy="3163947"/>
          </a:xfrm>
          <a:prstGeom prst="line">
            <a:avLst/>
          </a:prstGeom>
          <a:noFill/>
          <a:ln w="28575" algn="ctr">
            <a:solidFill>
              <a:srgbClr val="0C2074"/>
            </a:solidFill>
            <a:round/>
            <a:headEnd/>
            <a:tailEnd/>
          </a:ln>
          <a:extLst>
            <a:ext uri="{909E8E84-426E-40DD-AFC4-6F175D3DCCD1}">
              <a14:hiddenFill xmlns:a14="http://schemas.microsoft.com/office/drawing/2010/main">
                <a:noFill/>
              </a14:hiddenFill>
            </a:ext>
          </a:extLst>
        </p:spPr>
      </p:cxnSp>
      <p:cxnSp>
        <p:nvCxnSpPr>
          <p:cNvPr id="72" name="Straight Connector 6"/>
          <p:cNvCxnSpPr>
            <a:cxnSpLocks noChangeShapeType="1"/>
          </p:cNvCxnSpPr>
          <p:nvPr/>
        </p:nvCxnSpPr>
        <p:spPr bwMode="auto">
          <a:xfrm rot="5400000" flipH="1" flipV="1">
            <a:off x="5868452" y="2760889"/>
            <a:ext cx="3481387" cy="3053823"/>
          </a:xfrm>
          <a:prstGeom prst="line">
            <a:avLst/>
          </a:prstGeom>
          <a:noFill/>
          <a:ln w="28575" algn="ctr">
            <a:solidFill>
              <a:srgbClr val="0C2074"/>
            </a:solidFill>
            <a:round/>
            <a:headEnd/>
            <a:tailEnd/>
          </a:ln>
          <a:extLst>
            <a:ext uri="{909E8E84-426E-40DD-AFC4-6F175D3DCCD1}">
              <a14:hiddenFill xmlns:a14="http://schemas.microsoft.com/office/drawing/2010/main">
                <a:noFill/>
              </a14:hiddenFill>
            </a:ext>
          </a:extLst>
        </p:spPr>
      </p:cxnSp>
      <p:sp>
        <p:nvSpPr>
          <p:cNvPr id="73" name="Oval 9"/>
          <p:cNvSpPr>
            <a:spLocks noChangeArrowheads="1"/>
          </p:cNvSpPr>
          <p:nvPr/>
        </p:nvSpPr>
        <p:spPr bwMode="auto">
          <a:xfrm>
            <a:off x="2816633" y="2466144"/>
            <a:ext cx="247780" cy="195263"/>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10"/>
          <p:cNvSpPr>
            <a:spLocks noChangeArrowheads="1"/>
          </p:cNvSpPr>
          <p:nvPr/>
        </p:nvSpPr>
        <p:spPr bwMode="auto">
          <a:xfrm>
            <a:off x="9013225" y="2455031"/>
            <a:ext cx="245661" cy="195262"/>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11"/>
          <p:cNvSpPr>
            <a:spLocks noChangeArrowheads="1"/>
          </p:cNvSpPr>
          <p:nvPr/>
        </p:nvSpPr>
        <p:spPr bwMode="auto">
          <a:xfrm>
            <a:off x="5953050" y="5957056"/>
            <a:ext cx="245661" cy="195262"/>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TextBox 12"/>
          <p:cNvSpPr txBox="1">
            <a:spLocks noChangeArrowheads="1"/>
          </p:cNvSpPr>
          <p:nvPr/>
        </p:nvSpPr>
        <p:spPr bwMode="auto">
          <a:xfrm>
            <a:off x="3038999" y="2259769"/>
            <a:ext cx="19737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Requirements analysis</a:t>
            </a:r>
          </a:p>
        </p:txBody>
      </p:sp>
      <p:sp>
        <p:nvSpPr>
          <p:cNvPr id="77" name="Oval 13"/>
          <p:cNvSpPr>
            <a:spLocks noChangeArrowheads="1"/>
          </p:cNvSpPr>
          <p:nvPr/>
        </p:nvSpPr>
        <p:spPr bwMode="auto">
          <a:xfrm>
            <a:off x="3932698" y="3699631"/>
            <a:ext cx="245661" cy="195262"/>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TextBox 14"/>
          <p:cNvSpPr txBox="1">
            <a:spLocks noChangeArrowheads="1"/>
          </p:cNvSpPr>
          <p:nvPr/>
        </p:nvSpPr>
        <p:spPr bwMode="auto">
          <a:xfrm>
            <a:off x="4472728" y="3436107"/>
            <a:ext cx="1973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Algorithm Specification development</a:t>
            </a:r>
          </a:p>
        </p:txBody>
      </p:sp>
      <p:sp>
        <p:nvSpPr>
          <p:cNvPr id="79" name="TextBox 15"/>
          <p:cNvSpPr txBox="1">
            <a:spLocks noChangeArrowheads="1"/>
          </p:cNvSpPr>
          <p:nvPr/>
        </p:nvSpPr>
        <p:spPr bwMode="auto">
          <a:xfrm>
            <a:off x="4777687" y="4198107"/>
            <a:ext cx="182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Model based algorithm testing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(MIL)</a:t>
            </a:r>
          </a:p>
        </p:txBody>
      </p:sp>
      <p:sp>
        <p:nvSpPr>
          <p:cNvPr id="80" name="Oval 17"/>
          <p:cNvSpPr>
            <a:spLocks noChangeArrowheads="1"/>
          </p:cNvSpPr>
          <p:nvPr/>
        </p:nvSpPr>
        <p:spPr bwMode="auto">
          <a:xfrm>
            <a:off x="4843339" y="4802944"/>
            <a:ext cx="247778" cy="195263"/>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Oval 19"/>
          <p:cNvSpPr>
            <a:spLocks noChangeArrowheads="1"/>
          </p:cNvSpPr>
          <p:nvPr/>
        </p:nvSpPr>
        <p:spPr bwMode="auto">
          <a:xfrm>
            <a:off x="6937811" y="4825169"/>
            <a:ext cx="247780" cy="195263"/>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TextBox 20"/>
          <p:cNvSpPr txBox="1">
            <a:spLocks noChangeArrowheads="1"/>
          </p:cNvSpPr>
          <p:nvPr/>
        </p:nvSpPr>
        <p:spPr bwMode="auto">
          <a:xfrm>
            <a:off x="7479961" y="4642606"/>
            <a:ext cx="146549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0C2074"/>
                </a:solidFill>
              </a:rPr>
              <a:t>E</a:t>
            </a: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CU System integration </a:t>
            </a:r>
            <a:r>
              <a:rPr lang="en-US" sz="1200" kern="0" dirty="0">
                <a:solidFill>
                  <a:srgbClr val="0C2074"/>
                </a:solidFill>
              </a:rPr>
              <a:t>bench </a:t>
            </a: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testing</a:t>
            </a:r>
          </a:p>
        </p:txBody>
      </p:sp>
      <p:sp>
        <p:nvSpPr>
          <p:cNvPr id="83" name="Oval 21"/>
          <p:cNvSpPr>
            <a:spLocks noChangeArrowheads="1"/>
          </p:cNvSpPr>
          <p:nvPr/>
        </p:nvSpPr>
        <p:spPr bwMode="auto">
          <a:xfrm>
            <a:off x="7918339" y="3745669"/>
            <a:ext cx="245661" cy="195263"/>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TextBox 22"/>
          <p:cNvSpPr txBox="1">
            <a:spLocks noChangeArrowheads="1"/>
          </p:cNvSpPr>
          <p:nvPr/>
        </p:nvSpPr>
        <p:spPr bwMode="auto">
          <a:xfrm>
            <a:off x="6598969" y="3353557"/>
            <a:ext cx="156079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Powertrain system testing</a:t>
            </a:r>
          </a:p>
        </p:txBody>
      </p:sp>
      <p:sp>
        <p:nvSpPr>
          <p:cNvPr id="85" name="TextBox 23"/>
          <p:cNvSpPr txBox="1">
            <a:spLocks noChangeArrowheads="1"/>
          </p:cNvSpPr>
          <p:nvPr/>
        </p:nvSpPr>
        <p:spPr bwMode="auto">
          <a:xfrm>
            <a:off x="7530787" y="2231194"/>
            <a:ext cx="1522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C2074"/>
                </a:solidFill>
                <a:effectLst/>
                <a:uLnTx/>
                <a:uFillTx/>
                <a:latin typeface="Arial" charset="0"/>
                <a:ea typeface="ＭＳ Ｐゴシック" pitchFamily="34" charset="-128"/>
              </a:rPr>
              <a:t>Vehicle integration &amp; testing</a:t>
            </a:r>
          </a:p>
        </p:txBody>
      </p:sp>
      <p:sp>
        <p:nvSpPr>
          <p:cNvPr id="86" name="Freeform 40"/>
          <p:cNvSpPr>
            <a:spLocks/>
          </p:cNvSpPr>
          <p:nvPr/>
        </p:nvSpPr>
        <p:spPr bwMode="auto">
          <a:xfrm>
            <a:off x="4392254" y="4923594"/>
            <a:ext cx="385434" cy="485775"/>
          </a:xfrm>
          <a:custGeom>
            <a:avLst/>
            <a:gdLst>
              <a:gd name="T0" fmla="*/ 2147483647 w 138701"/>
              <a:gd name="T1" fmla="*/ 494242543 h 311649"/>
              <a:gd name="T2" fmla="*/ 2147483647 w 138701"/>
              <a:gd name="T3" fmla="*/ 494242543 h 311649"/>
              <a:gd name="T4" fmla="*/ 2147483647 w 138701"/>
              <a:gd name="T5" fmla="*/ 2147483647 h 311649"/>
              <a:gd name="T6" fmla="*/ 0 60000 65536"/>
              <a:gd name="T7" fmla="*/ 0 60000 65536"/>
              <a:gd name="T8" fmla="*/ 0 60000 65536"/>
              <a:gd name="T9" fmla="*/ 0 w 138701"/>
              <a:gd name="T10" fmla="*/ 0 h 311649"/>
              <a:gd name="T11" fmla="*/ 138701 w 138701"/>
              <a:gd name="T12" fmla="*/ 311649 h 311649"/>
            </a:gdLst>
            <a:ahLst/>
            <a:cxnLst>
              <a:cxn ang="T6">
                <a:pos x="T0" y="T1"/>
              </a:cxn>
              <a:cxn ang="T7">
                <a:pos x="T2" y="T3"/>
              </a:cxn>
              <a:cxn ang="T8">
                <a:pos x="T4" y="T5"/>
              </a:cxn>
            </a:cxnLst>
            <a:rect l="T9" t="T10" r="T11" b="T12"/>
            <a:pathLst>
              <a:path w="138701" h="311649">
                <a:moveTo>
                  <a:pt x="138701" y="44521"/>
                </a:moveTo>
                <a:cubicBezTo>
                  <a:pt x="84761" y="22260"/>
                  <a:pt x="30822" y="0"/>
                  <a:pt x="15411" y="44521"/>
                </a:cubicBezTo>
                <a:cubicBezTo>
                  <a:pt x="0" y="89042"/>
                  <a:pt x="23116" y="200345"/>
                  <a:pt x="46233" y="311649"/>
                </a:cubicBez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45"/>
          <p:cNvSpPr>
            <a:spLocks/>
          </p:cNvSpPr>
          <p:nvPr/>
        </p:nvSpPr>
        <p:spPr bwMode="auto">
          <a:xfrm>
            <a:off x="8248712" y="3858381"/>
            <a:ext cx="520971" cy="30162"/>
          </a:xfrm>
          <a:custGeom>
            <a:avLst/>
            <a:gdLst>
              <a:gd name="T0" fmla="*/ 0 w 389744"/>
              <a:gd name="T1" fmla="*/ 0 h 29980"/>
              <a:gd name="T2" fmla="*/ 409746 w 389744"/>
              <a:gd name="T3" fmla="*/ 34877 h 29980"/>
              <a:gd name="T4" fmla="*/ 0 60000 65536"/>
              <a:gd name="T5" fmla="*/ 0 60000 65536"/>
              <a:gd name="T6" fmla="*/ 0 w 389744"/>
              <a:gd name="T7" fmla="*/ 0 h 29980"/>
              <a:gd name="T8" fmla="*/ 389744 w 389744"/>
              <a:gd name="T9" fmla="*/ 29980 h 29980"/>
            </a:gdLst>
            <a:ahLst/>
            <a:cxnLst>
              <a:cxn ang="T4">
                <a:pos x="T0" y="T1"/>
              </a:cxn>
              <a:cxn ang="T5">
                <a:pos x="T2" y="T3"/>
              </a:cxn>
            </a:cxnLst>
            <a:rect l="T6" t="T7" r="T8" b="T9"/>
            <a:pathLst>
              <a:path w="389744" h="29980">
                <a:moveTo>
                  <a:pt x="0" y="0"/>
                </a:moveTo>
                <a:lnTo>
                  <a:pt x="389744" y="29980"/>
                </a:ln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TextBox 18"/>
          <p:cNvSpPr txBox="1">
            <a:spLocks noChangeArrowheads="1"/>
          </p:cNvSpPr>
          <p:nvPr/>
        </p:nvSpPr>
        <p:spPr bwMode="auto">
          <a:xfrm>
            <a:off x="5209712" y="6193594"/>
            <a:ext cx="185516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Code-generation</a:t>
            </a:r>
          </a:p>
        </p:txBody>
      </p:sp>
      <p:sp>
        <p:nvSpPr>
          <p:cNvPr id="89" name="Freeform 45"/>
          <p:cNvSpPr>
            <a:spLocks/>
          </p:cNvSpPr>
          <p:nvPr/>
        </p:nvSpPr>
        <p:spPr bwMode="auto">
          <a:xfrm>
            <a:off x="9265241" y="2588381"/>
            <a:ext cx="374844" cy="163512"/>
          </a:xfrm>
          <a:custGeom>
            <a:avLst/>
            <a:gdLst>
              <a:gd name="T0" fmla="*/ 0 w 389744"/>
              <a:gd name="T1" fmla="*/ 0 h 29980"/>
              <a:gd name="T2" fmla="*/ 407 w 389744"/>
              <a:gd name="T3" fmla="*/ 2147483647 h 29980"/>
              <a:gd name="T4" fmla="*/ 0 60000 65536"/>
              <a:gd name="T5" fmla="*/ 0 60000 65536"/>
              <a:gd name="T6" fmla="*/ 0 w 389744"/>
              <a:gd name="T7" fmla="*/ 0 h 29980"/>
              <a:gd name="T8" fmla="*/ 389744 w 389744"/>
              <a:gd name="T9" fmla="*/ 29980 h 29980"/>
            </a:gdLst>
            <a:ahLst/>
            <a:cxnLst>
              <a:cxn ang="T4">
                <a:pos x="T0" y="T1"/>
              </a:cxn>
              <a:cxn ang="T5">
                <a:pos x="T2" y="T3"/>
              </a:cxn>
            </a:cxnLst>
            <a:rect l="T6" t="T7" r="T8" b="T9"/>
            <a:pathLst>
              <a:path w="389744" h="29980">
                <a:moveTo>
                  <a:pt x="0" y="0"/>
                </a:moveTo>
                <a:lnTo>
                  <a:pt x="389744" y="29980"/>
                </a:ln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45"/>
          <p:cNvSpPr>
            <a:spLocks/>
          </p:cNvSpPr>
          <p:nvPr/>
        </p:nvSpPr>
        <p:spPr bwMode="auto">
          <a:xfrm>
            <a:off x="8435076" y="5064882"/>
            <a:ext cx="618389" cy="46037"/>
          </a:xfrm>
          <a:custGeom>
            <a:avLst/>
            <a:gdLst>
              <a:gd name="T0" fmla="*/ 0 w 389744"/>
              <a:gd name="T1" fmla="*/ 0 h 29980"/>
              <a:gd name="T2" fmla="*/ 2147483647 w 389744"/>
              <a:gd name="T3" fmla="*/ 248947210 h 29980"/>
              <a:gd name="T4" fmla="*/ 0 60000 65536"/>
              <a:gd name="T5" fmla="*/ 0 60000 65536"/>
              <a:gd name="T6" fmla="*/ 0 w 389744"/>
              <a:gd name="T7" fmla="*/ 0 h 29980"/>
              <a:gd name="T8" fmla="*/ 389744 w 389744"/>
              <a:gd name="T9" fmla="*/ 29980 h 29980"/>
            </a:gdLst>
            <a:ahLst/>
            <a:cxnLst>
              <a:cxn ang="T4">
                <a:pos x="T0" y="T1"/>
              </a:cxn>
              <a:cxn ang="T5">
                <a:pos x="T2" y="T3"/>
              </a:cxn>
            </a:cxnLst>
            <a:rect l="T6" t="T7" r="T8" b="T9"/>
            <a:pathLst>
              <a:path w="389744" h="29980">
                <a:moveTo>
                  <a:pt x="0" y="0"/>
                </a:moveTo>
                <a:lnTo>
                  <a:pt x="389744" y="29980"/>
                </a:ln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p:cNvSpPr>
          <p:nvPr/>
        </p:nvSpPr>
        <p:spPr bwMode="auto">
          <a:xfrm rot="1824400">
            <a:off x="4616652" y="2885663"/>
            <a:ext cx="1565032" cy="1222337"/>
          </a:xfrm>
          <a:custGeom>
            <a:avLst/>
            <a:gdLst>
              <a:gd name="T0" fmla="*/ 0 w 1172633"/>
              <a:gd name="T1" fmla="*/ 0 h 1663700"/>
              <a:gd name="T2" fmla="*/ 999591 w 1172633"/>
              <a:gd name="T3" fmla="*/ 800100 h 1663700"/>
              <a:gd name="T4" fmla="*/ 1102116 w 1172633"/>
              <a:gd name="T5" fmla="*/ 1663700 h 1663700"/>
              <a:gd name="T6" fmla="*/ 1102116 w 1172633"/>
              <a:gd name="T7" fmla="*/ 1663700 h 1663700"/>
              <a:gd name="T8" fmla="*/ 0 60000 65536"/>
              <a:gd name="T9" fmla="*/ 0 60000 65536"/>
              <a:gd name="T10" fmla="*/ 0 60000 65536"/>
              <a:gd name="T11" fmla="*/ 0 60000 65536"/>
              <a:gd name="T12" fmla="*/ 0 w 1172633"/>
              <a:gd name="T13" fmla="*/ 0 h 1663700"/>
              <a:gd name="T14" fmla="*/ 1172633 w 1172633"/>
              <a:gd name="T15" fmla="*/ 1663700 h 1663700"/>
            </a:gdLst>
            <a:ahLst/>
            <a:cxnLst>
              <a:cxn ang="T8">
                <a:pos x="T0" y="T1"/>
              </a:cxn>
              <a:cxn ang="T9">
                <a:pos x="T2" y="T3"/>
              </a:cxn>
              <a:cxn ang="T10">
                <a:pos x="T4" y="T5"/>
              </a:cxn>
              <a:cxn ang="T11">
                <a:pos x="T6" y="T7"/>
              </a:cxn>
            </a:cxnLst>
            <a:rect l="T12" t="T13" r="T14" b="T15"/>
            <a:pathLst>
              <a:path w="1172633" h="1663700">
                <a:moveTo>
                  <a:pt x="0" y="0"/>
                </a:moveTo>
                <a:cubicBezTo>
                  <a:pt x="404283" y="261408"/>
                  <a:pt x="808567" y="522817"/>
                  <a:pt x="990600" y="800100"/>
                </a:cubicBezTo>
                <a:cubicBezTo>
                  <a:pt x="1172633" y="1077383"/>
                  <a:pt x="1092200" y="1663700"/>
                  <a:pt x="1092200" y="1663700"/>
                </a:cubicBezTo>
              </a:path>
            </a:pathLst>
          </a:custGeom>
          <a:noFill/>
          <a:ln w="25400" cap="flat" cmpd="sng" algn="ctr">
            <a:solidFill>
              <a:srgbClr val="0C2074"/>
            </a:solidFill>
            <a:prstDash val="solid"/>
            <a:miter lim="800000"/>
            <a:headEnd type="none" w="med" len="med"/>
            <a:tailEnd type="triangle" w="lg"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1"/>
          <p:cNvSpPr>
            <a:spLocks/>
          </p:cNvSpPr>
          <p:nvPr/>
        </p:nvSpPr>
        <p:spPr bwMode="auto">
          <a:xfrm rot="518991">
            <a:off x="5055356" y="2754601"/>
            <a:ext cx="1747522" cy="1917700"/>
          </a:xfrm>
          <a:custGeom>
            <a:avLst/>
            <a:gdLst>
              <a:gd name="T0" fmla="*/ 0 w 1172633"/>
              <a:gd name="T1" fmla="*/ 0 h 1663700"/>
              <a:gd name="T2" fmla="*/ 142979374 w 1172633"/>
              <a:gd name="T3" fmla="*/ 15811112 h 1663700"/>
              <a:gd name="T4" fmla="*/ 157643775 w 1172633"/>
              <a:gd name="T5" fmla="*/ 32877032 h 1663700"/>
              <a:gd name="T6" fmla="*/ 157643775 w 1172633"/>
              <a:gd name="T7" fmla="*/ 32877032 h 1663700"/>
              <a:gd name="T8" fmla="*/ 0 60000 65536"/>
              <a:gd name="T9" fmla="*/ 0 60000 65536"/>
              <a:gd name="T10" fmla="*/ 0 60000 65536"/>
              <a:gd name="T11" fmla="*/ 0 60000 65536"/>
              <a:gd name="T12" fmla="*/ 0 w 1172633"/>
              <a:gd name="T13" fmla="*/ 0 h 1663700"/>
              <a:gd name="T14" fmla="*/ 1172633 w 1172633"/>
              <a:gd name="T15" fmla="*/ 1663700 h 1663700"/>
            </a:gdLst>
            <a:ahLst/>
            <a:cxnLst>
              <a:cxn ang="T8">
                <a:pos x="T0" y="T1"/>
              </a:cxn>
              <a:cxn ang="T9">
                <a:pos x="T2" y="T3"/>
              </a:cxn>
              <a:cxn ang="T10">
                <a:pos x="T4" y="T5"/>
              </a:cxn>
              <a:cxn ang="T11">
                <a:pos x="T6" y="T7"/>
              </a:cxn>
            </a:cxnLst>
            <a:rect l="T12" t="T13" r="T14" b="T15"/>
            <a:pathLst>
              <a:path w="1172633" h="1663700">
                <a:moveTo>
                  <a:pt x="0" y="0"/>
                </a:moveTo>
                <a:cubicBezTo>
                  <a:pt x="404283" y="261408"/>
                  <a:pt x="808567" y="522817"/>
                  <a:pt x="990600" y="800100"/>
                </a:cubicBezTo>
                <a:cubicBezTo>
                  <a:pt x="1172633" y="1077383"/>
                  <a:pt x="1092200" y="1663700"/>
                  <a:pt x="1092200" y="1663700"/>
                </a:cubicBezTo>
              </a:path>
            </a:pathLst>
          </a:custGeom>
          <a:noFill/>
          <a:ln w="25400" cap="flat" cmpd="sng" algn="ctr">
            <a:solidFill>
              <a:srgbClr val="0C2074"/>
            </a:solidFill>
            <a:prstDash val="solid"/>
            <a:miter lim="800000"/>
            <a:headEnd type="none" w="med" len="med"/>
            <a:tailEnd type="triangle" w="lg"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5"/>
          <p:cNvSpPr>
            <a:spLocks/>
          </p:cNvSpPr>
          <p:nvPr/>
        </p:nvSpPr>
        <p:spPr bwMode="auto">
          <a:xfrm rot="21109328">
            <a:off x="1925022" y="1498042"/>
            <a:ext cx="1604662" cy="851606"/>
          </a:xfrm>
          <a:custGeom>
            <a:avLst/>
            <a:gdLst>
              <a:gd name="T0" fmla="*/ 0 w 1172633"/>
              <a:gd name="T1" fmla="*/ 0 h 1663700"/>
              <a:gd name="T2" fmla="*/ 142979374 w 1172633"/>
              <a:gd name="T3" fmla="*/ 15811112 h 1663700"/>
              <a:gd name="T4" fmla="*/ 157643775 w 1172633"/>
              <a:gd name="T5" fmla="*/ 32877032 h 1663700"/>
              <a:gd name="T6" fmla="*/ 157643775 w 1172633"/>
              <a:gd name="T7" fmla="*/ 32877032 h 1663700"/>
              <a:gd name="T8" fmla="*/ 0 60000 65536"/>
              <a:gd name="T9" fmla="*/ 0 60000 65536"/>
              <a:gd name="T10" fmla="*/ 0 60000 65536"/>
              <a:gd name="T11" fmla="*/ 0 60000 65536"/>
              <a:gd name="T12" fmla="*/ 0 w 1172633"/>
              <a:gd name="T13" fmla="*/ 0 h 1663700"/>
              <a:gd name="T14" fmla="*/ 1172633 w 1172633"/>
              <a:gd name="T15" fmla="*/ 1663700 h 1663700"/>
            </a:gdLst>
            <a:ahLst/>
            <a:cxnLst>
              <a:cxn ang="T8">
                <a:pos x="T0" y="T1"/>
              </a:cxn>
              <a:cxn ang="T9">
                <a:pos x="T2" y="T3"/>
              </a:cxn>
              <a:cxn ang="T10">
                <a:pos x="T4" y="T5"/>
              </a:cxn>
              <a:cxn ang="T11">
                <a:pos x="T6" y="T7"/>
              </a:cxn>
            </a:cxnLst>
            <a:rect l="T12" t="T13" r="T14" b="T15"/>
            <a:pathLst>
              <a:path w="1172633" h="1663700">
                <a:moveTo>
                  <a:pt x="0" y="0"/>
                </a:moveTo>
                <a:cubicBezTo>
                  <a:pt x="404283" y="261408"/>
                  <a:pt x="808567" y="522817"/>
                  <a:pt x="990600" y="800100"/>
                </a:cubicBezTo>
                <a:cubicBezTo>
                  <a:pt x="1172633" y="1077383"/>
                  <a:pt x="1092200" y="1663700"/>
                  <a:pt x="1092200" y="1663700"/>
                </a:cubicBezTo>
              </a:path>
            </a:pathLst>
          </a:custGeom>
          <a:noFill/>
          <a:ln w="25400" cap="flat" cmpd="sng" algn="ctr">
            <a:solidFill>
              <a:srgbClr val="0C2074"/>
            </a:solidFill>
            <a:prstDash val="solid"/>
            <a:miter lim="800000"/>
            <a:headEnd type="none" w="med" len="med"/>
            <a:tailEnd type="triangle" w="lg"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TextBox 12"/>
          <p:cNvSpPr txBox="1">
            <a:spLocks noChangeArrowheads="1"/>
          </p:cNvSpPr>
          <p:nvPr/>
        </p:nvSpPr>
        <p:spPr bwMode="auto">
          <a:xfrm>
            <a:off x="3535474" y="2826507"/>
            <a:ext cx="1547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Architecture Partitioning</a:t>
            </a:r>
          </a:p>
        </p:txBody>
      </p:sp>
      <p:sp>
        <p:nvSpPr>
          <p:cNvPr id="98" name="Oval 13"/>
          <p:cNvSpPr>
            <a:spLocks noChangeArrowheads="1"/>
          </p:cNvSpPr>
          <p:nvPr/>
        </p:nvSpPr>
        <p:spPr bwMode="auto">
          <a:xfrm>
            <a:off x="3312191" y="3088444"/>
            <a:ext cx="245661" cy="195262"/>
          </a:xfrm>
          <a:prstGeom prst="ellipse">
            <a:avLst/>
          </a:prstGeom>
          <a:solidFill>
            <a:srgbClr val="00B050"/>
          </a:solidFill>
          <a:ln w="9525" algn="ctr">
            <a:solidFill>
              <a:srgbClr val="0C2074"/>
            </a:solidFill>
            <a:round/>
            <a:headEnd/>
            <a:tailEnd type="triangle" w="med" len="med"/>
          </a:ln>
        </p:spPr>
        <p:txBody>
          <a:bodyPr/>
          <a:lstStyle/>
          <a:p>
            <a:pPr marL="342900" marR="0" lvl="0" indent="-342900" defTabSz="914400" eaLnBrk="1" fontAlgn="auto" latinLnBrk="0" hangingPunct="1">
              <a:lnSpc>
                <a:spcPct val="100000"/>
              </a:lnSpc>
              <a:spcBef>
                <a:spcPts val="0"/>
              </a:spcBef>
              <a:spcAft>
                <a:spcPts val="0"/>
              </a:spcAft>
              <a:buClrTx/>
              <a:buSzTx/>
              <a:buFontTx/>
              <a:buBlip>
                <a:blip r:embed="rId8"/>
              </a:buBlip>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99"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6536" y="1273931"/>
            <a:ext cx="134584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TextBox 14"/>
          <p:cNvSpPr txBox="1">
            <a:spLocks noChangeArrowheads="1"/>
          </p:cNvSpPr>
          <p:nvPr/>
        </p:nvSpPr>
        <p:spPr bwMode="auto">
          <a:xfrm>
            <a:off x="138016" y="2133600"/>
            <a:ext cx="2546256" cy="415498"/>
          </a:xfrm>
          <a:prstGeom prst="rect">
            <a:avLst/>
          </a:prstGeom>
          <a:solidFill>
            <a:srgbClr val="FFFFFF">
              <a:alpha val="40000"/>
            </a:srgbClr>
          </a:solidFill>
          <a:ln>
            <a:noFill/>
          </a:ln>
        </p:spPr>
        <p:txBody>
          <a:bodyPr wrap="square">
            <a:spAutoFit/>
          </a:bodyPr>
          <a:lstStyle>
            <a:lvl1pPr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C2074"/>
                </a:solidFill>
                <a:effectLst/>
                <a:uLnTx/>
                <a:uFillTx/>
                <a:latin typeface="Arial" charset="0"/>
                <a:ea typeface="ＭＳ Ｐゴシック" charset="-128"/>
              </a:rPr>
              <a:t>ECU Requirements and Change Requests</a:t>
            </a:r>
          </a:p>
        </p:txBody>
      </p:sp>
      <p:pic>
        <p:nvPicPr>
          <p:cNvPr id="101" name="Picture 6"/>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782389" y="3507543"/>
            <a:ext cx="2612269" cy="105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Freeform 39"/>
          <p:cNvSpPr>
            <a:spLocks/>
          </p:cNvSpPr>
          <p:nvPr/>
        </p:nvSpPr>
        <p:spPr bwMode="auto">
          <a:xfrm>
            <a:off x="2744629" y="3207506"/>
            <a:ext cx="451085" cy="101600"/>
          </a:xfrm>
          <a:custGeom>
            <a:avLst/>
            <a:gdLst>
              <a:gd name="T0" fmla="*/ 317039 w 339047"/>
              <a:gd name="T1" fmla="*/ 0 h 102741"/>
              <a:gd name="T2" fmla="*/ 163323 w 339047"/>
              <a:gd name="T3" fmla="*/ 15541 h 102741"/>
              <a:gd name="T4" fmla="*/ 211358 w 339047"/>
              <a:gd name="T5" fmla="*/ 62171 h 102741"/>
              <a:gd name="T6" fmla="*/ 0 w 339047"/>
              <a:gd name="T7" fmla="*/ 77714 h 102741"/>
              <a:gd name="T8" fmla="*/ 0 60000 65536"/>
              <a:gd name="T9" fmla="*/ 0 60000 65536"/>
              <a:gd name="T10" fmla="*/ 0 60000 65536"/>
              <a:gd name="T11" fmla="*/ 0 60000 65536"/>
              <a:gd name="T12" fmla="*/ 0 w 339047"/>
              <a:gd name="T13" fmla="*/ 0 h 102741"/>
              <a:gd name="T14" fmla="*/ 339047 w 339047"/>
              <a:gd name="T15" fmla="*/ 102741 h 102741"/>
            </a:gdLst>
            <a:ahLst/>
            <a:cxnLst>
              <a:cxn ang="T8">
                <a:pos x="T0" y="T1"/>
              </a:cxn>
              <a:cxn ang="T9">
                <a:pos x="T2" y="T3"/>
              </a:cxn>
              <a:cxn ang="T10">
                <a:pos x="T4" y="T5"/>
              </a:cxn>
              <a:cxn ang="T11">
                <a:pos x="T6" y="T7"/>
              </a:cxn>
            </a:cxnLst>
            <a:rect l="T12" t="T13" r="T14" b="T15"/>
            <a:pathLst>
              <a:path w="339047" h="102741">
                <a:moveTo>
                  <a:pt x="339047" y="0"/>
                </a:moveTo>
                <a:cubicBezTo>
                  <a:pt x="266272" y="3424"/>
                  <a:pt x="193497" y="6849"/>
                  <a:pt x="174661" y="20548"/>
                </a:cubicBezTo>
                <a:cubicBezTo>
                  <a:pt x="155825" y="34247"/>
                  <a:pt x="255141" y="68494"/>
                  <a:pt x="226031" y="82193"/>
                </a:cubicBezTo>
                <a:cubicBezTo>
                  <a:pt x="196921" y="95892"/>
                  <a:pt x="98460" y="99316"/>
                  <a:pt x="0" y="102741"/>
                </a:cubicBez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5" name="Straight Arrow Connector 104"/>
          <p:cNvCxnSpPr/>
          <p:nvPr/>
        </p:nvCxnSpPr>
        <p:spPr bwMode="auto">
          <a:xfrm>
            <a:off x="1857646" y="1601295"/>
            <a:ext cx="2790495" cy="322551"/>
          </a:xfrm>
          <a:prstGeom prst="straightConnector1">
            <a:avLst/>
          </a:prstGeom>
          <a:solidFill>
            <a:srgbClr val="999999"/>
          </a:solidFill>
          <a:ln w="25400" cap="flat" cmpd="sng" algn="ctr">
            <a:solidFill>
              <a:srgbClr val="0C2074"/>
            </a:solidFill>
            <a:prstDash val="solid"/>
            <a:miter lim="800000"/>
            <a:headEnd type="none" w="med" len="med"/>
            <a:tailEnd type="triangle" w="lg" len="med"/>
          </a:ln>
          <a:effectLst/>
        </p:spPr>
      </p:cxnSp>
      <p:sp>
        <p:nvSpPr>
          <p:cNvPr id="106" name="Freeform 39"/>
          <p:cNvSpPr>
            <a:spLocks/>
          </p:cNvSpPr>
          <p:nvPr/>
        </p:nvSpPr>
        <p:spPr bwMode="auto">
          <a:xfrm>
            <a:off x="3303720" y="3858381"/>
            <a:ext cx="451085" cy="101600"/>
          </a:xfrm>
          <a:custGeom>
            <a:avLst/>
            <a:gdLst>
              <a:gd name="T0" fmla="*/ 317039 w 339047"/>
              <a:gd name="T1" fmla="*/ 0 h 102741"/>
              <a:gd name="T2" fmla="*/ 163323 w 339047"/>
              <a:gd name="T3" fmla="*/ 15541 h 102741"/>
              <a:gd name="T4" fmla="*/ 211358 w 339047"/>
              <a:gd name="T5" fmla="*/ 62171 h 102741"/>
              <a:gd name="T6" fmla="*/ 0 w 339047"/>
              <a:gd name="T7" fmla="*/ 77714 h 102741"/>
              <a:gd name="T8" fmla="*/ 0 60000 65536"/>
              <a:gd name="T9" fmla="*/ 0 60000 65536"/>
              <a:gd name="T10" fmla="*/ 0 60000 65536"/>
              <a:gd name="T11" fmla="*/ 0 60000 65536"/>
              <a:gd name="T12" fmla="*/ 0 w 339047"/>
              <a:gd name="T13" fmla="*/ 0 h 102741"/>
              <a:gd name="T14" fmla="*/ 339047 w 339047"/>
              <a:gd name="T15" fmla="*/ 102741 h 102741"/>
            </a:gdLst>
            <a:ahLst/>
            <a:cxnLst>
              <a:cxn ang="T8">
                <a:pos x="T0" y="T1"/>
              </a:cxn>
              <a:cxn ang="T9">
                <a:pos x="T2" y="T3"/>
              </a:cxn>
              <a:cxn ang="T10">
                <a:pos x="T4" y="T5"/>
              </a:cxn>
              <a:cxn ang="T11">
                <a:pos x="T6" y="T7"/>
              </a:cxn>
            </a:cxnLst>
            <a:rect l="T12" t="T13" r="T14" b="T15"/>
            <a:pathLst>
              <a:path w="339047" h="102741">
                <a:moveTo>
                  <a:pt x="339047" y="0"/>
                </a:moveTo>
                <a:cubicBezTo>
                  <a:pt x="266272" y="3424"/>
                  <a:pt x="193497" y="6849"/>
                  <a:pt x="174661" y="20548"/>
                </a:cubicBezTo>
                <a:cubicBezTo>
                  <a:pt x="155825" y="34247"/>
                  <a:pt x="255141" y="68494"/>
                  <a:pt x="226031" y="82193"/>
                </a:cubicBezTo>
                <a:cubicBezTo>
                  <a:pt x="196921" y="95892"/>
                  <a:pt x="98460" y="99316"/>
                  <a:pt x="0" y="102741"/>
                </a:cubicBez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TextBox 12"/>
          <p:cNvSpPr txBox="1">
            <a:spLocks noChangeArrowheads="1"/>
          </p:cNvSpPr>
          <p:nvPr/>
        </p:nvSpPr>
        <p:spPr bwMode="auto">
          <a:xfrm>
            <a:off x="348141" y="5395657"/>
            <a:ext cx="2336131" cy="461665"/>
          </a:xfrm>
          <a:prstGeom prst="rect">
            <a:avLst/>
          </a:prstGeom>
          <a:solidFill>
            <a:schemeClr val="bg1"/>
          </a:solid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Different</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levels of plant models to test different control features</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sp>
        <p:nvSpPr>
          <p:cNvPr id="108" name="TextBox 12"/>
          <p:cNvSpPr txBox="1">
            <a:spLocks noChangeArrowheads="1"/>
          </p:cNvSpPr>
          <p:nvPr/>
        </p:nvSpPr>
        <p:spPr bwMode="auto">
          <a:xfrm>
            <a:off x="190418" y="3573016"/>
            <a:ext cx="2828515" cy="461665"/>
          </a:xfrm>
          <a:prstGeom prst="rect">
            <a:avLst/>
          </a:prstGeom>
          <a:no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Style Guides, </a:t>
            </a:r>
            <a:r>
              <a:rPr kumimoji="0" lang="en-US" sz="1200" b="0" i="0" u="none" strike="noStrike" kern="0" cap="none" spc="0" normalizeH="0" baseline="0" noProof="0" dirty="0" err="1">
                <a:ln>
                  <a:noFill/>
                </a:ln>
                <a:solidFill>
                  <a:srgbClr val="0C2074"/>
                </a:solidFill>
                <a:effectLst/>
                <a:uLnTx/>
                <a:uFillTx/>
                <a:latin typeface="Arial" charset="0"/>
                <a:ea typeface="ＭＳ Ｐゴシック" pitchFamily="34" charset="-128"/>
              </a:rPr>
              <a:t>Blocksets</a:t>
            </a: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 and Style</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Checkers</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sp>
        <p:nvSpPr>
          <p:cNvPr id="109" name="TextBox 12"/>
          <p:cNvSpPr txBox="1">
            <a:spLocks noChangeArrowheads="1"/>
          </p:cNvSpPr>
          <p:nvPr/>
        </p:nvSpPr>
        <p:spPr bwMode="auto">
          <a:xfrm>
            <a:off x="305498" y="4572001"/>
            <a:ext cx="2213352" cy="461665"/>
          </a:xfrm>
          <a:prstGeom prst="rect">
            <a:avLst/>
          </a:prstGeom>
          <a:solidFill>
            <a:schemeClr val="bg1"/>
          </a:solid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Open-Loop &amp;</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Closed-Loop Testing; Automated Testing</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sp>
        <p:nvSpPr>
          <p:cNvPr id="110" name="TextBox 12"/>
          <p:cNvSpPr txBox="1">
            <a:spLocks noChangeArrowheads="1"/>
          </p:cNvSpPr>
          <p:nvPr/>
        </p:nvSpPr>
        <p:spPr bwMode="auto">
          <a:xfrm>
            <a:off x="2346418" y="5897674"/>
            <a:ext cx="2422868" cy="461665"/>
          </a:xfrm>
          <a:prstGeom prst="rect">
            <a:avLst/>
          </a:prstGeom>
          <a:solidFill>
            <a:schemeClr val="bg1"/>
          </a:solid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Coverage</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based Test Quality enhancements</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pic>
        <p:nvPicPr>
          <p:cNvPr id="111"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1115" y="5537798"/>
            <a:ext cx="1467567" cy="41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TextBox 18"/>
          <p:cNvSpPr txBox="1">
            <a:spLocks noChangeArrowheads="1"/>
          </p:cNvSpPr>
          <p:nvPr/>
        </p:nvSpPr>
        <p:spPr bwMode="auto">
          <a:xfrm>
            <a:off x="8985664" y="5634541"/>
            <a:ext cx="2674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Integration with legacy C-code for</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application build</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sp>
        <p:nvSpPr>
          <p:cNvPr id="113" name="TextBox 12"/>
          <p:cNvSpPr txBox="1">
            <a:spLocks noChangeArrowheads="1"/>
          </p:cNvSpPr>
          <p:nvPr/>
        </p:nvSpPr>
        <p:spPr bwMode="auto">
          <a:xfrm>
            <a:off x="6732105" y="5486401"/>
            <a:ext cx="2213352" cy="646331"/>
          </a:xfrm>
          <a:prstGeom prst="rect">
            <a:avLst/>
          </a:prstGeom>
          <a:solidFill>
            <a:schemeClr val="bg1"/>
          </a:solid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0C2074"/>
                </a:solidFill>
              </a:rPr>
              <a:t>Repeat </a:t>
            </a: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Open-Loop &amp;</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Closed-Loop Testing; Automated Testing</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pic>
        <p:nvPicPr>
          <p:cNvPr id="114"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16170" y="6096001"/>
            <a:ext cx="1218361" cy="5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 name="Freeform 114"/>
          <p:cNvSpPr>
            <a:spLocks/>
          </p:cNvSpPr>
          <p:nvPr/>
        </p:nvSpPr>
        <p:spPr bwMode="auto">
          <a:xfrm>
            <a:off x="6175415" y="5897674"/>
            <a:ext cx="556690" cy="230833"/>
          </a:xfrm>
          <a:custGeom>
            <a:avLst/>
            <a:gdLst>
              <a:gd name="T0" fmla="*/ 0 w 629587"/>
              <a:gd name="T1" fmla="*/ 268999 h 284813"/>
              <a:gd name="T2" fmla="*/ 307651 w 629587"/>
              <a:gd name="T3" fmla="*/ 84947 h 284813"/>
              <a:gd name="T4" fmla="*/ 338415 w 629587"/>
              <a:gd name="T5" fmla="*/ 155736 h 284813"/>
              <a:gd name="T6" fmla="*/ 646065 w 629587"/>
              <a:gd name="T7" fmla="*/ 0 h 284813"/>
              <a:gd name="T8" fmla="*/ 0 60000 65536"/>
              <a:gd name="T9" fmla="*/ 0 60000 65536"/>
              <a:gd name="T10" fmla="*/ 0 60000 65536"/>
              <a:gd name="T11" fmla="*/ 0 60000 65536"/>
              <a:gd name="T12" fmla="*/ 0 w 629587"/>
              <a:gd name="T13" fmla="*/ 0 h 284813"/>
              <a:gd name="T14" fmla="*/ 629587 w 629587"/>
              <a:gd name="T15" fmla="*/ 284813 h 284813"/>
            </a:gdLst>
            <a:ahLst/>
            <a:cxnLst>
              <a:cxn ang="T8">
                <a:pos x="T0" y="T1"/>
              </a:cxn>
              <a:cxn ang="T9">
                <a:pos x="T2" y="T3"/>
              </a:cxn>
              <a:cxn ang="T10">
                <a:pos x="T4" y="T5"/>
              </a:cxn>
              <a:cxn ang="T11">
                <a:pos x="T6" y="T7"/>
              </a:cxn>
            </a:cxnLst>
            <a:rect l="T12" t="T13" r="T14" b="T15"/>
            <a:pathLst>
              <a:path w="629587" h="284813">
                <a:moveTo>
                  <a:pt x="0" y="284813"/>
                </a:moveTo>
                <a:cubicBezTo>
                  <a:pt x="122420" y="197370"/>
                  <a:pt x="244840" y="109927"/>
                  <a:pt x="299804" y="89940"/>
                </a:cubicBezTo>
                <a:cubicBezTo>
                  <a:pt x="354768" y="69953"/>
                  <a:pt x="274820" y="179881"/>
                  <a:pt x="329784" y="164891"/>
                </a:cubicBezTo>
                <a:cubicBezTo>
                  <a:pt x="384748" y="149901"/>
                  <a:pt x="507167" y="74950"/>
                  <a:pt x="629587" y="0"/>
                </a:cubicBezTo>
              </a:path>
            </a:pathLst>
          </a:custGeom>
          <a:noFill/>
          <a:ln w="9525" cap="flat" cmpd="sng" algn="ctr">
            <a:solidFill>
              <a:srgbClr val="0C2074"/>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TextBox 12"/>
          <p:cNvSpPr txBox="1">
            <a:spLocks noChangeArrowheads="1"/>
          </p:cNvSpPr>
          <p:nvPr/>
        </p:nvSpPr>
        <p:spPr bwMode="auto">
          <a:xfrm>
            <a:off x="5895870" y="1305593"/>
            <a:ext cx="2719214" cy="461665"/>
          </a:xfrm>
          <a:prstGeom prst="rect">
            <a:avLst/>
          </a:prstGeom>
          <a:noFill/>
          <a:ln>
            <a:noFill/>
          </a:ln>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rPr>
              <a:t>More effort</a:t>
            </a:r>
            <a:r>
              <a:rPr kumimoji="0" lang="en-US" sz="1200" b="0" i="0" u="none" strike="noStrike" kern="0" cap="none" spc="0" normalizeH="0" noProof="0" dirty="0">
                <a:ln>
                  <a:noFill/>
                </a:ln>
                <a:solidFill>
                  <a:srgbClr val="0C2074"/>
                </a:solidFill>
                <a:effectLst/>
                <a:uLnTx/>
                <a:uFillTx/>
                <a:latin typeface="Arial" charset="0"/>
                <a:ea typeface="ＭＳ Ｐゴシック" pitchFamily="34" charset="-128"/>
              </a:rPr>
              <a:t> spent upstream to reduce later re-work</a:t>
            </a:r>
            <a:endParaRPr kumimoji="0" lang="en-US" sz="1200" b="0" i="0" u="none" strike="noStrike" kern="0" cap="none" spc="0" normalizeH="0" baseline="0" noProof="0" dirty="0">
              <a:ln>
                <a:noFill/>
              </a:ln>
              <a:solidFill>
                <a:srgbClr val="0C2074"/>
              </a:solidFill>
              <a:effectLst/>
              <a:uLnTx/>
              <a:uFillTx/>
              <a:latin typeface="Arial" charset="0"/>
              <a:ea typeface="ＭＳ Ｐゴシック" pitchFamily="34" charset="-128"/>
            </a:endParaRPr>
          </a:p>
        </p:txBody>
      </p:sp>
      <p:sp>
        <p:nvSpPr>
          <p:cNvPr id="117" name="Left Arrow 116"/>
          <p:cNvSpPr/>
          <p:nvPr/>
        </p:nvSpPr>
        <p:spPr bwMode="auto">
          <a:xfrm>
            <a:off x="3754805" y="1273931"/>
            <a:ext cx="2174311" cy="493327"/>
          </a:xfrm>
          <a:prstGeom prst="lef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a:solidFill>
                <a:schemeClr val="tx1"/>
              </a:solidFill>
            </a:endParaRPr>
          </a:p>
        </p:txBody>
      </p:sp>
      <p:cxnSp>
        <p:nvCxnSpPr>
          <p:cNvPr id="118" name="Straight Connector 117"/>
          <p:cNvCxnSpPr/>
          <p:nvPr/>
        </p:nvCxnSpPr>
        <p:spPr bwMode="auto">
          <a:xfrm>
            <a:off x="5953050" y="1273930"/>
            <a:ext cx="0" cy="85967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9"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67280" y="1262064"/>
            <a:ext cx="139137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Circular Arrow 57"/>
          <p:cNvSpPr/>
          <p:nvPr/>
        </p:nvSpPr>
        <p:spPr>
          <a:xfrm flipH="1">
            <a:off x="3650903" y="3800095"/>
            <a:ext cx="1321488" cy="1066800"/>
          </a:xfrm>
          <a:prstGeom prst="circularArrow">
            <a:avLst>
              <a:gd name="adj1" fmla="val 13360"/>
              <a:gd name="adj2" fmla="val 1784822"/>
              <a:gd name="adj3" fmla="val 18598435"/>
              <a:gd name="adj4" fmla="val 1435462"/>
              <a:gd name="adj5" fmla="val 25000"/>
            </a:avLst>
          </a:prstGeom>
          <a:solidFill>
            <a:srgbClr val="091A62">
              <a:lumMod val="40000"/>
              <a:lumOff val="60000"/>
            </a:srgbClr>
          </a:solidFill>
          <a:ln w="25400" cap="flat" cmpd="sng" algn="ctr">
            <a:solidFill>
              <a:srgbClr val="9EA4A6"/>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C2074"/>
                </a:solidFill>
                <a:effectLst/>
                <a:uLnTx/>
                <a:uFillTx/>
                <a:latin typeface="Arial"/>
                <a:ea typeface="ＭＳ Ｐゴシック"/>
                <a:cs typeface="+mn-cs"/>
              </a:rPr>
              <a:t>MIL</a:t>
            </a:r>
            <a:endParaRPr kumimoji="0" lang="en-US" sz="1800" b="1" i="0" u="none" strike="noStrike" kern="0" cap="none" spc="0" normalizeH="0" baseline="0" noProof="0" dirty="0">
              <a:ln>
                <a:noFill/>
              </a:ln>
              <a:solidFill>
                <a:srgbClr val="0C2074"/>
              </a:solidFill>
              <a:effectLst/>
              <a:uLnTx/>
              <a:uFillTx/>
              <a:latin typeface="Arial"/>
              <a:ea typeface="ＭＳ Ｐゴシック"/>
              <a:cs typeface="+mn-cs"/>
            </a:endParaRPr>
          </a:p>
        </p:txBody>
      </p:sp>
      <p:sp>
        <p:nvSpPr>
          <p:cNvPr id="59" name="Circular Arrow 58"/>
          <p:cNvSpPr/>
          <p:nvPr/>
        </p:nvSpPr>
        <p:spPr>
          <a:xfrm flipH="1">
            <a:off x="5399168" y="5033666"/>
            <a:ext cx="1321488" cy="1066800"/>
          </a:xfrm>
          <a:prstGeom prst="circularArrow">
            <a:avLst>
              <a:gd name="adj1" fmla="val 13360"/>
              <a:gd name="adj2" fmla="val 1784822"/>
              <a:gd name="adj3" fmla="val 18598435"/>
              <a:gd name="adj4" fmla="val 1435462"/>
              <a:gd name="adj5" fmla="val 25000"/>
            </a:avLst>
          </a:prstGeom>
          <a:solidFill>
            <a:srgbClr val="091A62">
              <a:lumMod val="40000"/>
              <a:lumOff val="60000"/>
            </a:srgbClr>
          </a:solidFill>
          <a:ln w="25400" cap="flat" cmpd="sng" algn="ctr">
            <a:solidFill>
              <a:srgbClr val="9EA4A6"/>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rgbClr val="0C2074"/>
                </a:solidFill>
                <a:latin typeface="Arial"/>
                <a:ea typeface="ＭＳ Ｐゴシック"/>
              </a:rPr>
              <a:t>S</a:t>
            </a:r>
            <a:r>
              <a:rPr kumimoji="0" lang="en-US" sz="1400" b="1" i="0" u="none" strike="noStrike" kern="0" cap="none" spc="0" normalizeH="0" baseline="0" noProof="0" dirty="0">
                <a:ln>
                  <a:noFill/>
                </a:ln>
                <a:solidFill>
                  <a:srgbClr val="0C2074"/>
                </a:solidFill>
                <a:effectLst/>
                <a:uLnTx/>
                <a:uFillTx/>
                <a:latin typeface="Arial"/>
                <a:ea typeface="ＭＳ Ｐゴシック"/>
                <a:cs typeface="+mn-cs"/>
              </a:rPr>
              <a:t>IL</a:t>
            </a:r>
            <a:endParaRPr kumimoji="0" lang="en-US" sz="1800" b="1" i="0" u="none" strike="noStrike" kern="0" cap="none" spc="0" normalizeH="0" baseline="0" noProof="0" dirty="0">
              <a:ln>
                <a:noFill/>
              </a:ln>
              <a:solidFill>
                <a:srgbClr val="0C2074"/>
              </a:solidFill>
              <a:effectLst/>
              <a:uLnTx/>
              <a:uFillTx/>
              <a:latin typeface="Arial"/>
              <a:ea typeface="ＭＳ Ｐゴシック"/>
              <a:cs typeface="+mn-cs"/>
            </a:endParaRPr>
          </a:p>
        </p:txBody>
      </p:sp>
      <p:sp>
        <p:nvSpPr>
          <p:cNvPr id="60" name="Circular Arrow 59"/>
          <p:cNvSpPr/>
          <p:nvPr/>
        </p:nvSpPr>
        <p:spPr>
          <a:xfrm flipH="1">
            <a:off x="6748323" y="3873463"/>
            <a:ext cx="1321488" cy="1066800"/>
          </a:xfrm>
          <a:prstGeom prst="circularArrow">
            <a:avLst>
              <a:gd name="adj1" fmla="val 13360"/>
              <a:gd name="adj2" fmla="val 1784822"/>
              <a:gd name="adj3" fmla="val 18598435"/>
              <a:gd name="adj4" fmla="val 1435462"/>
              <a:gd name="adj5" fmla="val 25000"/>
            </a:avLst>
          </a:prstGeom>
          <a:solidFill>
            <a:srgbClr val="091A62">
              <a:lumMod val="40000"/>
              <a:lumOff val="60000"/>
            </a:srgbClr>
          </a:solidFill>
          <a:ln w="25400" cap="flat" cmpd="sng" algn="ctr">
            <a:solidFill>
              <a:srgbClr val="9EA4A6"/>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rgbClr val="0C2074"/>
                </a:solidFill>
                <a:latin typeface="Arial"/>
                <a:ea typeface="ＭＳ Ｐゴシック"/>
              </a:rPr>
              <a:t>H</a:t>
            </a:r>
            <a:r>
              <a:rPr kumimoji="0" lang="en-US" sz="1400" b="1" i="0" u="none" strike="noStrike" kern="0" cap="none" spc="0" normalizeH="0" baseline="0" noProof="0" dirty="0">
                <a:ln>
                  <a:noFill/>
                </a:ln>
                <a:solidFill>
                  <a:srgbClr val="0C2074"/>
                </a:solidFill>
                <a:effectLst/>
                <a:uLnTx/>
                <a:uFillTx/>
                <a:latin typeface="Arial"/>
                <a:ea typeface="ＭＳ Ｐゴシック"/>
                <a:cs typeface="+mn-cs"/>
              </a:rPr>
              <a:t>IL</a:t>
            </a:r>
            <a:endParaRPr kumimoji="0" lang="en-US" sz="1800" b="1" i="0" u="none" strike="noStrike" kern="0" cap="none" spc="0" normalizeH="0" baseline="0" noProof="0" dirty="0">
              <a:ln>
                <a:noFill/>
              </a:ln>
              <a:solidFill>
                <a:srgbClr val="0C2074"/>
              </a:solidFill>
              <a:effectLst/>
              <a:uLnTx/>
              <a:uFillTx/>
              <a:latin typeface="Arial"/>
              <a:ea typeface="ＭＳ Ｐゴシック"/>
              <a:cs typeface="+mn-cs"/>
            </a:endParaRPr>
          </a:p>
        </p:txBody>
      </p:sp>
      <p:pic>
        <p:nvPicPr>
          <p:cNvPr id="57" name="Picture 22" descr="hev_large_battery_pac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8200" y="1838370"/>
            <a:ext cx="1778703" cy="71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 descr="D:\Data\Business\LMS\BusinessProcess\MarketingActivities\MarketingRepository\trunk\Presentations\Controls Expertise\xEV\EVpict.jp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646440" y="2231194"/>
            <a:ext cx="1824534" cy="121414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LMSpicto2"/>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7153" t="2498"/>
          <a:stretch>
            <a:fillRect/>
          </a:stretch>
        </p:blipFill>
        <p:spPr bwMode="auto">
          <a:xfrm>
            <a:off x="577584" y="4372339"/>
            <a:ext cx="326091" cy="239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 name="TextBox 68"/>
          <p:cNvSpPr txBox="1"/>
          <p:nvPr/>
        </p:nvSpPr>
        <p:spPr>
          <a:xfrm>
            <a:off x="99948" y="4185599"/>
            <a:ext cx="815691" cy="286571"/>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rPr>
              <a:t>ESD</a:t>
            </a:r>
          </a:p>
        </p:txBody>
      </p:sp>
      <p:sp>
        <p:nvSpPr>
          <p:cNvPr id="4" name="Title 3">
            <a:extLst>
              <a:ext uri="{FF2B5EF4-FFF2-40B4-BE49-F238E27FC236}">
                <a16:creationId xmlns:a16="http://schemas.microsoft.com/office/drawing/2014/main" id="{BF9F7FA3-8D07-4D03-ACC0-56318B0E4C0A}"/>
              </a:ext>
            </a:extLst>
          </p:cNvPr>
          <p:cNvSpPr>
            <a:spLocks noGrp="1"/>
          </p:cNvSpPr>
          <p:nvPr>
            <p:ph type="title"/>
          </p:nvPr>
        </p:nvSpPr>
        <p:spPr/>
        <p:txBody>
          <a:bodyPr/>
          <a:lstStyle/>
          <a:p>
            <a:r>
              <a:rPr lang="en-US" dirty="0"/>
              <a:t>MBSE Development Process for BMS</a:t>
            </a:r>
          </a:p>
        </p:txBody>
      </p:sp>
    </p:spTree>
    <p:extLst>
      <p:ext uri="{BB962C8B-B14F-4D97-AF65-F5344CB8AC3E}">
        <p14:creationId xmlns:p14="http://schemas.microsoft.com/office/powerpoint/2010/main" val="120889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4" presetClass="entr" presetSubtype="16"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Effect transition="in" filter="box(in)">
                                      <p:cBhvr>
                                        <p:cTn id="9" dur="500"/>
                                        <p:tgtEl>
                                          <p:spTgt spid="5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0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8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1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13"/>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12"/>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1"/>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90"/>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6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8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8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87"/>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0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89"/>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1"/>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11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7"/>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p:bldP spid="77" grpId="0" animBg="1"/>
      <p:bldP spid="78" grpId="0"/>
      <p:bldP spid="79" grpId="0"/>
      <p:bldP spid="80" grpId="0" animBg="1"/>
      <p:bldP spid="81" grpId="0" animBg="1"/>
      <p:bldP spid="82" grpId="0"/>
      <p:bldP spid="83" grpId="0" animBg="1"/>
      <p:bldP spid="84" grpId="0"/>
      <p:bldP spid="85" grpId="0"/>
      <p:bldP spid="86" grpId="0" animBg="1"/>
      <p:bldP spid="87" grpId="0" animBg="1"/>
      <p:bldP spid="88" grpId="0"/>
      <p:bldP spid="89" grpId="0" animBg="1"/>
      <p:bldP spid="90" grpId="0" animBg="1"/>
      <p:bldP spid="91" grpId="0" animBg="1"/>
      <p:bldP spid="92" grpId="0" animBg="1"/>
      <p:bldP spid="96" grpId="0" animBg="1"/>
      <p:bldP spid="97" grpId="0"/>
      <p:bldP spid="98" grpId="0" animBg="1"/>
      <p:bldP spid="100" grpId="0" animBg="1"/>
      <p:bldP spid="104" grpId="0" animBg="1"/>
      <p:bldP spid="106" grpId="0" animBg="1"/>
      <p:bldP spid="107" grpId="0" animBg="1"/>
      <p:bldP spid="108" grpId="0"/>
      <p:bldP spid="109" grpId="0" animBg="1"/>
      <p:bldP spid="110" grpId="0" animBg="1"/>
      <p:bldP spid="112" grpId="0"/>
      <p:bldP spid="113" grpId="0" animBg="1"/>
      <p:bldP spid="115" grpId="0" animBg="1"/>
      <p:bldP spid="116" grpId="0"/>
      <p:bldP spid="117" grpId="0" animBg="1"/>
      <p:bldP spid="58" grpId="0" animBg="1"/>
      <p:bldP spid="59" grpId="0" animBg="1"/>
      <p:bldP spid="60" grpId="0" animBg="1"/>
      <p:bldP spid="6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4</a:t>
            </a:r>
            <a:r>
              <a:rPr lang="en-US" sz="2200" dirty="0"/>
              <a:t> : 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 medium fault of Type 2 is induced.</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of cells is set to 60%.</a:t>
            </a: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BSC manages fault condition correctly and communicates the reason to open the contactor.</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Validate that contactors are engaged only once the key is cycled after the fault is cleared.</a:t>
            </a:r>
          </a:p>
          <a:p>
            <a:pPr fontAlgn="auto">
              <a:spcBef>
                <a:spcPts val="0"/>
              </a:spcBef>
              <a:spcAft>
                <a:spcPts val="0"/>
              </a:spcAft>
              <a:buClrTx/>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859458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68C4-F8F5-4FAA-9A87-ADC113507866}"/>
              </a:ext>
            </a:extLst>
          </p:cNvPr>
          <p:cNvSpPr>
            <a:spLocks noGrp="1"/>
          </p:cNvSpPr>
          <p:nvPr>
            <p:ph type="title"/>
          </p:nvPr>
        </p:nvSpPr>
        <p:spPr/>
        <p:txBody>
          <a:bodyPr/>
          <a:lstStyle/>
          <a:p>
            <a:r>
              <a:rPr lang="en-US" dirty="0"/>
              <a:t>3.4.3.4 CL Test 4 : Observations</a:t>
            </a:r>
            <a:br>
              <a:rPr lang="en-US" dirty="0"/>
            </a:br>
            <a:r>
              <a:rPr lang="en-US" dirty="0"/>
              <a:t>Contactor switching during fault </a:t>
            </a:r>
          </a:p>
        </p:txBody>
      </p:sp>
      <p:sp>
        <p:nvSpPr>
          <p:cNvPr id="3" name="Content Placeholder 2">
            <a:extLst>
              <a:ext uri="{FF2B5EF4-FFF2-40B4-BE49-F238E27FC236}">
                <a16:creationId xmlns:a16="http://schemas.microsoft.com/office/drawing/2014/main" id="{4EF80909-3C90-4C4F-8D39-FA591B2DB56D}"/>
              </a:ext>
            </a:extLst>
          </p:cNvPr>
          <p:cNvSpPr>
            <a:spLocks noGrp="1"/>
          </p:cNvSpPr>
          <p:nvPr>
            <p:ph idx="1"/>
          </p:nvPr>
        </p:nvSpPr>
        <p:spPr/>
        <p:txBody>
          <a:bodyPr/>
          <a:lstStyle/>
          <a:p>
            <a:pPr marL="342900" indent="-342900">
              <a:buClrTx/>
              <a:buFont typeface="+mj-lt"/>
              <a:buAutoNum type="arabicPeriod"/>
            </a:pPr>
            <a:r>
              <a:rPr lang="en-US" sz="1400" dirty="0"/>
              <a:t>Figure : Key, Main Contactor and Medium[Type 2] Fault</a:t>
            </a:r>
          </a:p>
          <a:p>
            <a:pPr marL="522198" lvl="1" indent="-342900">
              <a:buFont typeface="Arial" panose="020B0604020202020204" pitchFamily="34" charset="0"/>
              <a:buChar char="•"/>
            </a:pPr>
            <a:r>
              <a:rPr lang="en-US" sz="1400" dirty="0"/>
              <a:t>Figure below shows the Key signal, Fault Status and Main Contactor Status. The figure on right is a zoomed version during fault.</a:t>
            </a:r>
          </a:p>
          <a:p>
            <a:pPr marL="522198" lvl="1" indent="-342900">
              <a:buFont typeface="Arial" panose="020B0604020202020204" pitchFamily="34" charset="0"/>
              <a:buChar char="•"/>
            </a:pPr>
            <a:r>
              <a:rPr lang="en-US" sz="1400" dirty="0"/>
              <a:t>A Medium Fault [Type 2] is induced at 142s and is cleared manually at 145s.</a:t>
            </a:r>
          </a:p>
          <a:p>
            <a:pPr marL="522198" lvl="1" indent="-342900">
              <a:buFont typeface="Arial" panose="020B0604020202020204" pitchFamily="34" charset="0"/>
              <a:buChar char="•"/>
            </a:pPr>
            <a:r>
              <a:rPr lang="en-US" sz="1400" dirty="0"/>
              <a:t>The main contactor opens when the fault occurs. The key is cycled after the fault is cleared. Once the key cycled the main contactor closes again.</a:t>
            </a:r>
          </a:p>
          <a:p>
            <a:pPr marL="522198" lvl="1" indent="-342900"/>
            <a:endParaRPr lang="en-US" sz="1400" dirty="0"/>
          </a:p>
        </p:txBody>
      </p:sp>
      <p:pic>
        <p:nvPicPr>
          <p:cNvPr id="11" name="Picture 10">
            <a:extLst>
              <a:ext uri="{FF2B5EF4-FFF2-40B4-BE49-F238E27FC236}">
                <a16:creationId xmlns:a16="http://schemas.microsoft.com/office/drawing/2014/main" id="{9DAB9295-CCB1-41F8-8ADE-0A45043D6E19}"/>
              </a:ext>
            </a:extLst>
          </p:cNvPr>
          <p:cNvPicPr>
            <a:picLocks noChangeAspect="1"/>
          </p:cNvPicPr>
          <p:nvPr/>
        </p:nvPicPr>
        <p:blipFill rotWithShape="1">
          <a:blip r:embed="rId2">
            <a:extLst>
              <a:ext uri="{28A0092B-C50C-407E-A947-70E740481C1C}">
                <a14:useLocalDpi xmlns:a14="http://schemas.microsoft.com/office/drawing/2010/main" val="0"/>
              </a:ext>
            </a:extLst>
          </a:blip>
          <a:srcRect l="4909" r="2689"/>
          <a:stretch/>
        </p:blipFill>
        <p:spPr>
          <a:xfrm>
            <a:off x="221227" y="2567054"/>
            <a:ext cx="5679318" cy="4290946"/>
          </a:xfrm>
          <a:prstGeom prst="rect">
            <a:avLst/>
          </a:prstGeom>
        </p:spPr>
      </p:pic>
      <p:pic>
        <p:nvPicPr>
          <p:cNvPr id="13" name="Picture 12">
            <a:extLst>
              <a:ext uri="{FF2B5EF4-FFF2-40B4-BE49-F238E27FC236}">
                <a16:creationId xmlns:a16="http://schemas.microsoft.com/office/drawing/2014/main" id="{503A6118-0A7A-41C8-A62D-7AAE3EC86C83}"/>
              </a:ext>
            </a:extLst>
          </p:cNvPr>
          <p:cNvPicPr>
            <a:picLocks noChangeAspect="1"/>
          </p:cNvPicPr>
          <p:nvPr/>
        </p:nvPicPr>
        <p:blipFill rotWithShape="1">
          <a:blip r:embed="rId3">
            <a:extLst>
              <a:ext uri="{28A0092B-C50C-407E-A947-70E740481C1C}">
                <a14:useLocalDpi xmlns:a14="http://schemas.microsoft.com/office/drawing/2010/main" val="0"/>
              </a:ext>
            </a:extLst>
          </a:blip>
          <a:srcRect l="4857" r="3074"/>
          <a:stretch/>
        </p:blipFill>
        <p:spPr>
          <a:xfrm>
            <a:off x="6393155" y="2628888"/>
            <a:ext cx="5495793" cy="4167279"/>
          </a:xfrm>
          <a:prstGeom prst="rect">
            <a:avLst/>
          </a:prstGeom>
        </p:spPr>
      </p:pic>
      <p:sp>
        <p:nvSpPr>
          <p:cNvPr id="5" name="Rectangle 4">
            <a:extLst>
              <a:ext uri="{FF2B5EF4-FFF2-40B4-BE49-F238E27FC236}">
                <a16:creationId xmlns:a16="http://schemas.microsoft.com/office/drawing/2014/main" id="{E610ED0E-9740-4235-886F-EABD54AC31BC}"/>
              </a:ext>
            </a:extLst>
          </p:cNvPr>
          <p:cNvSpPr/>
          <p:nvPr/>
        </p:nvSpPr>
        <p:spPr bwMode="auto">
          <a:xfrm>
            <a:off x="2906174" y="3036164"/>
            <a:ext cx="559293" cy="3155837"/>
          </a:xfrm>
          <a:prstGeom prst="rect">
            <a:avLst/>
          </a:prstGeom>
          <a:noFill/>
          <a:ln w="28575">
            <a:solidFill>
              <a:srgbClr val="00B05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7" name="Straight Arrow Connector 6">
            <a:extLst>
              <a:ext uri="{FF2B5EF4-FFF2-40B4-BE49-F238E27FC236}">
                <a16:creationId xmlns:a16="http://schemas.microsoft.com/office/drawing/2014/main" id="{DF78ACBE-2ED4-42BA-8CDE-E4E0F670E3E3}"/>
              </a:ext>
            </a:extLst>
          </p:cNvPr>
          <p:cNvCxnSpPr/>
          <p:nvPr/>
        </p:nvCxnSpPr>
        <p:spPr bwMode="auto">
          <a:xfrm>
            <a:off x="3485819" y="4385569"/>
            <a:ext cx="3346882" cy="0"/>
          </a:xfrm>
          <a:prstGeom prst="straightConnector1">
            <a:avLst/>
          </a:prstGeom>
          <a:solidFill>
            <a:schemeClr val="tx2"/>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193952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4081-67E2-437C-9DA8-B89B3C31645D}"/>
              </a:ext>
            </a:extLst>
          </p:cNvPr>
          <p:cNvSpPr>
            <a:spLocks noGrp="1"/>
          </p:cNvSpPr>
          <p:nvPr>
            <p:ph type="title"/>
          </p:nvPr>
        </p:nvSpPr>
        <p:spPr/>
        <p:txBody>
          <a:bodyPr/>
          <a:lstStyle/>
          <a:p>
            <a:r>
              <a:rPr lang="en-US" dirty="0"/>
              <a:t>3.4.3.4 CL Test 4 : Observations</a:t>
            </a:r>
            <a:br>
              <a:rPr lang="en-US" dirty="0"/>
            </a:br>
            <a:r>
              <a:rPr lang="en-US" dirty="0"/>
              <a:t>Fault which opened the contactor</a:t>
            </a:r>
          </a:p>
        </p:txBody>
      </p:sp>
      <p:sp>
        <p:nvSpPr>
          <p:cNvPr id="3" name="Content Placeholder 2">
            <a:extLst>
              <a:ext uri="{FF2B5EF4-FFF2-40B4-BE49-F238E27FC236}">
                <a16:creationId xmlns:a16="http://schemas.microsoft.com/office/drawing/2014/main" id="{149D7B22-5361-44E8-923A-6261C7F3D64A}"/>
              </a:ext>
            </a:extLst>
          </p:cNvPr>
          <p:cNvSpPr>
            <a:spLocks noGrp="1"/>
          </p:cNvSpPr>
          <p:nvPr>
            <p:ph idx="1"/>
          </p:nvPr>
        </p:nvSpPr>
        <p:spPr>
          <a:xfrm>
            <a:off x="629913" y="1440000"/>
            <a:ext cx="5714878" cy="4752000"/>
          </a:xfrm>
        </p:spPr>
        <p:txBody>
          <a:bodyPr/>
          <a:lstStyle/>
          <a:p>
            <a:pPr marL="342900" indent="-342900">
              <a:buClrTx/>
              <a:buFont typeface="+mj-lt"/>
              <a:buAutoNum type="arabicPeriod" startAt="2"/>
            </a:pPr>
            <a:r>
              <a:rPr lang="en-US" sz="1400" dirty="0"/>
              <a:t>Figure : Reason to Open Contactor</a:t>
            </a:r>
          </a:p>
          <a:p>
            <a:pPr marL="522198" lvl="1" indent="-342900"/>
            <a:r>
              <a:rPr lang="en-US" sz="1400" dirty="0"/>
              <a:t>When the fault occurs and the main contactor is opened and the fault number which caused the opening of the contactor is broadcasted.</a:t>
            </a:r>
          </a:p>
          <a:p>
            <a:pPr marL="522198" lvl="1" indent="-342900"/>
            <a:r>
              <a:rPr lang="en-US" sz="1400" dirty="0"/>
              <a:t>In the figure on the right it is seen the value of signal is 2 during the time when the contactor was opened due to fault. </a:t>
            </a:r>
          </a:p>
        </p:txBody>
      </p:sp>
      <p:pic>
        <p:nvPicPr>
          <p:cNvPr id="5" name="Picture 4">
            <a:extLst>
              <a:ext uri="{FF2B5EF4-FFF2-40B4-BE49-F238E27FC236}">
                <a16:creationId xmlns:a16="http://schemas.microsoft.com/office/drawing/2014/main" id="{E0A4C388-78D5-46DB-98A6-37D323FAE38C}"/>
              </a:ext>
            </a:extLst>
          </p:cNvPr>
          <p:cNvPicPr>
            <a:picLocks noChangeAspect="1"/>
          </p:cNvPicPr>
          <p:nvPr/>
        </p:nvPicPr>
        <p:blipFill rotWithShape="1">
          <a:blip r:embed="rId2">
            <a:extLst>
              <a:ext uri="{28A0092B-C50C-407E-A947-70E740481C1C}">
                <a14:useLocalDpi xmlns:a14="http://schemas.microsoft.com/office/drawing/2010/main" val="0"/>
              </a:ext>
            </a:extLst>
          </a:blip>
          <a:srcRect l="5021" r="7234"/>
          <a:stretch/>
        </p:blipFill>
        <p:spPr>
          <a:xfrm>
            <a:off x="6344791" y="1857376"/>
            <a:ext cx="5850385" cy="5000625"/>
          </a:xfrm>
          <a:prstGeom prst="rect">
            <a:avLst/>
          </a:prstGeom>
        </p:spPr>
      </p:pic>
    </p:spTree>
    <p:extLst>
      <p:ext uri="{BB962C8B-B14F-4D97-AF65-F5344CB8AC3E}">
        <p14:creationId xmlns:p14="http://schemas.microsoft.com/office/powerpoint/2010/main" val="3160630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5</a:t>
            </a:r>
            <a:r>
              <a:rPr lang="en-US" sz="2200" dirty="0"/>
              <a:t> : 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Charging Signal is given to simulate a socket charging.</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Charging current is ramped up from 40A to 60A and is kept constant after that.</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50%.</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Max SOC is set to 95%.</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the charging current provided is saturated correctly from the data of SOP.</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the cell voltages do not cross the max cell voltage of 4.2V.</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once SOC reaches the max value, charge contactor is opened and the battery mode switches to Sleep mode.</a:t>
            </a:r>
          </a:p>
          <a:p>
            <a:pPr fontAlgn="auto">
              <a:spcBef>
                <a:spcPts val="0"/>
              </a:spcBef>
              <a:spcAft>
                <a:spcPts val="0"/>
              </a:spcAft>
              <a:buClrTx/>
              <a:defRPr/>
            </a:pPr>
            <a:endParaRPr lang="en-US" dirty="0"/>
          </a:p>
        </p:txBody>
      </p:sp>
    </p:spTree>
    <p:extLst>
      <p:ext uri="{BB962C8B-B14F-4D97-AF65-F5344CB8AC3E}">
        <p14:creationId xmlns:p14="http://schemas.microsoft.com/office/powerpoint/2010/main" val="26495879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5 : Observations</a:t>
            </a:r>
            <a:br>
              <a:rPr lang="en-US" dirty="0"/>
            </a:br>
            <a:r>
              <a:rPr lang="en-US" dirty="0"/>
              <a:t>Consistent SOC estimation</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0"/>
            <a:ext cx="5063849" cy="4752000"/>
          </a:xfrm>
        </p:spPr>
        <p:txBody>
          <a:bodyPr/>
          <a:lstStyle/>
          <a:p>
            <a:pPr marL="342900" indent="-342900" fontAlgn="auto">
              <a:spcBef>
                <a:spcPts val="0"/>
              </a:spcBef>
              <a:spcAft>
                <a:spcPts val="0"/>
              </a:spcAft>
              <a:buClrTx/>
              <a:buFont typeface="+mj-lt"/>
              <a:buAutoNum type="arabicPeriod"/>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Amesime</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Cell SOCs increase gradually till 95% and is then held at that value since charger contactor is disconnected.</a:t>
            </a:r>
          </a:p>
        </p:txBody>
      </p:sp>
      <p:pic>
        <p:nvPicPr>
          <p:cNvPr id="5" name="Picture 4">
            <a:extLst>
              <a:ext uri="{FF2B5EF4-FFF2-40B4-BE49-F238E27FC236}">
                <a16:creationId xmlns:a16="http://schemas.microsoft.com/office/drawing/2014/main" id="{C10B1C5E-3D61-482B-B863-A748D33C52DB}"/>
              </a:ext>
            </a:extLst>
          </p:cNvPr>
          <p:cNvPicPr>
            <a:picLocks noChangeAspect="1"/>
          </p:cNvPicPr>
          <p:nvPr/>
        </p:nvPicPr>
        <p:blipFill rotWithShape="1">
          <a:blip r:embed="rId2">
            <a:extLst>
              <a:ext uri="{28A0092B-C50C-407E-A947-70E740481C1C}">
                <a14:useLocalDpi xmlns:a14="http://schemas.microsoft.com/office/drawing/2010/main" val="0"/>
              </a:ext>
            </a:extLst>
          </a:blip>
          <a:srcRect l="3689" r="4704"/>
          <a:stretch/>
        </p:blipFill>
        <p:spPr>
          <a:xfrm>
            <a:off x="6087337" y="1763188"/>
            <a:ext cx="6107838" cy="5000625"/>
          </a:xfrm>
          <a:prstGeom prst="rect">
            <a:avLst/>
          </a:prstGeom>
        </p:spPr>
      </p:pic>
    </p:spTree>
    <p:extLst>
      <p:ext uri="{BB962C8B-B14F-4D97-AF65-F5344CB8AC3E}">
        <p14:creationId xmlns:p14="http://schemas.microsoft.com/office/powerpoint/2010/main" val="2090266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5 : Observations</a:t>
            </a:r>
            <a:br>
              <a:rPr lang="en-US" dirty="0"/>
            </a:br>
            <a:r>
              <a:rPr lang="en-US" dirty="0"/>
              <a:t>Battery mode and Contactor at max SOC</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1"/>
            <a:ext cx="10952807" cy="3096489"/>
          </a:xfrm>
        </p:spPr>
        <p:txBody>
          <a:bodyPr/>
          <a:lstStyle/>
          <a:p>
            <a:pPr marL="342900" indent="-342900">
              <a:buClrTx/>
              <a:buFont typeface="+mj-lt"/>
              <a:buAutoNum type="arabicPeriod" startAt="2"/>
            </a:pPr>
            <a:r>
              <a:rPr lang="en-US" sz="1400" dirty="0"/>
              <a:t>Figure : Calculated SOC, Charger Signal, Charger Contactor and Battery Mode</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In figure below we can see that once SOC reaches 95%, charger contactor is opened though the charger signal is still On.</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beginning sequence of Battery Modes is same as shown in Test Case 1.</a:t>
            </a:r>
          </a:p>
          <a:p>
            <a:pPr marL="457200" lvl="1" indent="0">
              <a:buNone/>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 zoomed version of Battery mode is shown on the left when SOC reaches max value.</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battery goes through the following modes when the SOC reaches max value:</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5 : Battery Charging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4 : Battery Contactors Opening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1 : Battery Power On</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6 : Battery Sleep Mode</a:t>
            </a:r>
          </a:p>
          <a:p>
            <a:pPr marL="636498" lvl="2" indent="0">
              <a:buNone/>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Once the SOC reaches max value, the contactors are</a:t>
            </a:r>
            <a:br>
              <a:rPr lang="en-US" sz="1400" kern="1200" dirty="0">
                <a:solidFill>
                  <a:srgbClr val="000000"/>
                </a:solidFill>
                <a:latin typeface="Arial"/>
                <a:ea typeface="Arial Unicode MS" panose="020B0604020202020204" pitchFamily="34" charset="-128"/>
                <a:cs typeface="Arial Unicode MS" panose="020B0604020202020204" pitchFamily="34" charset="-128"/>
              </a:rPr>
            </a:br>
            <a:r>
              <a:rPr lang="en-US" sz="1400" kern="1200" dirty="0">
                <a:solidFill>
                  <a:srgbClr val="000000"/>
                </a:solidFill>
                <a:latin typeface="Arial"/>
                <a:ea typeface="Arial Unicode MS" panose="020B0604020202020204" pitchFamily="34" charset="-128"/>
                <a:cs typeface="Arial Unicode MS" panose="020B0604020202020204" pitchFamily="34" charset="-128"/>
              </a:rPr>
              <a:t>opened but the charger is still connected. Hence the</a:t>
            </a:r>
            <a:br>
              <a:rPr lang="en-US" sz="1400" kern="1200" dirty="0">
                <a:solidFill>
                  <a:srgbClr val="000000"/>
                </a:solidFill>
                <a:latin typeface="Arial"/>
                <a:ea typeface="Arial Unicode MS" panose="020B0604020202020204" pitchFamily="34" charset="-128"/>
                <a:cs typeface="Arial Unicode MS" panose="020B0604020202020204" pitchFamily="34" charset="-128"/>
              </a:rPr>
            </a:br>
            <a:r>
              <a:rPr lang="en-US" sz="1400" kern="1200" dirty="0">
                <a:solidFill>
                  <a:srgbClr val="000000"/>
                </a:solidFill>
                <a:latin typeface="Arial"/>
                <a:ea typeface="Arial Unicode MS" panose="020B0604020202020204" pitchFamily="34" charset="-128"/>
                <a:cs typeface="Arial Unicode MS" panose="020B0604020202020204" pitchFamily="34" charset="-128"/>
              </a:rPr>
              <a:t>battery mode is Sleep.</a:t>
            </a:r>
          </a:p>
          <a:p>
            <a:endParaRPr lang="en-US" sz="1400" dirty="0"/>
          </a:p>
        </p:txBody>
      </p:sp>
      <p:pic>
        <p:nvPicPr>
          <p:cNvPr id="5" name="Picture 4">
            <a:extLst>
              <a:ext uri="{FF2B5EF4-FFF2-40B4-BE49-F238E27FC236}">
                <a16:creationId xmlns:a16="http://schemas.microsoft.com/office/drawing/2014/main" id="{38848046-7BF1-4F9C-AF86-AB11AB2D574B}"/>
              </a:ext>
            </a:extLst>
          </p:cNvPr>
          <p:cNvPicPr>
            <a:picLocks noChangeAspect="1"/>
          </p:cNvPicPr>
          <p:nvPr/>
        </p:nvPicPr>
        <p:blipFill rotWithShape="1">
          <a:blip r:embed="rId2">
            <a:extLst>
              <a:ext uri="{28A0092B-C50C-407E-A947-70E740481C1C}">
                <a14:useLocalDpi xmlns:a14="http://schemas.microsoft.com/office/drawing/2010/main" val="0"/>
              </a:ext>
            </a:extLst>
          </a:blip>
          <a:srcRect l="6609" r="3359"/>
          <a:stretch/>
        </p:blipFill>
        <p:spPr>
          <a:xfrm>
            <a:off x="5960092" y="2820303"/>
            <a:ext cx="6235083" cy="4037696"/>
          </a:xfrm>
          <a:prstGeom prst="rect">
            <a:avLst/>
          </a:prstGeom>
        </p:spPr>
      </p:pic>
      <p:pic>
        <p:nvPicPr>
          <p:cNvPr id="13" name="Picture 12">
            <a:extLst>
              <a:ext uri="{FF2B5EF4-FFF2-40B4-BE49-F238E27FC236}">
                <a16:creationId xmlns:a16="http://schemas.microsoft.com/office/drawing/2014/main" id="{0323AB44-5E98-4EA6-916B-142549A79F07}"/>
              </a:ext>
            </a:extLst>
          </p:cNvPr>
          <p:cNvPicPr>
            <a:picLocks noChangeAspect="1"/>
          </p:cNvPicPr>
          <p:nvPr/>
        </p:nvPicPr>
        <p:blipFill rotWithShape="1">
          <a:blip r:embed="rId3">
            <a:extLst>
              <a:ext uri="{28A0092B-C50C-407E-A947-70E740481C1C}">
                <a14:useLocalDpi xmlns:a14="http://schemas.microsoft.com/office/drawing/2010/main" val="0"/>
              </a:ext>
            </a:extLst>
          </a:blip>
          <a:srcRect l="6771" t="50000" r="7215" b="1756"/>
          <a:stretch/>
        </p:blipFill>
        <p:spPr>
          <a:xfrm>
            <a:off x="981873" y="4790285"/>
            <a:ext cx="4475339" cy="1882621"/>
          </a:xfrm>
          <a:prstGeom prst="rect">
            <a:avLst/>
          </a:prstGeom>
        </p:spPr>
      </p:pic>
      <p:sp>
        <p:nvSpPr>
          <p:cNvPr id="6" name="Rectangle 5">
            <a:extLst>
              <a:ext uri="{FF2B5EF4-FFF2-40B4-BE49-F238E27FC236}">
                <a16:creationId xmlns:a16="http://schemas.microsoft.com/office/drawing/2014/main" id="{64A07575-90F9-4D6B-9B48-8EBE83755D19}"/>
              </a:ext>
            </a:extLst>
          </p:cNvPr>
          <p:cNvSpPr/>
          <p:nvPr/>
        </p:nvSpPr>
        <p:spPr bwMode="auto">
          <a:xfrm>
            <a:off x="10683012" y="5052453"/>
            <a:ext cx="266329" cy="1358283"/>
          </a:xfrm>
          <a:prstGeom prst="rect">
            <a:avLst/>
          </a:prstGeom>
          <a:noFill/>
          <a:ln w="28575">
            <a:solidFill>
              <a:srgbClr val="FF0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7" name="Straight Arrow Connector 6">
            <a:extLst>
              <a:ext uri="{FF2B5EF4-FFF2-40B4-BE49-F238E27FC236}">
                <a16:creationId xmlns:a16="http://schemas.microsoft.com/office/drawing/2014/main" id="{E05F5B3E-3EC9-4AA5-A2B7-C333C18E85C9}"/>
              </a:ext>
            </a:extLst>
          </p:cNvPr>
          <p:cNvCxnSpPr/>
          <p:nvPr/>
        </p:nvCxnSpPr>
        <p:spPr bwMode="auto">
          <a:xfrm flipH="1">
            <a:off x="5391921" y="5166803"/>
            <a:ext cx="5291090" cy="0"/>
          </a:xfrm>
          <a:prstGeom prst="straightConnector1">
            <a:avLst/>
          </a:prstGeom>
          <a:solidFill>
            <a:schemeClr val="tx2"/>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419047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5 : Observations</a:t>
            </a:r>
            <a:br>
              <a:rPr lang="en-US" dirty="0"/>
            </a:br>
            <a:r>
              <a:rPr lang="en-US" dirty="0"/>
              <a:t>Correct charging current saturation</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0"/>
            <a:ext cx="6590809" cy="2856792"/>
          </a:xfrm>
        </p:spPr>
        <p:txBody>
          <a:bodyPr/>
          <a:lstStyle/>
          <a:p>
            <a:pPr marL="342900" indent="-342900">
              <a:buClrTx/>
              <a:buFont typeface="+mj-lt"/>
              <a:buAutoNum type="arabicPeriod" startAt="3"/>
            </a:pPr>
            <a:r>
              <a:rPr lang="en-US" sz="1400" dirty="0"/>
              <a:t>Figure 1: Charging Current applied and Current Limit from SOP</a:t>
            </a:r>
          </a:p>
          <a:p>
            <a:pPr marL="522198" lvl="1" indent="-342900">
              <a:buFont typeface="Arial" panose="020B0604020202020204" pitchFamily="34" charset="0"/>
              <a:buChar char="•"/>
            </a:pPr>
            <a:r>
              <a:rPr lang="en-US" sz="1400" dirty="0"/>
              <a:t>A charging ramp current is provided from 40A to 50 A from 20s to 70s.</a:t>
            </a:r>
          </a:p>
          <a:p>
            <a:pPr marL="522198" lvl="1" indent="-342900">
              <a:buFont typeface="Arial" panose="020B0604020202020204" pitchFamily="34" charset="0"/>
              <a:buChar char="•"/>
            </a:pPr>
            <a:r>
              <a:rPr lang="en-US" sz="1400" dirty="0"/>
              <a:t>The current is held at 60A after that.</a:t>
            </a:r>
          </a:p>
          <a:p>
            <a:pPr lvl="1" indent="0">
              <a:buNone/>
            </a:pPr>
            <a:endParaRPr lang="en-US" sz="1400" dirty="0"/>
          </a:p>
          <a:p>
            <a:pPr marL="522198" lvl="1" indent="-342900">
              <a:buFont typeface="Arial" panose="020B0604020202020204" pitchFamily="34" charset="0"/>
              <a:buChar char="•"/>
            </a:pPr>
            <a:r>
              <a:rPr lang="en-US" sz="1400" dirty="0"/>
              <a:t>Once 60A is above the Charging Current Limit, the max charging current calculated by SOP is used. This makes sure we do not cross the max voltage of the cells as shown in the figure below.</a:t>
            </a:r>
          </a:p>
          <a:p>
            <a:pPr lvl="1" indent="0">
              <a:buNone/>
            </a:pPr>
            <a:r>
              <a:rPr lang="en-US" sz="1400" dirty="0"/>
              <a:t>   </a:t>
            </a:r>
          </a:p>
          <a:p>
            <a:pPr lvl="1" indent="0">
              <a:buNone/>
            </a:pPr>
            <a:r>
              <a:rPr lang="en-US" sz="1400" dirty="0"/>
              <a:t>   Figure 2 : Cell Voltages</a:t>
            </a:r>
          </a:p>
          <a:p>
            <a:pPr marL="522198" lvl="1" indent="-342900"/>
            <a:r>
              <a:rPr lang="en-US" sz="1400" dirty="0"/>
              <a:t>SOP calculates the current which can be input to the battery without crossing the voltage limits which damages the battery. In this case SOP avoids cell voltage to cross max voltage of 4.2V.</a:t>
            </a:r>
          </a:p>
        </p:txBody>
      </p:sp>
      <p:pic>
        <p:nvPicPr>
          <p:cNvPr id="7" name="Picture 6">
            <a:extLst>
              <a:ext uri="{FF2B5EF4-FFF2-40B4-BE49-F238E27FC236}">
                <a16:creationId xmlns:a16="http://schemas.microsoft.com/office/drawing/2014/main" id="{F0DE4C36-BD55-44A9-AB5A-FD43C4463491}"/>
              </a:ext>
            </a:extLst>
          </p:cNvPr>
          <p:cNvPicPr>
            <a:picLocks noChangeAspect="1"/>
          </p:cNvPicPr>
          <p:nvPr/>
        </p:nvPicPr>
        <p:blipFill rotWithShape="1">
          <a:blip r:embed="rId2">
            <a:extLst>
              <a:ext uri="{28A0092B-C50C-407E-A947-70E740481C1C}">
                <a14:useLocalDpi xmlns:a14="http://schemas.microsoft.com/office/drawing/2010/main" val="0"/>
              </a:ext>
            </a:extLst>
          </a:blip>
          <a:srcRect l="3290" r="5503"/>
          <a:stretch/>
        </p:blipFill>
        <p:spPr>
          <a:xfrm>
            <a:off x="7300620" y="1154098"/>
            <a:ext cx="4879758" cy="4012666"/>
          </a:xfrm>
          <a:prstGeom prst="rect">
            <a:avLst/>
          </a:prstGeom>
        </p:spPr>
      </p:pic>
      <p:pic>
        <p:nvPicPr>
          <p:cNvPr id="8" name="Picture 7">
            <a:extLst>
              <a:ext uri="{FF2B5EF4-FFF2-40B4-BE49-F238E27FC236}">
                <a16:creationId xmlns:a16="http://schemas.microsoft.com/office/drawing/2014/main" id="{637CCACE-3F9D-497D-A365-F78FDECC363C}"/>
              </a:ext>
            </a:extLst>
          </p:cNvPr>
          <p:cNvPicPr>
            <a:picLocks noChangeAspect="1"/>
          </p:cNvPicPr>
          <p:nvPr/>
        </p:nvPicPr>
        <p:blipFill rotWithShape="1">
          <a:blip r:embed="rId3">
            <a:extLst>
              <a:ext uri="{28A0092B-C50C-407E-A947-70E740481C1C}">
                <a14:useLocalDpi xmlns:a14="http://schemas.microsoft.com/office/drawing/2010/main" val="0"/>
              </a:ext>
            </a:extLst>
          </a:blip>
          <a:srcRect l="4375" r="5884"/>
          <a:stretch/>
        </p:blipFill>
        <p:spPr>
          <a:xfrm>
            <a:off x="4064410" y="3977196"/>
            <a:ext cx="3546929" cy="2964270"/>
          </a:xfrm>
          <a:prstGeom prst="rect">
            <a:avLst/>
          </a:prstGeom>
        </p:spPr>
      </p:pic>
    </p:spTree>
    <p:extLst>
      <p:ext uri="{BB962C8B-B14F-4D97-AF65-F5344CB8AC3E}">
        <p14:creationId xmlns:p14="http://schemas.microsoft.com/office/powerpoint/2010/main" val="3471697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6 : </a:t>
            </a:r>
            <a:r>
              <a:rPr lang="en-US" sz="2200" dirty="0"/>
              <a:t>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60%.</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39 degree Celsius</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Cabin Temperature provided for cooling is set to 25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Validate that once a cell crosses 40 degree Celsius the BTC supplies the air inlet to cool the pack.</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Validate that the temperature doesn’t continue to rise above 40 degree Celsius.</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Validate that SOC and internal resistance estimation is not affected due to different temperature across cells.</a:t>
            </a:r>
          </a:p>
          <a:p>
            <a:pPr marL="285750" indent="-285750" fontAlgn="auto">
              <a:spcBef>
                <a:spcPts val="0"/>
              </a:spcBef>
              <a:spcAft>
                <a:spcPts val="0"/>
              </a:spcAft>
              <a:buClrTx/>
              <a:buFont typeface="Arial" panose="020B0604020202020204" pitchFamily="34" charset="0"/>
              <a:buChar char="•"/>
              <a:defRPr/>
            </a:pPr>
            <a:endParaRPr lang="en-US" sz="1400" b="1"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endParaRPr lang="en-US" dirty="0"/>
          </a:p>
        </p:txBody>
      </p:sp>
    </p:spTree>
    <p:extLst>
      <p:ext uri="{BB962C8B-B14F-4D97-AF65-F5344CB8AC3E}">
        <p14:creationId xmlns:p14="http://schemas.microsoft.com/office/powerpoint/2010/main" val="2174955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6 : Observations</a:t>
            </a:r>
            <a:br>
              <a:rPr lang="en-US" dirty="0"/>
            </a:br>
            <a:r>
              <a:rPr lang="en-US" dirty="0"/>
              <a:t>Coolant Flow command</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0"/>
            <a:ext cx="4250499" cy="4752000"/>
          </a:xfrm>
        </p:spPr>
        <p:txBody>
          <a:bodyPr/>
          <a:lstStyle/>
          <a:p>
            <a:pPr marL="342900" indent="-342900">
              <a:buClrTx/>
              <a:buFont typeface="+mj-lt"/>
              <a:buAutoNum type="arabicPeriod"/>
            </a:pPr>
            <a:r>
              <a:rPr lang="en-US" sz="1400" dirty="0"/>
              <a:t>Figure : Cell Temperatures and Cooling Flow command</a:t>
            </a:r>
          </a:p>
          <a:p>
            <a:pPr marL="522198" lvl="1" indent="-342900">
              <a:buFont typeface="Arial" panose="020B0604020202020204" pitchFamily="34" charset="0"/>
              <a:buChar char="•"/>
            </a:pPr>
            <a:r>
              <a:rPr lang="en-US" sz="1400" dirty="0"/>
              <a:t>Left y-axis shows the temperature and Right y-axis shows the flow command.</a:t>
            </a:r>
          </a:p>
          <a:p>
            <a:pPr marL="522198" lvl="1" indent="-342900">
              <a:buFont typeface="Arial" panose="020B0604020202020204" pitchFamily="34" charset="0"/>
              <a:buChar char="•"/>
            </a:pPr>
            <a:r>
              <a:rPr lang="en-US" sz="1400" dirty="0"/>
              <a:t>BTC maintains the temperature of all cells below 40 degree Celsius as described as expected and described in BTC feature.</a:t>
            </a:r>
          </a:p>
          <a:p>
            <a:pPr marL="522198" lvl="1" indent="-342900">
              <a:buFont typeface="Arial" panose="020B0604020202020204" pitchFamily="34" charset="0"/>
              <a:buChar char="•"/>
            </a:pPr>
            <a:r>
              <a:rPr lang="en-US" sz="1400" dirty="0"/>
              <a:t>Dispersion in temperature is seen because the inlet of air is from one end of the battery. Thus the cells closest to the battery see a drop in temperature faster than the cells away from the inlet.</a:t>
            </a:r>
          </a:p>
          <a:p>
            <a:pPr marL="522198" lvl="1" indent="-34290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DE5A4EAC-CBE1-458F-8F04-CBEE79CCE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692" y="39949"/>
            <a:ext cx="7314764" cy="6778103"/>
          </a:xfrm>
          <a:prstGeom prst="rect">
            <a:avLst/>
          </a:prstGeom>
        </p:spPr>
      </p:pic>
    </p:spTree>
    <p:extLst>
      <p:ext uri="{BB962C8B-B14F-4D97-AF65-F5344CB8AC3E}">
        <p14:creationId xmlns:p14="http://schemas.microsoft.com/office/powerpoint/2010/main" val="96066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6 : Observations</a:t>
            </a:r>
            <a:br>
              <a:rPr lang="en-US" dirty="0"/>
            </a:br>
            <a:r>
              <a:rPr lang="en-US" dirty="0"/>
              <a:t>Consistent SOC estimation</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2" y="1440000"/>
            <a:ext cx="5427836" cy="4752000"/>
          </a:xfrm>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dispersion in the temperature does not affect the SOC estimation </a:t>
            </a:r>
          </a:p>
        </p:txBody>
      </p:sp>
      <p:pic>
        <p:nvPicPr>
          <p:cNvPr id="6" name="Picture 5">
            <a:extLst>
              <a:ext uri="{FF2B5EF4-FFF2-40B4-BE49-F238E27FC236}">
                <a16:creationId xmlns:a16="http://schemas.microsoft.com/office/drawing/2014/main" id="{89DC7E83-BAB3-4FDE-8DCE-4AE18148BA2A}"/>
              </a:ext>
            </a:extLst>
          </p:cNvPr>
          <p:cNvPicPr>
            <a:picLocks noChangeAspect="1"/>
          </p:cNvPicPr>
          <p:nvPr/>
        </p:nvPicPr>
        <p:blipFill rotWithShape="1">
          <a:blip r:embed="rId2">
            <a:extLst>
              <a:ext uri="{28A0092B-C50C-407E-A947-70E740481C1C}">
                <a14:useLocalDpi xmlns:a14="http://schemas.microsoft.com/office/drawing/2010/main" val="0"/>
              </a:ext>
            </a:extLst>
          </a:blip>
          <a:srcRect l="3731" r="5462"/>
          <a:stretch/>
        </p:blipFill>
        <p:spPr>
          <a:xfrm>
            <a:off x="6140603" y="1440000"/>
            <a:ext cx="6054572" cy="5000625"/>
          </a:xfrm>
          <a:prstGeom prst="rect">
            <a:avLst/>
          </a:prstGeom>
        </p:spPr>
      </p:pic>
    </p:spTree>
    <p:extLst>
      <p:ext uri="{BB962C8B-B14F-4D97-AF65-F5344CB8AC3E}">
        <p14:creationId xmlns:p14="http://schemas.microsoft.com/office/powerpoint/2010/main" val="428338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FE16-1134-4A65-A53E-936EED41FE10}"/>
              </a:ext>
            </a:extLst>
          </p:cNvPr>
          <p:cNvSpPr>
            <a:spLocks noGrp="1"/>
          </p:cNvSpPr>
          <p:nvPr>
            <p:ph type="title"/>
          </p:nvPr>
        </p:nvSpPr>
        <p:spPr/>
        <p:txBody>
          <a:bodyPr/>
          <a:lstStyle/>
          <a:p>
            <a:r>
              <a:rPr lang="en-US" dirty="0"/>
              <a:t>Managing the Software Development Artifacts</a:t>
            </a:r>
            <a:br>
              <a:rPr lang="en-US" dirty="0"/>
            </a:br>
            <a:r>
              <a:rPr lang="en-US" sz="1800" b="0" dirty="0"/>
              <a:t>Polarion for BMS Development</a:t>
            </a:r>
            <a:endParaRPr lang="en-US" b="0" dirty="0"/>
          </a:p>
        </p:txBody>
      </p:sp>
      <p:sp>
        <p:nvSpPr>
          <p:cNvPr id="34" name="TextBox 33">
            <a:extLst>
              <a:ext uri="{FF2B5EF4-FFF2-40B4-BE49-F238E27FC236}">
                <a16:creationId xmlns:a16="http://schemas.microsoft.com/office/drawing/2014/main" id="{E3D0663A-AAD7-4CFA-8ABD-4755AB308206}"/>
              </a:ext>
            </a:extLst>
          </p:cNvPr>
          <p:cNvSpPr txBox="1"/>
          <p:nvPr/>
        </p:nvSpPr>
        <p:spPr>
          <a:xfrm>
            <a:off x="404725" y="1526964"/>
            <a:ext cx="6913650" cy="2161841"/>
          </a:xfrm>
          <a:prstGeom prst="rect">
            <a:avLst/>
          </a:prstGeom>
          <a:noFill/>
        </p:spPr>
        <p:txBody>
          <a:bodyPr wrap="square" lIns="0" tIns="0" rIns="0" bIns="0" rtlCol="0">
            <a:noAutofit/>
          </a:bodyPr>
          <a:lstStyle/>
          <a:p>
            <a:pPr marL="285750" indent="-285750">
              <a:lnSpc>
                <a:spcPct val="110000"/>
              </a:lnSpc>
              <a:spcBef>
                <a:spcPts val="0"/>
              </a:spcBef>
              <a:buFont typeface="Arial" panose="020B0604020202020204" pitchFamily="34" charset="0"/>
              <a:buChar char="•"/>
            </a:pPr>
            <a:r>
              <a:rPr lang="en-US" sz="1600" dirty="0">
                <a:solidFill>
                  <a:schemeClr val="tx1"/>
                </a:solidFill>
                <a:latin typeface="+mn-lt"/>
                <a:ea typeface="Arial Unicode MS" panose="020B0604020202020204" pitchFamily="34" charset="-128"/>
                <a:cs typeface="Arial Unicode MS" panose="020B0604020202020204" pitchFamily="34" charset="-128"/>
              </a:rPr>
              <a:t>Siemens utilized </a:t>
            </a:r>
            <a:r>
              <a:rPr lang="en-US" b="1" dirty="0">
                <a:solidFill>
                  <a:srgbClr val="00646E"/>
                </a:solidFill>
                <a:latin typeface="+mn-lt"/>
                <a:ea typeface="Arial Unicode MS" panose="020B0604020202020204" pitchFamily="34" charset="-128"/>
                <a:cs typeface="Arial Unicode MS" panose="020B0604020202020204" pitchFamily="34" charset="-128"/>
              </a:rPr>
              <a:t>Polarion ALM </a:t>
            </a:r>
            <a:r>
              <a:rPr lang="en-US" sz="1600" dirty="0">
                <a:solidFill>
                  <a:schemeClr val="tx1"/>
                </a:solidFill>
                <a:latin typeface="+mn-lt"/>
                <a:ea typeface="Arial Unicode MS" panose="020B0604020202020204" pitchFamily="34" charset="-128"/>
                <a:cs typeface="Arial Unicode MS" panose="020B0604020202020204" pitchFamily="34" charset="-128"/>
              </a:rPr>
              <a:t>during the development of the Battery Management System</a:t>
            </a:r>
          </a:p>
          <a:p>
            <a:pPr>
              <a:lnSpc>
                <a:spcPct val="110000"/>
              </a:lnSpc>
              <a:spcBef>
                <a:spcPts val="0"/>
              </a:spcBef>
            </a:pPr>
            <a:endParaRPr lang="en-US" sz="1600" dirty="0">
              <a:solidFill>
                <a:schemeClr val="tx1"/>
              </a:solidFill>
              <a:latin typeface="+mn-lt"/>
              <a:ea typeface="Arial Unicode MS" panose="020B0604020202020204" pitchFamily="34" charset="-128"/>
              <a:cs typeface="Arial Unicode MS" panose="020B0604020202020204" pitchFamily="34" charset="-128"/>
            </a:endParaRPr>
          </a:p>
          <a:p>
            <a:pPr marL="285750" indent="-285750">
              <a:lnSpc>
                <a:spcPct val="110000"/>
              </a:lnSpc>
              <a:spcBef>
                <a:spcPts val="0"/>
              </a:spcBef>
              <a:buFont typeface="Arial" panose="020B0604020202020204" pitchFamily="34" charset="0"/>
              <a:buChar char="•"/>
            </a:pPr>
            <a:r>
              <a:rPr lang="en-US" sz="1600" dirty="0">
                <a:solidFill>
                  <a:schemeClr val="tx1"/>
                </a:solidFill>
                <a:latin typeface="+mn-lt"/>
                <a:ea typeface="Arial Unicode MS" panose="020B0604020202020204" pitchFamily="34" charset="-128"/>
                <a:cs typeface="Arial Unicode MS" panose="020B0604020202020204" pitchFamily="34" charset="-128"/>
              </a:rPr>
              <a:t>Utilizing Polarion ALM allowed software engineers the ability to </a:t>
            </a:r>
            <a:r>
              <a:rPr lang="en-US" sz="1600" b="1" dirty="0">
                <a:solidFill>
                  <a:srgbClr val="00646E"/>
                </a:solidFill>
                <a:latin typeface="+mn-lt"/>
                <a:ea typeface="Arial Unicode MS" panose="020B0604020202020204" pitchFamily="34" charset="-128"/>
                <a:cs typeface="Arial Unicode MS" panose="020B0604020202020204" pitchFamily="34" charset="-128"/>
              </a:rPr>
              <a:t>efficiently manage</a:t>
            </a:r>
            <a:r>
              <a:rPr lang="en-US" sz="1600" dirty="0">
                <a:solidFill>
                  <a:schemeClr val="tx1"/>
                </a:solidFill>
                <a:latin typeface="+mn-lt"/>
                <a:ea typeface="Arial Unicode MS" panose="020B0604020202020204" pitchFamily="34" charset="-128"/>
                <a:cs typeface="Arial Unicode MS" panose="020B0604020202020204" pitchFamily="34" charset="-128"/>
              </a:rPr>
              <a:t> software development artifacts, maintain </a:t>
            </a:r>
            <a:r>
              <a:rPr lang="en-US" sz="1600" b="1" dirty="0">
                <a:solidFill>
                  <a:srgbClr val="00646E"/>
                </a:solidFill>
                <a:latin typeface="+mn-lt"/>
                <a:ea typeface="Arial Unicode MS" panose="020B0604020202020204" pitchFamily="34" charset="-128"/>
                <a:cs typeface="Arial Unicode MS" panose="020B0604020202020204" pitchFamily="34" charset="-128"/>
              </a:rPr>
              <a:t>detailed traceability</a:t>
            </a:r>
            <a:r>
              <a:rPr lang="en-US" sz="1600" dirty="0">
                <a:solidFill>
                  <a:schemeClr val="tx1"/>
                </a:solidFill>
                <a:latin typeface="+mn-lt"/>
                <a:ea typeface="Arial Unicode MS" panose="020B0604020202020204" pitchFamily="34" charset="-128"/>
                <a:cs typeface="Arial Unicode MS" panose="020B0604020202020204" pitchFamily="34" charset="-128"/>
              </a:rPr>
              <a:t> between artifacts, and quickly conduct </a:t>
            </a:r>
            <a:r>
              <a:rPr lang="en-US" sz="1600" b="1" dirty="0">
                <a:solidFill>
                  <a:srgbClr val="00646E"/>
                </a:solidFill>
                <a:latin typeface="+mn-lt"/>
                <a:ea typeface="Arial Unicode MS" panose="020B0604020202020204" pitchFamily="34" charset="-128"/>
                <a:cs typeface="Arial Unicode MS" panose="020B0604020202020204" pitchFamily="34" charset="-128"/>
              </a:rPr>
              <a:t>impact analysis</a:t>
            </a:r>
            <a:r>
              <a:rPr lang="en-US" sz="1600" dirty="0">
                <a:solidFill>
                  <a:schemeClr val="tx1"/>
                </a:solidFill>
                <a:latin typeface="+mn-lt"/>
                <a:ea typeface="Arial Unicode MS" panose="020B0604020202020204" pitchFamily="34" charset="-128"/>
                <a:cs typeface="Arial Unicode MS" panose="020B0604020202020204" pitchFamily="34" charset="-128"/>
              </a:rPr>
              <a:t> across the application.  </a:t>
            </a:r>
          </a:p>
        </p:txBody>
      </p:sp>
      <p:pic>
        <p:nvPicPr>
          <p:cNvPr id="35" name="Picture 34">
            <a:extLst>
              <a:ext uri="{FF2B5EF4-FFF2-40B4-BE49-F238E27FC236}">
                <a16:creationId xmlns:a16="http://schemas.microsoft.com/office/drawing/2014/main" id="{6FEFF869-893B-4457-ACA9-D6397319C5E3}"/>
              </a:ext>
            </a:extLst>
          </p:cNvPr>
          <p:cNvPicPr>
            <a:picLocks noChangeAspect="1"/>
          </p:cNvPicPr>
          <p:nvPr/>
        </p:nvPicPr>
        <p:blipFill>
          <a:blip r:embed="rId2"/>
          <a:stretch>
            <a:fillRect/>
          </a:stretch>
        </p:blipFill>
        <p:spPr>
          <a:xfrm>
            <a:off x="7609662" y="1526964"/>
            <a:ext cx="4290070" cy="2317205"/>
          </a:xfrm>
          <a:prstGeom prst="rect">
            <a:avLst/>
          </a:prstGeom>
        </p:spPr>
      </p:pic>
      <p:pic>
        <p:nvPicPr>
          <p:cNvPr id="37" name="Picture 36">
            <a:extLst>
              <a:ext uri="{FF2B5EF4-FFF2-40B4-BE49-F238E27FC236}">
                <a16:creationId xmlns:a16="http://schemas.microsoft.com/office/drawing/2014/main" id="{39B59256-FC18-4BF0-AB7A-6D88033855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244621" y="3536620"/>
            <a:ext cx="760858" cy="836943"/>
          </a:xfrm>
          <a:prstGeom prst="rect">
            <a:avLst/>
          </a:prstGeom>
        </p:spPr>
      </p:pic>
      <p:sp>
        <p:nvSpPr>
          <p:cNvPr id="39" name="TextBox 38">
            <a:extLst>
              <a:ext uri="{FF2B5EF4-FFF2-40B4-BE49-F238E27FC236}">
                <a16:creationId xmlns:a16="http://schemas.microsoft.com/office/drawing/2014/main" id="{300463E4-A167-4C6C-9B36-09E2BDC72B33}"/>
              </a:ext>
            </a:extLst>
          </p:cNvPr>
          <p:cNvSpPr txBox="1"/>
          <p:nvPr/>
        </p:nvSpPr>
        <p:spPr>
          <a:xfrm>
            <a:off x="8308975" y="4066013"/>
            <a:ext cx="2743200" cy="502195"/>
          </a:xfrm>
          <a:prstGeom prst="rect">
            <a:avLst/>
          </a:prstGeom>
          <a:noFill/>
        </p:spPr>
        <p:txBody>
          <a:bodyPr wrap="square" lIns="0" tIns="0" rIns="0" bIns="0" rtlCol="0">
            <a:noAutofit/>
          </a:bodyPr>
          <a:lstStyle/>
          <a:p>
            <a:pPr>
              <a:lnSpc>
                <a:spcPct val="110000"/>
              </a:lnSpc>
              <a:spcBef>
                <a:spcPts val="0"/>
              </a:spcBef>
            </a:pPr>
            <a:r>
              <a:rPr lang="en-US" sz="1200" i="1" dirty="0">
                <a:solidFill>
                  <a:schemeClr val="tx1"/>
                </a:solidFill>
                <a:latin typeface="+mn-lt"/>
                <a:ea typeface="Arial Unicode MS" panose="020B0604020202020204" pitchFamily="34" charset="-128"/>
                <a:cs typeface="Arial Unicode MS" panose="020B0604020202020204" pitchFamily="34" charset="-128"/>
              </a:rPr>
              <a:t>Development artifacts stored in Polarion</a:t>
            </a:r>
          </a:p>
        </p:txBody>
      </p:sp>
      <p:pic>
        <p:nvPicPr>
          <p:cNvPr id="45" name="Picture 44">
            <a:extLst>
              <a:ext uri="{FF2B5EF4-FFF2-40B4-BE49-F238E27FC236}">
                <a16:creationId xmlns:a16="http://schemas.microsoft.com/office/drawing/2014/main" id="{1BC9ECB3-B7E0-40B0-BBC6-796A5D5441E9}"/>
              </a:ext>
            </a:extLst>
          </p:cNvPr>
          <p:cNvPicPr>
            <a:picLocks noChangeAspect="1"/>
          </p:cNvPicPr>
          <p:nvPr/>
        </p:nvPicPr>
        <p:blipFill>
          <a:blip r:embed="rId5"/>
          <a:stretch>
            <a:fillRect/>
          </a:stretch>
        </p:blipFill>
        <p:spPr>
          <a:xfrm>
            <a:off x="917575" y="3868902"/>
            <a:ext cx="5680703" cy="1798889"/>
          </a:xfrm>
          <a:prstGeom prst="rect">
            <a:avLst/>
          </a:prstGeom>
        </p:spPr>
      </p:pic>
    </p:spTree>
    <p:extLst>
      <p:ext uri="{BB962C8B-B14F-4D97-AF65-F5344CB8AC3E}">
        <p14:creationId xmlns:p14="http://schemas.microsoft.com/office/powerpoint/2010/main" val="31131294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6 : Observations</a:t>
            </a:r>
            <a:br>
              <a:rPr lang="en-US" dirty="0"/>
            </a:br>
            <a:r>
              <a:rPr lang="en-US" dirty="0"/>
              <a:t>Internal Resistance Estimation</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2" y="1440000"/>
            <a:ext cx="5054972" cy="4889779"/>
          </a:xfrm>
        </p:spPr>
        <p:txBody>
          <a:bodyPr/>
          <a:lstStyle/>
          <a:p>
            <a:pPr marL="342900" indent="-342900">
              <a:buClrTx/>
              <a:buFont typeface="+mj-lt"/>
              <a:buAutoNum type="arabicPeriod" startAt="3"/>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no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800100" lvl="1" indent="-342900">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 the figure on right, we see the estimated resistance factors are almost 1 which is the correct value. Dispersion in temperature causes a very little change in the internal resistance estimation and overall the estimation is correct.</a:t>
            </a:r>
          </a:p>
        </p:txBody>
      </p:sp>
      <p:pic>
        <p:nvPicPr>
          <p:cNvPr id="6" name="Picture 5">
            <a:extLst>
              <a:ext uri="{FF2B5EF4-FFF2-40B4-BE49-F238E27FC236}">
                <a16:creationId xmlns:a16="http://schemas.microsoft.com/office/drawing/2014/main" id="{9EE5C555-1BD6-4B1A-910D-FA18CECDE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336" y="1298636"/>
            <a:ext cx="6174235" cy="4630676"/>
          </a:xfrm>
          <a:prstGeom prst="rect">
            <a:avLst/>
          </a:prstGeom>
        </p:spPr>
      </p:pic>
    </p:spTree>
    <p:extLst>
      <p:ext uri="{BB962C8B-B14F-4D97-AF65-F5344CB8AC3E}">
        <p14:creationId xmlns:p14="http://schemas.microsoft.com/office/powerpoint/2010/main" val="16870713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7 : </a:t>
            </a:r>
            <a:r>
              <a:rPr lang="en-US" sz="2200" dirty="0"/>
              <a:t>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Charging Signal is given to simulate a socket charging.</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Charging current is ramped up from 40A to 60A.</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Once the current reaches 60A, the charging is switched off. And the key signal is given to the car.</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Initial Capacity of cells is degraded to 98%. </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60%.</a:t>
            </a:r>
            <a:endParaRPr lang="en-US" sz="1400" dirty="0">
              <a:solidFill>
                <a:srgbClr val="000000"/>
              </a:solidFill>
              <a:latin typeface="Arial"/>
              <a:ea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Once the car starts after a charging cycle the SOH estimation for capacity is updated as discussed in SOH feature.</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 an actual car a sudden 2% drop in capacity will never happen. It falls very gradually. It is performed here to show that the Capacity estimation feature is working as intended. </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fontAlgn="auto">
              <a:spcBef>
                <a:spcPts val="0"/>
              </a:spcBef>
              <a:spcAft>
                <a:spcPts val="0"/>
              </a:spcAft>
              <a:buClrTx/>
              <a:defRPr/>
            </a:pPr>
            <a:endParaRPr lang="en-US" sz="1400" dirty="0">
              <a:solidFill>
                <a:srgbClr val="000000"/>
              </a:solidFill>
              <a:latin typeface="Arial"/>
              <a:ea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once the key is turned on after the charging cycle, the capacity degradation factors are updated.</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the SOH index shown for customer does not fall sharply when it is updated on key on</a:t>
            </a:r>
          </a:p>
          <a:p>
            <a:pPr fontAlgn="auto">
              <a:spcBef>
                <a:spcPts val="0"/>
              </a:spcBef>
              <a:spcAft>
                <a:spcPts val="0"/>
              </a:spcAft>
              <a:buClrTx/>
              <a:defRPr/>
            </a:pPr>
            <a:endParaRPr lang="en-US" sz="1400" dirty="0"/>
          </a:p>
          <a:p>
            <a:pPr marL="285750" indent="-285750" fontAlgn="auto">
              <a:spcBef>
                <a:spcPts val="0"/>
              </a:spcBef>
              <a:spcAft>
                <a:spcPts val="0"/>
              </a:spcAft>
              <a:buClrTx/>
              <a:buFont typeface="Arial" panose="020B0604020202020204" pitchFamily="34" charset="0"/>
              <a:buChar char="•"/>
              <a:defRPr/>
            </a:pPr>
            <a:endParaRPr lang="en-US" sz="1400" dirty="0"/>
          </a:p>
        </p:txBody>
      </p:sp>
    </p:spTree>
    <p:extLst>
      <p:ext uri="{BB962C8B-B14F-4D97-AF65-F5344CB8AC3E}">
        <p14:creationId xmlns:p14="http://schemas.microsoft.com/office/powerpoint/2010/main" val="34333360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7 : Observations</a:t>
            </a:r>
            <a:br>
              <a:rPr lang="en-US" dirty="0"/>
            </a:br>
            <a:r>
              <a:rPr lang="en-US" dirty="0"/>
              <a:t>Key and Charger operation during the testcase </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028339" cy="4752000"/>
          </a:xfrm>
        </p:spPr>
        <p:txBody>
          <a:bodyPr/>
          <a:lstStyle/>
          <a:p>
            <a:pPr marL="342900" indent="-342900">
              <a:buClrTx/>
              <a:buFont typeface="+mj-lt"/>
              <a:buAutoNum type="arabicPeriod"/>
            </a:pPr>
            <a:r>
              <a:rPr lang="en-US" sz="1400" dirty="0"/>
              <a:t>Figure : Key, Charger signal and contactors</a:t>
            </a:r>
          </a:p>
          <a:p>
            <a:pPr marL="522198" lvl="1" indent="-342900"/>
            <a:r>
              <a:rPr lang="en-US" sz="1400" dirty="0"/>
              <a:t>Charger signal goes high at 15s which connects the Charger contactor.</a:t>
            </a:r>
          </a:p>
          <a:p>
            <a:pPr marL="522198" lvl="1" indent="-342900"/>
            <a:r>
              <a:rPr lang="en-US" sz="1400" dirty="0"/>
              <a:t>Charging is switched off at 70s</a:t>
            </a:r>
          </a:p>
          <a:p>
            <a:pPr marL="522198" lvl="1" indent="-342900"/>
            <a:r>
              <a:rPr lang="en-US" sz="1400" dirty="0"/>
              <a:t>The key signal goes high then after few seconds, which causes the main contactor to go high.</a:t>
            </a:r>
          </a:p>
          <a:p>
            <a:pPr marL="522198" lvl="1" indent="-342900"/>
            <a:endParaRPr lang="en-US" sz="1400" dirty="0"/>
          </a:p>
          <a:p>
            <a:pPr marL="522198" lvl="1" indent="-342900"/>
            <a:r>
              <a:rPr lang="en-US" sz="1400" dirty="0"/>
              <a:t>When the car is started after a charging cycle, the capacity degradation is calculated and updated as explained in SOC and SOH feature.</a:t>
            </a:r>
          </a:p>
        </p:txBody>
      </p:sp>
      <p:pic>
        <p:nvPicPr>
          <p:cNvPr id="5" name="Picture 4">
            <a:extLst>
              <a:ext uri="{FF2B5EF4-FFF2-40B4-BE49-F238E27FC236}">
                <a16:creationId xmlns:a16="http://schemas.microsoft.com/office/drawing/2014/main" id="{A2AA6A7E-58A2-4A1A-8C58-A1D31B30504D}"/>
              </a:ext>
            </a:extLst>
          </p:cNvPr>
          <p:cNvPicPr>
            <a:picLocks noChangeAspect="1"/>
          </p:cNvPicPr>
          <p:nvPr/>
        </p:nvPicPr>
        <p:blipFill rotWithShape="1">
          <a:blip r:embed="rId2">
            <a:extLst>
              <a:ext uri="{28A0092B-C50C-407E-A947-70E740481C1C}">
                <a14:useLocalDpi xmlns:a14="http://schemas.microsoft.com/office/drawing/2010/main" val="0"/>
              </a:ext>
            </a:extLst>
          </a:blip>
          <a:srcRect l="6004" r="7479" b="2641"/>
          <a:stretch/>
        </p:blipFill>
        <p:spPr>
          <a:xfrm>
            <a:off x="5739218" y="1180730"/>
            <a:ext cx="6455957" cy="5677270"/>
          </a:xfrm>
          <a:prstGeom prst="rect">
            <a:avLst/>
          </a:prstGeom>
        </p:spPr>
      </p:pic>
    </p:spTree>
    <p:extLst>
      <p:ext uri="{BB962C8B-B14F-4D97-AF65-F5344CB8AC3E}">
        <p14:creationId xmlns:p14="http://schemas.microsoft.com/office/powerpoint/2010/main" val="14403621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7 : Observations</a:t>
            </a:r>
            <a:br>
              <a:rPr lang="en-US" dirty="0"/>
            </a:br>
            <a:r>
              <a:rPr lang="en-US" dirty="0"/>
              <a:t>Correct capacity degradation estimation</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028339" cy="4752000"/>
          </a:xfrm>
        </p:spPr>
        <p:txBody>
          <a:bodyPr/>
          <a:lstStyle/>
          <a:p>
            <a:pPr marL="342900" indent="-342900">
              <a:buClrTx/>
              <a:buFont typeface="+mj-lt"/>
              <a:buAutoNum type="arabicPeriod" startAt="2"/>
            </a:pPr>
            <a:r>
              <a:rPr lang="en-US" sz="1400" dirty="0"/>
              <a:t>Figure : Capacity Degradation Estimation</a:t>
            </a:r>
          </a:p>
          <a:p>
            <a:pPr marL="522198" lvl="1" indent="-342900"/>
            <a:r>
              <a:rPr lang="en-US" sz="1400" dirty="0"/>
              <a:t>In the figure on right it is seen that, as soon as the key is started at 73s after the charging cycle, the capacity degradation factor is calculated.</a:t>
            </a:r>
          </a:p>
          <a:p>
            <a:pPr marL="522198" lvl="1" indent="-342900"/>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522198" lvl="1" indent="-342900"/>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522198" lvl="1" indent="-342900"/>
            <a:r>
              <a:rPr lang="en-US" sz="1400" dirty="0">
                <a:solidFill>
                  <a:srgbClr val="000000"/>
                </a:solidFill>
                <a:latin typeface="Arial"/>
                <a:ea typeface="Arial Unicode MS" panose="020B0604020202020204" pitchFamily="34" charset="-128"/>
                <a:cs typeface="Arial Unicode MS" panose="020B0604020202020204" pitchFamily="34" charset="-128"/>
              </a:rPr>
              <a:t>The capacity degradation estimation of 2% as 0.98 is estimated correctly.</a:t>
            </a:r>
          </a:p>
          <a:p>
            <a:pPr marL="522198" lvl="1" indent="-342900"/>
            <a:r>
              <a:rPr lang="en-US" sz="1400" dirty="0"/>
              <a:t>The Low Pass filter for Capacity Degradation is switched off in this case to show the 2% drop. The filter can be switched ON in usual scenarios as the capacity doesn’t fall suddenly drop 2%.</a:t>
            </a:r>
          </a:p>
        </p:txBody>
      </p:sp>
      <p:pic>
        <p:nvPicPr>
          <p:cNvPr id="6" name="Picture 5">
            <a:extLst>
              <a:ext uri="{FF2B5EF4-FFF2-40B4-BE49-F238E27FC236}">
                <a16:creationId xmlns:a16="http://schemas.microsoft.com/office/drawing/2014/main" id="{3AC4FF2F-C768-4C92-AF9F-C5BFA56E39E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4951"/>
          <a:stretch/>
        </p:blipFill>
        <p:spPr>
          <a:xfrm>
            <a:off x="6007439" y="1750844"/>
            <a:ext cx="6187736" cy="5000625"/>
          </a:xfrm>
          <a:prstGeom prst="rect">
            <a:avLst/>
          </a:prstGeom>
        </p:spPr>
      </p:pic>
    </p:spTree>
    <p:extLst>
      <p:ext uri="{BB962C8B-B14F-4D97-AF65-F5344CB8AC3E}">
        <p14:creationId xmlns:p14="http://schemas.microsoft.com/office/powerpoint/2010/main" val="1748056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7 : Observations</a:t>
            </a:r>
            <a:br>
              <a:rPr lang="en-US" dirty="0"/>
            </a:br>
            <a:r>
              <a:rPr lang="en-US" dirty="0"/>
              <a:t>Correct resistance degradation estimation</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028339" cy="4752000"/>
          </a:xfrm>
        </p:spPr>
        <p:txBody>
          <a:bodyPr/>
          <a:lstStyle/>
          <a:p>
            <a:pPr marL="342900" indent="-342900">
              <a:buClrTx/>
              <a:buFont typeface="+mj-lt"/>
              <a:buAutoNum type="arabicPeriod" startAt="3"/>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no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457200" lvl="1" indent="0">
              <a:buNone/>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 the figure on right, we see the estimated resistance factors are almost 1 which is the correct value. As there is no degradation in the resistor, the factor remains at 1 as expected.</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Degraded resistance is present in test case 8. </a:t>
            </a:r>
          </a:p>
        </p:txBody>
      </p:sp>
      <p:pic>
        <p:nvPicPr>
          <p:cNvPr id="5" name="Picture 4">
            <a:extLst>
              <a:ext uri="{FF2B5EF4-FFF2-40B4-BE49-F238E27FC236}">
                <a16:creationId xmlns:a16="http://schemas.microsoft.com/office/drawing/2014/main" id="{19E419FC-7012-4BED-B454-5EB8C86B6870}"/>
              </a:ext>
            </a:extLst>
          </p:cNvPr>
          <p:cNvPicPr>
            <a:picLocks noChangeAspect="1"/>
          </p:cNvPicPr>
          <p:nvPr/>
        </p:nvPicPr>
        <p:blipFill rotWithShape="1">
          <a:blip r:embed="rId2">
            <a:extLst>
              <a:ext uri="{28A0092B-C50C-407E-A947-70E740481C1C}">
                <a14:useLocalDpi xmlns:a14="http://schemas.microsoft.com/office/drawing/2010/main" val="0"/>
              </a:ext>
            </a:extLst>
          </a:blip>
          <a:srcRect l="2910" r="6682"/>
          <a:stretch/>
        </p:blipFill>
        <p:spPr>
          <a:xfrm>
            <a:off x="6738597" y="1439999"/>
            <a:ext cx="5456579" cy="4526640"/>
          </a:xfrm>
          <a:prstGeom prst="rect">
            <a:avLst/>
          </a:prstGeom>
        </p:spPr>
      </p:pic>
    </p:spTree>
    <p:extLst>
      <p:ext uri="{BB962C8B-B14F-4D97-AF65-F5344CB8AC3E}">
        <p14:creationId xmlns:p14="http://schemas.microsoft.com/office/powerpoint/2010/main" val="194917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7 : Observations</a:t>
            </a:r>
            <a:br>
              <a:rPr lang="en-US" dirty="0"/>
            </a:br>
            <a:r>
              <a:rPr lang="en-US" dirty="0"/>
              <a:t>SOH Battery Degradation index for customer</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028339" cy="4752000"/>
          </a:xfrm>
        </p:spPr>
        <p:txBody>
          <a:bodyPr/>
          <a:lstStyle/>
          <a:p>
            <a:pPr marL="342900" indent="-342900">
              <a:buClrTx/>
              <a:buFont typeface="+mj-lt"/>
              <a:buAutoNum type="arabicPeriod" startAt="4"/>
            </a:pPr>
            <a:r>
              <a:rPr lang="en-US" sz="1400" dirty="0"/>
              <a:t>Figure : Battery Degradation Index for customer</a:t>
            </a:r>
          </a:p>
          <a:p>
            <a:pPr marL="522198" lvl="1" indent="-342900"/>
            <a:r>
              <a:rPr lang="en-US" sz="1400" dirty="0"/>
              <a:t>The battery degradation index is a single value and is the minimum of capacity degradation factors and resistance degradation factors. The value is passed through a Low Pass filter.</a:t>
            </a:r>
          </a:p>
          <a:p>
            <a:pPr marL="522198" lvl="1" indent="-342900"/>
            <a:r>
              <a:rPr lang="en-US" sz="1400" dirty="0"/>
              <a:t>The low pass filter is used to allow gradual change in degradation index.</a:t>
            </a:r>
          </a:p>
          <a:p>
            <a:pPr marL="522198" lvl="1" indent="-342900"/>
            <a:r>
              <a:rPr lang="en-US" sz="1400" dirty="0"/>
              <a:t>This value is updated every time a key or a charger is connected. </a:t>
            </a:r>
          </a:p>
          <a:p>
            <a:pPr marL="522198" lvl="1" indent="-342900"/>
            <a:endParaRPr lang="en-US" sz="1400" dirty="0"/>
          </a:p>
          <a:p>
            <a:pPr marL="522198" lvl="1" indent="-342900"/>
            <a:r>
              <a:rPr lang="en-US" sz="1400" dirty="0"/>
              <a:t>In the figure on right we see the drop in the index is much smaller that 2% as required.</a:t>
            </a:r>
          </a:p>
          <a:p>
            <a:pPr marL="522198" lvl="1" indent="-342900"/>
            <a:r>
              <a:rPr lang="en-US" sz="1400" dirty="0"/>
              <a:t>We want this index to reach the actual degradation percentage slowly, by getting updated every-time the key or charger is connected.</a:t>
            </a:r>
          </a:p>
          <a:p>
            <a:pPr marL="522198" lvl="1" indent="-342900"/>
            <a:endParaRPr lang="en-US" sz="1400" dirty="0"/>
          </a:p>
          <a:p>
            <a:pPr marL="522198" lvl="1" indent="-342900"/>
            <a:endParaRPr lang="en-US" sz="1600" dirty="0"/>
          </a:p>
        </p:txBody>
      </p:sp>
      <p:pic>
        <p:nvPicPr>
          <p:cNvPr id="5" name="Picture 4">
            <a:extLst>
              <a:ext uri="{FF2B5EF4-FFF2-40B4-BE49-F238E27FC236}">
                <a16:creationId xmlns:a16="http://schemas.microsoft.com/office/drawing/2014/main" id="{DE2CC9D6-0FC3-4F1D-8F98-2E87CE428237}"/>
              </a:ext>
            </a:extLst>
          </p:cNvPr>
          <p:cNvPicPr>
            <a:picLocks noChangeAspect="1"/>
          </p:cNvPicPr>
          <p:nvPr/>
        </p:nvPicPr>
        <p:blipFill rotWithShape="1">
          <a:blip r:embed="rId2">
            <a:extLst>
              <a:ext uri="{28A0092B-C50C-407E-A947-70E740481C1C}">
                <a14:useLocalDpi xmlns:a14="http://schemas.microsoft.com/office/drawing/2010/main" val="0"/>
              </a:ext>
            </a:extLst>
          </a:blip>
          <a:srcRect l="1445" r="5618"/>
          <a:stretch/>
        </p:blipFill>
        <p:spPr>
          <a:xfrm>
            <a:off x="6679184" y="2406632"/>
            <a:ext cx="5515992" cy="4451368"/>
          </a:xfrm>
          <a:prstGeom prst="rect">
            <a:avLst/>
          </a:prstGeom>
        </p:spPr>
      </p:pic>
    </p:spTree>
    <p:extLst>
      <p:ext uri="{BB962C8B-B14F-4D97-AF65-F5344CB8AC3E}">
        <p14:creationId xmlns:p14="http://schemas.microsoft.com/office/powerpoint/2010/main" val="185653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8 : </a:t>
            </a:r>
            <a:r>
              <a:rPr lang="en-US" sz="2200" dirty="0"/>
              <a:t>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60%.</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Initial Resistance of cells is degraded to 98%.</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 an actual car a sudden 2% drop in resistance quality will never happen. It falls very gradually. It is performed here to show that the Resistance estimation feature is working as intended. </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SOH estimates the degraded resistance correctly.</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SOC estimation is correct.</a:t>
            </a:r>
          </a:p>
          <a:p>
            <a:pPr fontAlgn="auto">
              <a:spcBef>
                <a:spcPts val="0"/>
              </a:spcBef>
              <a:spcAft>
                <a:spcPts val="0"/>
              </a:spcAft>
              <a:buClrTx/>
              <a:defRPr/>
            </a:pPr>
            <a:endParaRPr lang="en-US" sz="1400" dirty="0"/>
          </a:p>
          <a:p>
            <a:endParaRPr lang="en-US" dirty="0"/>
          </a:p>
        </p:txBody>
      </p:sp>
    </p:spTree>
    <p:extLst>
      <p:ext uri="{BB962C8B-B14F-4D97-AF65-F5344CB8AC3E}">
        <p14:creationId xmlns:p14="http://schemas.microsoft.com/office/powerpoint/2010/main" val="10078583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703-4308-42C3-BCA4-65B59AB86330}"/>
              </a:ext>
            </a:extLst>
          </p:cNvPr>
          <p:cNvSpPr>
            <a:spLocks noGrp="1"/>
          </p:cNvSpPr>
          <p:nvPr>
            <p:ph type="title"/>
          </p:nvPr>
        </p:nvSpPr>
        <p:spPr/>
        <p:txBody>
          <a:bodyPr/>
          <a:lstStyle/>
          <a:p>
            <a:r>
              <a:rPr lang="en-US" dirty="0"/>
              <a:t>3.4.3.4 CL Test 8 : Observations</a:t>
            </a:r>
            <a:br>
              <a:rPr lang="en-US" dirty="0"/>
            </a:br>
            <a:r>
              <a:rPr lang="en-US" dirty="0"/>
              <a:t>Correct SOC estimation</a:t>
            </a:r>
          </a:p>
        </p:txBody>
      </p:sp>
      <p:sp>
        <p:nvSpPr>
          <p:cNvPr id="3" name="Content Placeholder 2">
            <a:extLst>
              <a:ext uri="{FF2B5EF4-FFF2-40B4-BE49-F238E27FC236}">
                <a16:creationId xmlns:a16="http://schemas.microsoft.com/office/drawing/2014/main" id="{FE93E72D-CE3A-4BBF-9688-554C120D9C4E}"/>
              </a:ext>
            </a:extLst>
          </p:cNvPr>
          <p:cNvSpPr>
            <a:spLocks noGrp="1"/>
          </p:cNvSpPr>
          <p:nvPr>
            <p:ph idx="1"/>
          </p:nvPr>
        </p:nvSpPr>
        <p:spPr>
          <a:xfrm>
            <a:off x="629913" y="1440000"/>
            <a:ext cx="4690987" cy="4752000"/>
          </a:xfrm>
        </p:spPr>
        <p:txBody>
          <a:bodyPr/>
          <a:lstStyle/>
          <a:p>
            <a:pPr marL="342900" indent="-342900" fontAlgn="auto">
              <a:spcBef>
                <a:spcPts val="0"/>
              </a:spcBef>
              <a:spcAft>
                <a:spcPts val="0"/>
              </a:spcAft>
              <a:buClrTx/>
              <a:buFont typeface="+mj-lt"/>
              <a:buAutoNum type="arabicPeriod"/>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calculated SOC is very close to the </a:t>
            </a:r>
            <a:r>
              <a:rPr lang="en-US" sz="1400" kern="1200" dirty="0" err="1">
                <a:latin typeface="Arial"/>
                <a:ea typeface="Arial Unicode MS" panose="020B0604020202020204" pitchFamily="34" charset="-128"/>
                <a:cs typeface="Arial Unicode MS" panose="020B0604020202020204" pitchFamily="34" charset="-128"/>
              </a:rPr>
              <a:t>groundtruth</a:t>
            </a:r>
            <a:r>
              <a:rPr lang="en-US" sz="1400" kern="1200" dirty="0">
                <a:latin typeface="Arial"/>
                <a:ea typeface="Arial Unicode MS" panose="020B0604020202020204" pitchFamily="34" charset="-128"/>
                <a:cs typeface="Arial Unicode MS" panose="020B0604020202020204" pitchFamily="34" charset="-128"/>
              </a:rPr>
              <a:t> SOC. The degradation in the resistances does no affect SOC estimation calculation as expected.</a:t>
            </a:r>
          </a:p>
        </p:txBody>
      </p:sp>
      <p:pic>
        <p:nvPicPr>
          <p:cNvPr id="5" name="Picture 4">
            <a:extLst>
              <a:ext uri="{FF2B5EF4-FFF2-40B4-BE49-F238E27FC236}">
                <a16:creationId xmlns:a16="http://schemas.microsoft.com/office/drawing/2014/main" id="{D83116B0-8895-42B5-8CC1-E5B955754E74}"/>
              </a:ext>
            </a:extLst>
          </p:cNvPr>
          <p:cNvPicPr>
            <a:picLocks noChangeAspect="1"/>
          </p:cNvPicPr>
          <p:nvPr/>
        </p:nvPicPr>
        <p:blipFill rotWithShape="1">
          <a:blip r:embed="rId2">
            <a:extLst>
              <a:ext uri="{28A0092B-C50C-407E-A947-70E740481C1C}">
                <a14:useLocalDpi xmlns:a14="http://schemas.microsoft.com/office/drawing/2010/main" val="0"/>
              </a:ext>
            </a:extLst>
          </a:blip>
          <a:srcRect l="3576" r="5217"/>
          <a:stretch/>
        </p:blipFill>
        <p:spPr>
          <a:xfrm>
            <a:off x="6113971" y="1315688"/>
            <a:ext cx="6081204" cy="5000625"/>
          </a:xfrm>
          <a:prstGeom prst="rect">
            <a:avLst/>
          </a:prstGeom>
        </p:spPr>
      </p:pic>
    </p:spTree>
    <p:extLst>
      <p:ext uri="{BB962C8B-B14F-4D97-AF65-F5344CB8AC3E}">
        <p14:creationId xmlns:p14="http://schemas.microsoft.com/office/powerpoint/2010/main" val="3362003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98FC-A030-4F29-B785-2311C3BDF854}"/>
              </a:ext>
            </a:extLst>
          </p:cNvPr>
          <p:cNvSpPr>
            <a:spLocks noGrp="1"/>
          </p:cNvSpPr>
          <p:nvPr>
            <p:ph type="title"/>
          </p:nvPr>
        </p:nvSpPr>
        <p:spPr/>
        <p:txBody>
          <a:bodyPr/>
          <a:lstStyle/>
          <a:p>
            <a:r>
              <a:rPr lang="en-US" dirty="0"/>
              <a:t>3.4.3.4 CL Test 8 : Observations</a:t>
            </a:r>
            <a:br>
              <a:rPr lang="en-US" dirty="0"/>
            </a:br>
            <a:r>
              <a:rPr lang="en-US" dirty="0"/>
              <a:t>Correct estimation of internal resistance</a:t>
            </a:r>
          </a:p>
        </p:txBody>
      </p:sp>
      <p:sp>
        <p:nvSpPr>
          <p:cNvPr id="3" name="Content Placeholder 2">
            <a:extLst>
              <a:ext uri="{FF2B5EF4-FFF2-40B4-BE49-F238E27FC236}">
                <a16:creationId xmlns:a16="http://schemas.microsoft.com/office/drawing/2014/main" id="{3FA349F7-8D1F-4CAE-8027-60E61C35B697}"/>
              </a:ext>
            </a:extLst>
          </p:cNvPr>
          <p:cNvSpPr>
            <a:spLocks noGrp="1"/>
          </p:cNvSpPr>
          <p:nvPr>
            <p:ph idx="1"/>
          </p:nvPr>
        </p:nvSpPr>
        <p:spPr>
          <a:xfrm>
            <a:off x="629913" y="1440000"/>
            <a:ext cx="5469263" cy="4752000"/>
          </a:xfrm>
        </p:spPr>
        <p:txBody>
          <a:bodyPr/>
          <a:lstStyle/>
          <a:p>
            <a:pPr marL="342900" indent="-342900">
              <a:buClrTx/>
              <a:buFont typeface="+mj-lt"/>
              <a:buAutoNum type="arabicPeriod" startAt="2"/>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a 2%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using change in current and voltage across each cell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457200" lvl="1" indent="0">
              <a:buNone/>
              <a:defRPr/>
            </a:pPr>
            <a:r>
              <a:rPr lang="en-US" sz="1400" dirty="0">
                <a:solidFill>
                  <a:srgbClr val="000000"/>
                </a:solidFill>
                <a:latin typeface="Arial"/>
                <a:ea typeface="Arial Unicode MS" panose="020B0604020202020204" pitchFamily="34" charset="-128"/>
                <a:cs typeface="Arial Unicode MS" panose="020B0604020202020204" pitchFamily="34" charset="-128"/>
              </a:rPr>
              <a:t>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It is seen all the resistance factors gradually reduce and settle to 98% as expected.</a:t>
            </a:r>
          </a:p>
          <a:p>
            <a:pPr marL="342900" indent="-342900">
              <a:buFont typeface="+mj-lt"/>
              <a:buAutoNum type="arabicPeriod" startAt="2"/>
            </a:pPr>
            <a:endParaRPr lang="en-US" sz="1400" dirty="0"/>
          </a:p>
          <a:p>
            <a:pPr marL="342900" indent="-342900">
              <a:buFont typeface="+mj-lt"/>
              <a:buAutoNum type="arabicPeriod" startAt="2"/>
            </a:pPr>
            <a:endParaRPr lang="en-US" dirty="0"/>
          </a:p>
        </p:txBody>
      </p:sp>
      <p:pic>
        <p:nvPicPr>
          <p:cNvPr id="6" name="Picture 5">
            <a:extLst>
              <a:ext uri="{FF2B5EF4-FFF2-40B4-BE49-F238E27FC236}">
                <a16:creationId xmlns:a16="http://schemas.microsoft.com/office/drawing/2014/main" id="{761896E1-E5E7-4DB9-82B7-6806483AB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098" y="1324876"/>
            <a:ext cx="5610997" cy="4208248"/>
          </a:xfrm>
          <a:prstGeom prst="rect">
            <a:avLst/>
          </a:prstGeom>
        </p:spPr>
      </p:pic>
    </p:spTree>
    <p:extLst>
      <p:ext uri="{BB962C8B-B14F-4D97-AF65-F5344CB8AC3E}">
        <p14:creationId xmlns:p14="http://schemas.microsoft.com/office/powerpoint/2010/main" val="164127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9 : </a:t>
            </a:r>
            <a:r>
              <a:rPr lang="en-US" sz="2200" dirty="0"/>
              <a:t>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 This test is a combination of various test cases.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60%. There is an imbalance of SOCs in 4 cells (10,20,30,40) and are set to 58%</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Initial Resistance of cells is degraded to 98%.</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A medium [Type2] and low[Type3] fault is induced during the run.</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39 degree Celsius. BTC comes in action when the temperature crossed 40degree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 an actual car a sudden 2% drop in resistance quality will never happen. It falls very gradually. It is performed here to show that the Resistance estimation feature is working as intended. </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BSC operates correctly during faults.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SOP de-rates during a low fault.</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the cell balancing does not affect SOC estimation.</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correct working of SOH, BTC, cell balancing.</a:t>
            </a:r>
            <a:br>
              <a:rPr lang="en-US" sz="1400" dirty="0">
                <a:solidFill>
                  <a:srgbClr val="000000"/>
                </a:solidFill>
                <a:latin typeface="Arial"/>
                <a:ea typeface="Arial Unicode MS" panose="020B0604020202020204" pitchFamily="34" charset="-128"/>
                <a:cs typeface="Arial Unicode MS" panose="020B0604020202020204" pitchFamily="34" charset="-128"/>
              </a:rPr>
            </a:b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endParaRPr lang="en-US" sz="1400" dirty="0"/>
          </a:p>
          <a:p>
            <a:endParaRPr lang="en-US" dirty="0"/>
          </a:p>
        </p:txBody>
      </p:sp>
    </p:spTree>
    <p:extLst>
      <p:ext uri="{BB962C8B-B14F-4D97-AF65-F5344CB8AC3E}">
        <p14:creationId xmlns:p14="http://schemas.microsoft.com/office/powerpoint/2010/main" val="927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0E32-5BD1-4885-985B-7478DCD1F1FE}"/>
              </a:ext>
            </a:extLst>
          </p:cNvPr>
          <p:cNvSpPr>
            <a:spLocks noGrp="1"/>
          </p:cNvSpPr>
          <p:nvPr>
            <p:ph type="title"/>
          </p:nvPr>
        </p:nvSpPr>
        <p:spPr/>
        <p:txBody>
          <a:bodyPr/>
          <a:lstStyle/>
          <a:p>
            <a:r>
              <a:rPr lang="en-US" dirty="0"/>
              <a:t>Polarion for BMS</a:t>
            </a:r>
            <a:br>
              <a:rPr lang="en-US" dirty="0"/>
            </a:br>
            <a:r>
              <a:rPr lang="en-US" sz="1800" b="0" dirty="0"/>
              <a:t>Polarion Architecture</a:t>
            </a:r>
            <a:endParaRPr lang="en-US" dirty="0"/>
          </a:p>
        </p:txBody>
      </p:sp>
      <p:sp>
        <p:nvSpPr>
          <p:cNvPr id="3" name="Content Placeholder 2">
            <a:extLst>
              <a:ext uri="{FF2B5EF4-FFF2-40B4-BE49-F238E27FC236}">
                <a16:creationId xmlns:a16="http://schemas.microsoft.com/office/drawing/2014/main" id="{50A6B155-90DC-42A7-9848-BC2B36A916C4}"/>
              </a:ext>
            </a:extLst>
          </p:cNvPr>
          <p:cNvSpPr>
            <a:spLocks noGrp="1"/>
          </p:cNvSpPr>
          <p:nvPr>
            <p:ph idx="1"/>
          </p:nvPr>
        </p:nvSpPr>
        <p:spPr>
          <a:xfrm>
            <a:off x="588681" y="1371600"/>
            <a:ext cx="10958512" cy="4752000"/>
          </a:xfrm>
        </p:spPr>
        <p:txBody>
          <a:bodyPr/>
          <a:lstStyle/>
          <a:p>
            <a:pPr marL="285750" indent="-285750">
              <a:buFont typeface="Arial" panose="020B0604020202020204" pitchFamily="34" charset="0"/>
              <a:buChar char="•"/>
            </a:pPr>
            <a:r>
              <a:rPr lang="en-US" dirty="0"/>
              <a:t>The Battery Management System Polarion project is configured with unique areas for the BMS Application, all of the software features within the BMS Application, and Issue Management.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structure allows feature engineers the ability to work on their respective feature, while the application engineer has insight to all of the feature development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feature software area consists of a feature homepage, feature requirements, and feature testing page. </a:t>
            </a:r>
          </a:p>
          <a:p>
            <a:r>
              <a:rPr lang="en-US" dirty="0"/>
              <a:t>.</a:t>
            </a:r>
          </a:p>
        </p:txBody>
      </p:sp>
      <p:pic>
        <p:nvPicPr>
          <p:cNvPr id="4" name="Picture 3">
            <a:extLst>
              <a:ext uri="{FF2B5EF4-FFF2-40B4-BE49-F238E27FC236}">
                <a16:creationId xmlns:a16="http://schemas.microsoft.com/office/drawing/2014/main" id="{775EDAD9-41B1-403A-8862-5D933D247569}"/>
              </a:ext>
            </a:extLst>
          </p:cNvPr>
          <p:cNvPicPr>
            <a:picLocks noChangeAspect="1"/>
          </p:cNvPicPr>
          <p:nvPr/>
        </p:nvPicPr>
        <p:blipFill>
          <a:blip r:embed="rId2"/>
          <a:stretch>
            <a:fillRect/>
          </a:stretch>
        </p:blipFill>
        <p:spPr>
          <a:xfrm>
            <a:off x="1655175" y="3747600"/>
            <a:ext cx="4442259" cy="2447148"/>
          </a:xfrm>
          <a:prstGeom prst="rect">
            <a:avLst/>
          </a:prstGeom>
          <a:ln w="19050">
            <a:solidFill>
              <a:srgbClr val="00646E"/>
            </a:solidFill>
          </a:ln>
        </p:spPr>
      </p:pic>
      <p:pic>
        <p:nvPicPr>
          <p:cNvPr id="5" name="Picture 4">
            <a:extLst>
              <a:ext uri="{FF2B5EF4-FFF2-40B4-BE49-F238E27FC236}">
                <a16:creationId xmlns:a16="http://schemas.microsoft.com/office/drawing/2014/main" id="{0CB4EDC7-3BC0-423E-A889-5A369CDABF0A}"/>
              </a:ext>
            </a:extLst>
          </p:cNvPr>
          <p:cNvPicPr>
            <a:picLocks noChangeAspect="1"/>
          </p:cNvPicPr>
          <p:nvPr/>
        </p:nvPicPr>
        <p:blipFill>
          <a:blip r:embed="rId3"/>
          <a:stretch>
            <a:fillRect/>
          </a:stretch>
        </p:blipFill>
        <p:spPr>
          <a:xfrm>
            <a:off x="7176935" y="4008318"/>
            <a:ext cx="3506120" cy="1940301"/>
          </a:xfrm>
          <a:prstGeom prst="rect">
            <a:avLst/>
          </a:prstGeom>
          <a:ln w="19050">
            <a:solidFill>
              <a:srgbClr val="00646E"/>
            </a:solidFill>
          </a:ln>
        </p:spPr>
      </p:pic>
      <p:cxnSp>
        <p:nvCxnSpPr>
          <p:cNvPr id="7" name="Straight Arrow Connector 6">
            <a:extLst>
              <a:ext uri="{FF2B5EF4-FFF2-40B4-BE49-F238E27FC236}">
                <a16:creationId xmlns:a16="http://schemas.microsoft.com/office/drawing/2014/main" id="{B9079D52-5740-47D9-AB03-87332F0B3523}"/>
              </a:ext>
            </a:extLst>
          </p:cNvPr>
          <p:cNvCxnSpPr/>
          <p:nvPr/>
        </p:nvCxnSpPr>
        <p:spPr bwMode="auto">
          <a:xfrm flipV="1">
            <a:off x="5260975" y="4343400"/>
            <a:ext cx="1808278" cy="228600"/>
          </a:xfrm>
          <a:prstGeom prst="straightConnector1">
            <a:avLst/>
          </a:prstGeom>
          <a:solidFill>
            <a:schemeClr val="tx2"/>
          </a:solidFill>
          <a:ln w="28575"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5512102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9ADF34-42F8-4FC1-9A50-D256F67E5BAF}"/>
              </a:ext>
            </a:extLst>
          </p:cNvPr>
          <p:cNvPicPr>
            <a:picLocks noChangeAspect="1"/>
          </p:cNvPicPr>
          <p:nvPr/>
        </p:nvPicPr>
        <p:blipFill rotWithShape="1">
          <a:blip r:embed="rId2">
            <a:extLst>
              <a:ext uri="{28A0092B-C50C-407E-A947-70E740481C1C}">
                <a14:useLocalDpi xmlns:a14="http://schemas.microsoft.com/office/drawing/2010/main" val="0"/>
              </a:ext>
            </a:extLst>
          </a:blip>
          <a:srcRect l="6351" t="3232" r="7638" b="2496"/>
          <a:stretch/>
        </p:blipFill>
        <p:spPr>
          <a:xfrm>
            <a:off x="6838026" y="3009531"/>
            <a:ext cx="4497149" cy="3848469"/>
          </a:xfrm>
          <a:prstGeom prst="rect">
            <a:avLst/>
          </a:prstGeom>
        </p:spPr>
      </p:pic>
      <p:pic>
        <p:nvPicPr>
          <p:cNvPr id="6" name="Picture 5">
            <a:extLst>
              <a:ext uri="{FF2B5EF4-FFF2-40B4-BE49-F238E27FC236}">
                <a16:creationId xmlns:a16="http://schemas.microsoft.com/office/drawing/2014/main" id="{2CAEA6CB-3330-4159-A66D-86B54DF2D913}"/>
              </a:ext>
            </a:extLst>
          </p:cNvPr>
          <p:cNvPicPr>
            <a:picLocks noChangeAspect="1"/>
          </p:cNvPicPr>
          <p:nvPr/>
        </p:nvPicPr>
        <p:blipFill rotWithShape="1">
          <a:blip r:embed="rId3">
            <a:extLst>
              <a:ext uri="{28A0092B-C50C-407E-A947-70E740481C1C}">
                <a14:useLocalDpi xmlns:a14="http://schemas.microsoft.com/office/drawing/2010/main" val="0"/>
              </a:ext>
            </a:extLst>
          </a:blip>
          <a:srcRect l="6561" t="3898" r="7742" b="2631"/>
          <a:stretch/>
        </p:blipFill>
        <p:spPr>
          <a:xfrm>
            <a:off x="1024107" y="3095103"/>
            <a:ext cx="4418717" cy="3762897"/>
          </a:xfrm>
          <a:prstGeom prst="rect">
            <a:avLst/>
          </a:prstGeom>
        </p:spPr>
      </p:pic>
      <p:sp>
        <p:nvSpPr>
          <p:cNvPr id="2" name="Title 1">
            <a:extLst>
              <a:ext uri="{FF2B5EF4-FFF2-40B4-BE49-F238E27FC236}">
                <a16:creationId xmlns:a16="http://schemas.microsoft.com/office/drawing/2014/main" id="{367C68C4-F8F5-4FAA-9A87-ADC113507866}"/>
              </a:ext>
            </a:extLst>
          </p:cNvPr>
          <p:cNvSpPr>
            <a:spLocks noGrp="1"/>
          </p:cNvSpPr>
          <p:nvPr>
            <p:ph type="title"/>
          </p:nvPr>
        </p:nvSpPr>
        <p:spPr/>
        <p:txBody>
          <a:bodyPr/>
          <a:lstStyle/>
          <a:p>
            <a:r>
              <a:rPr lang="en-US" dirty="0"/>
              <a:t>3.4.3.4 CL Test 9 : Observations</a:t>
            </a:r>
            <a:br>
              <a:rPr lang="en-US" dirty="0"/>
            </a:br>
            <a:r>
              <a:rPr lang="en-US" dirty="0"/>
              <a:t>Contactor switching during fault </a:t>
            </a:r>
          </a:p>
        </p:txBody>
      </p:sp>
      <p:sp>
        <p:nvSpPr>
          <p:cNvPr id="3" name="Content Placeholder 2">
            <a:extLst>
              <a:ext uri="{FF2B5EF4-FFF2-40B4-BE49-F238E27FC236}">
                <a16:creationId xmlns:a16="http://schemas.microsoft.com/office/drawing/2014/main" id="{4EF80909-3C90-4C4F-8D39-FA591B2DB56D}"/>
              </a:ext>
            </a:extLst>
          </p:cNvPr>
          <p:cNvSpPr>
            <a:spLocks noGrp="1"/>
          </p:cNvSpPr>
          <p:nvPr>
            <p:ph idx="1"/>
          </p:nvPr>
        </p:nvSpPr>
        <p:spPr/>
        <p:txBody>
          <a:bodyPr/>
          <a:lstStyle/>
          <a:p>
            <a:pPr marL="342900" indent="-342900">
              <a:buClrTx/>
              <a:buFont typeface="+mj-lt"/>
              <a:buAutoNum type="arabicPeriod"/>
            </a:pPr>
            <a:r>
              <a:rPr lang="en-US" sz="1400" dirty="0"/>
              <a:t>Figure : Key, Main Contactor, Medium[Type 2] Fault and Low[Type 3] Fault</a:t>
            </a:r>
          </a:p>
          <a:p>
            <a:pPr marL="522198" lvl="1" indent="-342900">
              <a:buFont typeface="Arial" panose="020B0604020202020204" pitchFamily="34" charset="0"/>
              <a:buChar char="•"/>
            </a:pPr>
            <a:r>
              <a:rPr lang="en-US" sz="1400" dirty="0"/>
              <a:t>Figure below shows the Key signal, Fault Statuses and Main Contactor Status. The figure on right is a zoomed version during fault.</a:t>
            </a:r>
          </a:p>
          <a:p>
            <a:pPr marL="522198" lvl="1" indent="-342900">
              <a:buFont typeface="Arial" panose="020B0604020202020204" pitchFamily="34" charset="0"/>
              <a:buChar char="•"/>
            </a:pPr>
            <a:r>
              <a:rPr lang="en-US" sz="1400" dirty="0"/>
              <a:t>A Medium Fault [Type 2] is induced at 142s and is cleared manually at 145s.</a:t>
            </a:r>
          </a:p>
          <a:p>
            <a:pPr marL="522198" lvl="1" indent="-342900">
              <a:buFont typeface="Arial" panose="020B0604020202020204" pitchFamily="34" charset="0"/>
              <a:buChar char="•"/>
            </a:pPr>
            <a:r>
              <a:rPr lang="en-US" sz="1400" dirty="0"/>
              <a:t>The main contactor opens when the fault occurs. The key is cycled after the fault is cleared. Once the key cycled the main contactor closes again.</a:t>
            </a:r>
          </a:p>
          <a:p>
            <a:pPr marL="522198" lvl="1" indent="-342900">
              <a:buFont typeface="Arial" panose="020B0604020202020204" pitchFamily="34" charset="0"/>
              <a:buChar char="•"/>
            </a:pPr>
            <a:r>
              <a:rPr lang="en-US" sz="1400" dirty="0"/>
              <a:t>No action is taken by contactors when the low fault occurs as expected.</a:t>
            </a:r>
          </a:p>
          <a:p>
            <a:pPr marL="522198" lvl="1" indent="-342900"/>
            <a:endParaRPr lang="en-US" sz="1400" dirty="0"/>
          </a:p>
        </p:txBody>
      </p:sp>
      <p:sp>
        <p:nvSpPr>
          <p:cNvPr id="5" name="Rectangle 4">
            <a:extLst>
              <a:ext uri="{FF2B5EF4-FFF2-40B4-BE49-F238E27FC236}">
                <a16:creationId xmlns:a16="http://schemas.microsoft.com/office/drawing/2014/main" id="{E610ED0E-9740-4235-886F-EABD54AC31BC}"/>
              </a:ext>
            </a:extLst>
          </p:cNvPr>
          <p:cNvSpPr/>
          <p:nvPr/>
        </p:nvSpPr>
        <p:spPr bwMode="auto">
          <a:xfrm>
            <a:off x="2009528" y="3429000"/>
            <a:ext cx="435006" cy="2861444"/>
          </a:xfrm>
          <a:prstGeom prst="rect">
            <a:avLst/>
          </a:prstGeom>
          <a:noFill/>
          <a:ln w="28575">
            <a:solidFill>
              <a:srgbClr val="00B05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7" name="Straight Arrow Connector 6">
            <a:extLst>
              <a:ext uri="{FF2B5EF4-FFF2-40B4-BE49-F238E27FC236}">
                <a16:creationId xmlns:a16="http://schemas.microsoft.com/office/drawing/2014/main" id="{DF78ACBE-2ED4-42BA-8CDE-E4E0F670E3E3}"/>
              </a:ext>
            </a:extLst>
          </p:cNvPr>
          <p:cNvCxnSpPr/>
          <p:nvPr/>
        </p:nvCxnSpPr>
        <p:spPr bwMode="auto">
          <a:xfrm>
            <a:off x="2444535" y="4385569"/>
            <a:ext cx="4705165" cy="0"/>
          </a:xfrm>
          <a:prstGeom prst="straightConnector1">
            <a:avLst/>
          </a:prstGeom>
          <a:solidFill>
            <a:schemeClr val="tx2"/>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831498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8419-B698-4068-A5C7-9ECAADA6E2B5}"/>
              </a:ext>
            </a:extLst>
          </p:cNvPr>
          <p:cNvSpPr>
            <a:spLocks noGrp="1"/>
          </p:cNvSpPr>
          <p:nvPr>
            <p:ph type="title"/>
          </p:nvPr>
        </p:nvSpPr>
        <p:spPr/>
        <p:txBody>
          <a:bodyPr/>
          <a:lstStyle/>
          <a:p>
            <a:r>
              <a:rPr lang="en-US" dirty="0"/>
              <a:t>3.4.3.4 CL Test 9 : Observations</a:t>
            </a:r>
            <a:br>
              <a:rPr lang="en-US" dirty="0"/>
            </a:br>
            <a:r>
              <a:rPr lang="en-US" dirty="0"/>
              <a:t>Reason to open contactors and fault type</a:t>
            </a:r>
          </a:p>
        </p:txBody>
      </p:sp>
      <p:sp>
        <p:nvSpPr>
          <p:cNvPr id="3" name="Content Placeholder 2">
            <a:extLst>
              <a:ext uri="{FF2B5EF4-FFF2-40B4-BE49-F238E27FC236}">
                <a16:creationId xmlns:a16="http://schemas.microsoft.com/office/drawing/2014/main" id="{9B099804-C4D1-4B6F-831B-63CF8A3CCF90}"/>
              </a:ext>
            </a:extLst>
          </p:cNvPr>
          <p:cNvSpPr>
            <a:spLocks noGrp="1"/>
          </p:cNvSpPr>
          <p:nvPr>
            <p:ph idx="1"/>
          </p:nvPr>
        </p:nvSpPr>
        <p:spPr>
          <a:xfrm>
            <a:off x="629913" y="1440000"/>
            <a:ext cx="5197014" cy="4752000"/>
          </a:xfrm>
        </p:spPr>
        <p:txBody>
          <a:bodyPr/>
          <a:lstStyle/>
          <a:p>
            <a:pPr marL="342900" indent="-342900">
              <a:buClrTx/>
              <a:buFont typeface="+mj-lt"/>
              <a:buAutoNum type="arabicPeriod" startAt="2"/>
            </a:pPr>
            <a:r>
              <a:rPr lang="en-US" sz="1400" dirty="0"/>
              <a:t>Figure 1 : Reason to Open Contactor</a:t>
            </a:r>
          </a:p>
          <a:p>
            <a:pPr marL="522198" lvl="1" indent="-342900"/>
            <a:r>
              <a:rPr lang="en-US" sz="1400" dirty="0"/>
              <a:t>When the fault occurs and the main contactor is opened and the fault number which caused the opening of the contactor is broadcasted.</a:t>
            </a:r>
          </a:p>
          <a:p>
            <a:pPr marL="522198" lvl="1" indent="-342900"/>
            <a:r>
              <a:rPr lang="en-US" sz="1400" dirty="0"/>
              <a:t>In the figure 1 on the right it is seen the value of signal is 2 during the time when the contactor was opened due to medium type 2 fault. </a:t>
            </a:r>
          </a:p>
          <a:p>
            <a:pPr marL="522198" lvl="1" indent="-342900"/>
            <a:endParaRPr lang="en-US" sz="1400" dirty="0"/>
          </a:p>
          <a:p>
            <a:pPr lvl="1" indent="0">
              <a:buNone/>
            </a:pPr>
            <a:r>
              <a:rPr lang="en-US" sz="1400" dirty="0"/>
              <a:t>    Figure 2 : Fault Type</a:t>
            </a:r>
          </a:p>
          <a:p>
            <a:pPr marL="465048" lvl="1" indent="-285750"/>
            <a:r>
              <a:rPr lang="en-US" sz="1400" dirty="0"/>
              <a:t>In faults when the contactors are not opened the fault type can still be accessed from BSC. </a:t>
            </a:r>
          </a:p>
          <a:p>
            <a:pPr marL="465048" lvl="1" indent="-285750"/>
            <a:r>
              <a:rPr lang="en-US" sz="1400" dirty="0"/>
              <a:t>In the figure 2 on the right it is seen the value of signal is 2 during the time of medium type 2 fault and is 3 during low type 3 fault.</a:t>
            </a:r>
          </a:p>
          <a:p>
            <a:pPr marL="522198" lvl="1" indent="-342900"/>
            <a:endParaRPr lang="en-US" dirty="0"/>
          </a:p>
        </p:txBody>
      </p:sp>
      <p:pic>
        <p:nvPicPr>
          <p:cNvPr id="5" name="Picture 4">
            <a:extLst>
              <a:ext uri="{FF2B5EF4-FFF2-40B4-BE49-F238E27FC236}">
                <a16:creationId xmlns:a16="http://schemas.microsoft.com/office/drawing/2014/main" id="{B9B6B145-2B25-4635-8413-9F54DE118949}"/>
              </a:ext>
            </a:extLst>
          </p:cNvPr>
          <p:cNvPicPr>
            <a:picLocks noChangeAspect="1"/>
          </p:cNvPicPr>
          <p:nvPr/>
        </p:nvPicPr>
        <p:blipFill rotWithShape="1">
          <a:blip r:embed="rId2">
            <a:extLst>
              <a:ext uri="{28A0092B-C50C-407E-A947-70E740481C1C}">
                <a14:useLocalDpi xmlns:a14="http://schemas.microsoft.com/office/drawing/2010/main" val="0"/>
              </a:ext>
            </a:extLst>
          </a:blip>
          <a:srcRect l="5307" r="6016"/>
          <a:stretch/>
        </p:blipFill>
        <p:spPr>
          <a:xfrm>
            <a:off x="7518732" y="3618622"/>
            <a:ext cx="3830104" cy="3239378"/>
          </a:xfrm>
          <a:prstGeom prst="rect">
            <a:avLst/>
          </a:prstGeom>
        </p:spPr>
      </p:pic>
      <p:pic>
        <p:nvPicPr>
          <p:cNvPr id="7" name="Picture 6">
            <a:extLst>
              <a:ext uri="{FF2B5EF4-FFF2-40B4-BE49-F238E27FC236}">
                <a16:creationId xmlns:a16="http://schemas.microsoft.com/office/drawing/2014/main" id="{DDD5B2DC-EE0C-4570-BD26-CA320EB593A9}"/>
              </a:ext>
            </a:extLst>
          </p:cNvPr>
          <p:cNvPicPr>
            <a:picLocks noChangeAspect="1"/>
          </p:cNvPicPr>
          <p:nvPr/>
        </p:nvPicPr>
        <p:blipFill rotWithShape="1">
          <a:blip r:embed="rId3">
            <a:extLst>
              <a:ext uri="{28A0092B-C50C-407E-A947-70E740481C1C}">
                <a14:useLocalDpi xmlns:a14="http://schemas.microsoft.com/office/drawing/2010/main" val="0"/>
              </a:ext>
            </a:extLst>
          </a:blip>
          <a:srcRect l="4774" t="1489" r="6549"/>
          <a:stretch/>
        </p:blipFill>
        <p:spPr>
          <a:xfrm>
            <a:off x="7518733" y="391635"/>
            <a:ext cx="3760103" cy="3132800"/>
          </a:xfrm>
          <a:prstGeom prst="rect">
            <a:avLst/>
          </a:prstGeom>
        </p:spPr>
      </p:pic>
    </p:spTree>
    <p:extLst>
      <p:ext uri="{BB962C8B-B14F-4D97-AF65-F5344CB8AC3E}">
        <p14:creationId xmlns:p14="http://schemas.microsoft.com/office/powerpoint/2010/main" val="1392755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8C0D-4829-476D-BFF3-3E6B00496339}"/>
              </a:ext>
            </a:extLst>
          </p:cNvPr>
          <p:cNvSpPr>
            <a:spLocks noGrp="1"/>
          </p:cNvSpPr>
          <p:nvPr>
            <p:ph type="title"/>
          </p:nvPr>
        </p:nvSpPr>
        <p:spPr/>
        <p:txBody>
          <a:bodyPr/>
          <a:lstStyle/>
          <a:p>
            <a:r>
              <a:rPr lang="en-US" dirty="0"/>
              <a:t>3.4.3.4 CL Test 9 : Observations</a:t>
            </a:r>
            <a:br>
              <a:rPr lang="en-US" dirty="0"/>
            </a:br>
            <a:r>
              <a:rPr lang="en-US" dirty="0"/>
              <a:t>SOP derating during Low Fault</a:t>
            </a:r>
          </a:p>
        </p:txBody>
      </p:sp>
      <p:sp>
        <p:nvSpPr>
          <p:cNvPr id="3" name="Content Placeholder 2">
            <a:extLst>
              <a:ext uri="{FF2B5EF4-FFF2-40B4-BE49-F238E27FC236}">
                <a16:creationId xmlns:a16="http://schemas.microsoft.com/office/drawing/2014/main" id="{6BB6A020-FF49-4FF9-9446-3F7471C11476}"/>
              </a:ext>
            </a:extLst>
          </p:cNvPr>
          <p:cNvSpPr>
            <a:spLocks noGrp="1"/>
          </p:cNvSpPr>
          <p:nvPr>
            <p:ph idx="1"/>
          </p:nvPr>
        </p:nvSpPr>
        <p:spPr/>
        <p:txBody>
          <a:bodyPr/>
          <a:lstStyle/>
          <a:p>
            <a:pPr marL="342900" indent="-342900">
              <a:buClrTx/>
              <a:buFont typeface="+mj-lt"/>
              <a:buAutoNum type="arabicPeriod" startAt="3"/>
            </a:pPr>
            <a:r>
              <a:rPr lang="en-US" sz="1400" dirty="0"/>
              <a:t>Figure : Max Current Limit during Low Fault</a:t>
            </a:r>
          </a:p>
          <a:p>
            <a:pPr marL="522198" lvl="1" indent="-342900"/>
            <a:r>
              <a:rPr lang="en-US" sz="1400" dirty="0"/>
              <a:t>When a low fault occurs, SOP reduces the max current limits by half.</a:t>
            </a:r>
          </a:p>
          <a:p>
            <a:pPr marL="522198" lvl="1" indent="-342900"/>
            <a:r>
              <a:rPr lang="en-US" sz="1400" dirty="0"/>
              <a:t>The figures below shows when the low fault occurred, the max current limit is reduced as expected. Since the battery is in regenerative mode during the low fault, the charging current limit has reduced to half.</a:t>
            </a:r>
          </a:p>
          <a:p>
            <a:pPr marL="522198" lvl="1" indent="-342900"/>
            <a:endParaRPr lang="en-US" sz="1400" dirty="0"/>
          </a:p>
          <a:p>
            <a:pPr lvl="1" indent="0">
              <a:buNone/>
            </a:pPr>
            <a:endParaRPr lang="en-US" sz="1400" dirty="0"/>
          </a:p>
        </p:txBody>
      </p:sp>
      <p:pic>
        <p:nvPicPr>
          <p:cNvPr id="7" name="Picture 6">
            <a:extLst>
              <a:ext uri="{FF2B5EF4-FFF2-40B4-BE49-F238E27FC236}">
                <a16:creationId xmlns:a16="http://schemas.microsoft.com/office/drawing/2014/main" id="{2277AB4F-2F95-44F3-82B9-7487ABDFF4DE}"/>
              </a:ext>
            </a:extLst>
          </p:cNvPr>
          <p:cNvPicPr>
            <a:picLocks noChangeAspect="1"/>
          </p:cNvPicPr>
          <p:nvPr/>
        </p:nvPicPr>
        <p:blipFill rotWithShape="1">
          <a:blip r:embed="rId2">
            <a:extLst>
              <a:ext uri="{28A0092B-C50C-407E-A947-70E740481C1C}">
                <a14:useLocalDpi xmlns:a14="http://schemas.microsoft.com/office/drawing/2010/main" val="0"/>
              </a:ext>
            </a:extLst>
          </a:blip>
          <a:srcRect l="4771"/>
          <a:stretch/>
        </p:blipFill>
        <p:spPr>
          <a:xfrm>
            <a:off x="2898828" y="2352583"/>
            <a:ext cx="6400694" cy="4394446"/>
          </a:xfrm>
          <a:prstGeom prst="rect">
            <a:avLst/>
          </a:prstGeom>
        </p:spPr>
      </p:pic>
    </p:spTree>
    <p:extLst>
      <p:ext uri="{BB962C8B-B14F-4D97-AF65-F5344CB8AC3E}">
        <p14:creationId xmlns:p14="http://schemas.microsoft.com/office/powerpoint/2010/main" val="8045915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703-4308-42C3-BCA4-65B59AB86330}"/>
              </a:ext>
            </a:extLst>
          </p:cNvPr>
          <p:cNvSpPr>
            <a:spLocks noGrp="1"/>
          </p:cNvSpPr>
          <p:nvPr>
            <p:ph type="title"/>
          </p:nvPr>
        </p:nvSpPr>
        <p:spPr/>
        <p:txBody>
          <a:bodyPr/>
          <a:lstStyle/>
          <a:p>
            <a:r>
              <a:rPr lang="en-US" dirty="0"/>
              <a:t>3.4.3.4 CL Test 9 : Observations</a:t>
            </a:r>
            <a:br>
              <a:rPr lang="en-US" dirty="0"/>
            </a:br>
            <a:r>
              <a:rPr lang="en-US" dirty="0"/>
              <a:t>Consistent SOC estimation</a:t>
            </a:r>
          </a:p>
        </p:txBody>
      </p:sp>
      <p:sp>
        <p:nvSpPr>
          <p:cNvPr id="3" name="Content Placeholder 2">
            <a:extLst>
              <a:ext uri="{FF2B5EF4-FFF2-40B4-BE49-F238E27FC236}">
                <a16:creationId xmlns:a16="http://schemas.microsoft.com/office/drawing/2014/main" id="{FE93E72D-CE3A-4BBF-9688-554C120D9C4E}"/>
              </a:ext>
            </a:extLst>
          </p:cNvPr>
          <p:cNvSpPr>
            <a:spLocks noGrp="1"/>
          </p:cNvSpPr>
          <p:nvPr>
            <p:ph idx="1"/>
          </p:nvPr>
        </p:nvSpPr>
        <p:spPr>
          <a:xfrm>
            <a:off x="629913" y="1440000"/>
            <a:ext cx="4690987" cy="4752000"/>
          </a:xfrm>
        </p:spPr>
        <p:txBody>
          <a:bodyPr/>
          <a:lstStyle/>
          <a:p>
            <a:pPr marL="342900" indent="-342900" fontAlgn="auto">
              <a:spcBef>
                <a:spcPts val="0"/>
              </a:spcBef>
              <a:spcAft>
                <a:spcPts val="0"/>
              </a:spcAft>
              <a:buClrTx/>
              <a:buFont typeface="+mj-lt"/>
              <a:buAutoNum type="arabicPeriod" startAt="4"/>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imbalanced cells begin at 58% and other cells begin at 60% as expected.</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As time passes the SOC of all the cells is matched by cell balancing.</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occurrence of medium or low fault does not affect SOC calculation as expected.</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degradation in the resistances does no affect SOC estimation as expected.</a:t>
            </a:r>
          </a:p>
        </p:txBody>
      </p:sp>
      <p:pic>
        <p:nvPicPr>
          <p:cNvPr id="7" name="Picture 6">
            <a:extLst>
              <a:ext uri="{FF2B5EF4-FFF2-40B4-BE49-F238E27FC236}">
                <a16:creationId xmlns:a16="http://schemas.microsoft.com/office/drawing/2014/main" id="{E6A119BE-AA4A-440B-9330-A1DD569DF2E4}"/>
              </a:ext>
            </a:extLst>
          </p:cNvPr>
          <p:cNvPicPr>
            <a:picLocks noChangeAspect="1"/>
          </p:cNvPicPr>
          <p:nvPr/>
        </p:nvPicPr>
        <p:blipFill rotWithShape="1">
          <a:blip r:embed="rId2">
            <a:extLst>
              <a:ext uri="{28A0092B-C50C-407E-A947-70E740481C1C}">
                <a14:useLocalDpi xmlns:a14="http://schemas.microsoft.com/office/drawing/2010/main" val="0"/>
              </a:ext>
            </a:extLst>
          </a:blip>
          <a:srcRect l="2776" r="6416"/>
          <a:stretch/>
        </p:blipFill>
        <p:spPr>
          <a:xfrm>
            <a:off x="6099176" y="1191425"/>
            <a:ext cx="5650469" cy="4666867"/>
          </a:xfrm>
          <a:prstGeom prst="rect">
            <a:avLst/>
          </a:prstGeom>
        </p:spPr>
      </p:pic>
    </p:spTree>
    <p:extLst>
      <p:ext uri="{BB962C8B-B14F-4D97-AF65-F5344CB8AC3E}">
        <p14:creationId xmlns:p14="http://schemas.microsoft.com/office/powerpoint/2010/main" val="18306634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9 : Observations</a:t>
            </a:r>
            <a:br>
              <a:rPr lang="en-US" dirty="0"/>
            </a:br>
            <a:r>
              <a:rPr lang="en-US" dirty="0"/>
              <a:t>Cell Temperatures</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0"/>
            <a:ext cx="4250499" cy="4752000"/>
          </a:xfrm>
        </p:spPr>
        <p:txBody>
          <a:bodyPr/>
          <a:lstStyle/>
          <a:p>
            <a:pPr marL="342900" indent="-342900">
              <a:buClrTx/>
              <a:buFont typeface="+mj-lt"/>
              <a:buAutoNum type="arabicPeriod" startAt="5"/>
            </a:pPr>
            <a:r>
              <a:rPr lang="en-US" sz="1400" dirty="0"/>
              <a:t>Figure : Cell Temperatures and Cooling Flow command</a:t>
            </a:r>
          </a:p>
          <a:p>
            <a:pPr marL="522198" lvl="1" indent="-342900">
              <a:buFont typeface="Arial" panose="020B0604020202020204" pitchFamily="34" charset="0"/>
              <a:buChar char="•"/>
            </a:pPr>
            <a:r>
              <a:rPr lang="en-US" sz="1400" dirty="0"/>
              <a:t>Left y-axis shows the temperature and Right </a:t>
            </a:r>
            <a:br>
              <a:rPr lang="en-US" sz="1400" dirty="0"/>
            </a:br>
            <a:r>
              <a:rPr lang="en-US" sz="1400" dirty="0"/>
              <a:t>y-axis shows the flow command.</a:t>
            </a:r>
          </a:p>
          <a:p>
            <a:pPr marL="522198" lvl="1" indent="-342900">
              <a:buFont typeface="Arial" panose="020B0604020202020204" pitchFamily="34" charset="0"/>
              <a:buChar char="•"/>
            </a:pPr>
            <a:r>
              <a:rPr lang="en-US" sz="1400" dirty="0"/>
              <a:t>BTC maintains the temperature of all cells below 40 degree Celsius as described as expected and described in BTC feature.</a:t>
            </a:r>
          </a:p>
          <a:p>
            <a:pPr marL="522198" lvl="1" indent="-342900">
              <a:buFont typeface="Arial" panose="020B0604020202020204" pitchFamily="34" charset="0"/>
              <a:buChar char="•"/>
            </a:pPr>
            <a:r>
              <a:rPr lang="en-US" sz="1400" dirty="0"/>
              <a:t>Dispersion in temperature is seen because the inlet of air is from one end of the battery. Thus the cells closest to the battery see a drop in temperature faster than the cells away from the inlet.</a:t>
            </a:r>
          </a:p>
          <a:p>
            <a:pPr marL="522198" lvl="1" indent="-34290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18CD2C3C-44BC-4A57-A891-6D376BF9A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034" y="1094108"/>
            <a:ext cx="6013142" cy="5763893"/>
          </a:xfrm>
          <a:prstGeom prst="rect">
            <a:avLst/>
          </a:prstGeom>
        </p:spPr>
      </p:pic>
    </p:spTree>
    <p:extLst>
      <p:ext uri="{BB962C8B-B14F-4D97-AF65-F5344CB8AC3E}">
        <p14:creationId xmlns:p14="http://schemas.microsoft.com/office/powerpoint/2010/main" val="3667162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98FC-A030-4F29-B785-2311C3BDF854}"/>
              </a:ext>
            </a:extLst>
          </p:cNvPr>
          <p:cNvSpPr>
            <a:spLocks noGrp="1"/>
          </p:cNvSpPr>
          <p:nvPr>
            <p:ph type="title"/>
          </p:nvPr>
        </p:nvSpPr>
        <p:spPr/>
        <p:txBody>
          <a:bodyPr/>
          <a:lstStyle/>
          <a:p>
            <a:r>
              <a:rPr lang="en-US" dirty="0"/>
              <a:t>3.4.3.4 CL Test 9 : Observations</a:t>
            </a:r>
            <a:br>
              <a:rPr lang="en-US" dirty="0"/>
            </a:br>
            <a:r>
              <a:rPr lang="en-US" dirty="0"/>
              <a:t>Resistance Degradation Estimation</a:t>
            </a:r>
          </a:p>
        </p:txBody>
      </p:sp>
      <p:sp>
        <p:nvSpPr>
          <p:cNvPr id="3" name="Content Placeholder 2">
            <a:extLst>
              <a:ext uri="{FF2B5EF4-FFF2-40B4-BE49-F238E27FC236}">
                <a16:creationId xmlns:a16="http://schemas.microsoft.com/office/drawing/2014/main" id="{3FA349F7-8D1F-4CAE-8027-60E61C35B697}"/>
              </a:ext>
            </a:extLst>
          </p:cNvPr>
          <p:cNvSpPr>
            <a:spLocks noGrp="1"/>
          </p:cNvSpPr>
          <p:nvPr>
            <p:ph idx="1"/>
          </p:nvPr>
        </p:nvSpPr>
        <p:spPr>
          <a:xfrm>
            <a:off x="629913" y="1440000"/>
            <a:ext cx="5469263" cy="4752000"/>
          </a:xfrm>
        </p:spPr>
        <p:txBody>
          <a:bodyPr/>
          <a:lstStyle/>
          <a:p>
            <a:pPr marL="342900" indent="-342900">
              <a:buClrTx/>
              <a:buFont typeface="+mj-lt"/>
              <a:buAutoNum type="arabicPeriod" startAt="6"/>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a 2%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using change in current and voltage across each cell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457200" lvl="1" indent="0">
              <a:buNone/>
              <a:defRPr/>
            </a:pPr>
            <a:r>
              <a:rPr lang="en-US" sz="1400" dirty="0">
                <a:solidFill>
                  <a:srgbClr val="000000"/>
                </a:solidFill>
                <a:latin typeface="Arial"/>
                <a:ea typeface="Arial Unicode MS" panose="020B0604020202020204" pitchFamily="34" charset="-128"/>
                <a:cs typeface="Arial Unicode MS" panose="020B0604020202020204" pitchFamily="34" charset="-128"/>
              </a:rPr>
              <a:t>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It is seen all the resistance factors gradually reduce and settle to 98% as expected.</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dispersion in temperature causes a very little change in the internal resistance estimation and overall the estimation is correct.</a:t>
            </a:r>
          </a:p>
          <a:p>
            <a:pPr marL="342900" indent="-342900">
              <a:buFont typeface="+mj-lt"/>
              <a:buAutoNum type="arabicPeriod" startAt="3"/>
            </a:pPr>
            <a:endParaRPr lang="en-US" sz="1400" dirty="0"/>
          </a:p>
          <a:p>
            <a:pPr marL="342900" indent="-342900">
              <a:buFont typeface="+mj-lt"/>
              <a:buAutoNum type="arabicPeriod" startAt="3"/>
            </a:pPr>
            <a:endParaRPr lang="en-US" dirty="0"/>
          </a:p>
        </p:txBody>
      </p:sp>
      <p:pic>
        <p:nvPicPr>
          <p:cNvPr id="8" name="Picture 7">
            <a:extLst>
              <a:ext uri="{FF2B5EF4-FFF2-40B4-BE49-F238E27FC236}">
                <a16:creationId xmlns:a16="http://schemas.microsoft.com/office/drawing/2014/main" id="{BA68877E-E62F-4F6E-A290-40BB1DBCFB41}"/>
              </a:ext>
            </a:extLst>
          </p:cNvPr>
          <p:cNvPicPr>
            <a:picLocks noChangeAspect="1"/>
          </p:cNvPicPr>
          <p:nvPr/>
        </p:nvPicPr>
        <p:blipFill rotWithShape="1">
          <a:blip r:embed="rId2">
            <a:extLst>
              <a:ext uri="{28A0092B-C50C-407E-A947-70E740481C1C}">
                <a14:useLocalDpi xmlns:a14="http://schemas.microsoft.com/office/drawing/2010/main" val="0"/>
              </a:ext>
            </a:extLst>
          </a:blip>
          <a:srcRect l="2378" r="6948"/>
          <a:stretch/>
        </p:blipFill>
        <p:spPr>
          <a:xfrm>
            <a:off x="6725913" y="1214457"/>
            <a:ext cx="5354713" cy="4429087"/>
          </a:xfrm>
          <a:prstGeom prst="rect">
            <a:avLst/>
          </a:prstGeom>
        </p:spPr>
      </p:pic>
    </p:spTree>
    <p:extLst>
      <p:ext uri="{BB962C8B-B14F-4D97-AF65-F5344CB8AC3E}">
        <p14:creationId xmlns:p14="http://schemas.microsoft.com/office/powerpoint/2010/main" val="11496899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10 : </a:t>
            </a:r>
            <a:r>
              <a:rPr lang="en-US" sz="2200" dirty="0"/>
              <a:t>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A charging cycle followed by a FTP 72 load cycle is given as input. The charger is connected again at end with zero current though. This test is a combination of various test cases.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is set to 60%. There is an imbalance of SOCs in 4 cells (10,20,30,40) and are set to 58%</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Initial Resistance of cells is degraded to 98%.</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Initial Capacity of cells is degraded to 98%.</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39 degree Celsius. BTC comes in action when the temperature crossed 40degree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rPr>
              <a:t>In an actual car a sudden 2% drop in capacity and resistance quality will never happen. It falls very gradually. It is performed here to show that the Resistance and Capacity estimation feature is working as intended. </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spcBef>
                <a:spcPts val="0"/>
              </a:spcBef>
              <a:spcAft>
                <a:spcPts val="0"/>
              </a:spcAft>
              <a:buClrTx/>
              <a:buFont typeface="Arial" panose="020B0604020202020204" pitchFamily="34" charset="0"/>
              <a:buChar char="•"/>
              <a:defRPr/>
            </a:pPr>
            <a:r>
              <a:rPr lang="en-US" sz="1400" dirty="0"/>
              <a:t>Validate that SOH index for customer is updated correctly when the key or charger is connected.</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the cell balancing does not affect SOC estimation.</a:t>
            </a:r>
          </a:p>
          <a:p>
            <a:pPr marL="285750" indent="-285750" fontAlgn="auto">
              <a:spcBef>
                <a:spcPts val="0"/>
              </a:spcBef>
              <a:spcAft>
                <a:spcPts val="0"/>
              </a:spcAft>
              <a:buClrTx/>
              <a:buFont typeface="Arial" panose="020B0604020202020204" pitchFamily="34" charset="0"/>
              <a:buChar char="•"/>
              <a:defRPr/>
            </a:pPr>
            <a:r>
              <a:rPr lang="en-US" sz="1400" dirty="0"/>
              <a:t>Validate SOH calculates the correct degradation in resistance.</a:t>
            </a:r>
          </a:p>
          <a:p>
            <a:pPr marL="285750" indent="-285750" fontAlgn="auto">
              <a:spcBef>
                <a:spcPts val="0"/>
              </a:spcBef>
              <a:spcAft>
                <a:spcPts val="0"/>
              </a:spcAft>
              <a:buClrTx/>
              <a:buFont typeface="Arial" panose="020B0604020202020204" pitchFamily="34" charset="0"/>
              <a:buChar char="•"/>
              <a:defRPr/>
            </a:pPr>
            <a:r>
              <a:rPr lang="en-US" sz="1400" dirty="0"/>
              <a:t>Validate the correct working of </a:t>
            </a:r>
            <a:r>
              <a:rPr lang="en-US" sz="1400" dirty="0">
                <a:solidFill>
                  <a:srgbClr val="000000"/>
                </a:solidFill>
                <a:latin typeface="Arial"/>
                <a:ea typeface="Arial Unicode MS" panose="020B0604020202020204" pitchFamily="34" charset="-128"/>
                <a:cs typeface="Arial Unicode MS" panose="020B0604020202020204" pitchFamily="34" charset="-128"/>
              </a:rPr>
              <a:t>BTC, cell balancing.</a:t>
            </a:r>
            <a:endParaRPr lang="en-US" sz="1400" dirty="0"/>
          </a:p>
          <a:p>
            <a:endParaRPr lang="en-US" dirty="0"/>
          </a:p>
        </p:txBody>
      </p:sp>
    </p:spTree>
    <p:extLst>
      <p:ext uri="{BB962C8B-B14F-4D97-AF65-F5344CB8AC3E}">
        <p14:creationId xmlns:p14="http://schemas.microsoft.com/office/powerpoint/2010/main" val="19188205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A8CCF4-D61A-425A-9D0D-B95DFBC6B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8181" y="2972406"/>
            <a:ext cx="4136994" cy="3482061"/>
          </a:xfrm>
          <a:prstGeom prst="rect">
            <a:avLst/>
          </a:prstGeom>
        </p:spPr>
      </p:pic>
      <p:sp>
        <p:nvSpPr>
          <p:cNvPr id="2" name="Title 1">
            <a:extLst>
              <a:ext uri="{FF2B5EF4-FFF2-40B4-BE49-F238E27FC236}">
                <a16:creationId xmlns:a16="http://schemas.microsoft.com/office/drawing/2014/main" id="{9556A752-F6E6-4810-9528-C9D610CC1BF0}"/>
              </a:ext>
            </a:extLst>
          </p:cNvPr>
          <p:cNvSpPr>
            <a:spLocks noGrp="1"/>
          </p:cNvSpPr>
          <p:nvPr>
            <p:ph type="title"/>
          </p:nvPr>
        </p:nvSpPr>
        <p:spPr/>
        <p:txBody>
          <a:bodyPr/>
          <a:lstStyle/>
          <a:p>
            <a:r>
              <a:rPr lang="en-US" dirty="0"/>
              <a:t>3.4.3.4 CL Test 10 : Observations</a:t>
            </a:r>
            <a:br>
              <a:rPr lang="en-US" dirty="0"/>
            </a:br>
            <a:r>
              <a:rPr lang="en-US" dirty="0"/>
              <a:t>Key, Charge signal and Contactors during the test</a:t>
            </a:r>
          </a:p>
        </p:txBody>
      </p:sp>
      <p:sp>
        <p:nvSpPr>
          <p:cNvPr id="3" name="Content Placeholder 2">
            <a:extLst>
              <a:ext uri="{FF2B5EF4-FFF2-40B4-BE49-F238E27FC236}">
                <a16:creationId xmlns:a16="http://schemas.microsoft.com/office/drawing/2014/main" id="{DE1039DD-1DDE-4277-A1AD-C9EA580E3760}"/>
              </a:ext>
            </a:extLst>
          </p:cNvPr>
          <p:cNvSpPr>
            <a:spLocks noGrp="1"/>
          </p:cNvSpPr>
          <p:nvPr>
            <p:ph idx="1"/>
          </p:nvPr>
        </p:nvSpPr>
        <p:spPr>
          <a:xfrm>
            <a:off x="629913" y="1440001"/>
            <a:ext cx="9271865" cy="1170035"/>
          </a:xfrm>
        </p:spPr>
        <p:txBody>
          <a:bodyPr/>
          <a:lstStyle/>
          <a:p>
            <a:pPr marL="342900" indent="-342900">
              <a:buClrTx/>
              <a:buFont typeface="+mj-lt"/>
              <a:buAutoNum type="arabicPeriod"/>
            </a:pPr>
            <a:r>
              <a:rPr lang="en-US" sz="1400" dirty="0"/>
              <a:t>Figure : Key, Charger Signal and Contactors</a:t>
            </a:r>
          </a:p>
          <a:p>
            <a:pPr marL="465048" lvl="1" indent="-285750"/>
            <a:r>
              <a:rPr lang="en-US" sz="1400" dirty="0"/>
              <a:t>A charging signal is given at beginning followed by a key signal.</a:t>
            </a:r>
          </a:p>
          <a:p>
            <a:pPr marL="465048" lvl="1" indent="-285750"/>
            <a:r>
              <a:rPr lang="en-US" sz="1400" dirty="0"/>
              <a:t>Charge is connected again at the end after the end of the drive cycle.</a:t>
            </a:r>
          </a:p>
          <a:p>
            <a:pPr marL="465048" lvl="1" indent="-285750"/>
            <a:r>
              <a:rPr lang="en-US" sz="1400" dirty="0"/>
              <a:t>Corresponding contactors are switched correctly.</a:t>
            </a:r>
          </a:p>
          <a:p>
            <a:pPr marL="465048" lvl="1" indent="-285750"/>
            <a:r>
              <a:rPr lang="en-US" sz="1400" dirty="0"/>
              <a:t>A zoomed version of the figure is shown on the right for the beginning(green box) and ending (red box) portions.</a:t>
            </a:r>
          </a:p>
          <a:p>
            <a:pPr marL="465048" lvl="1" indent="-285750"/>
            <a:endParaRPr lang="en-US" sz="1400" dirty="0"/>
          </a:p>
          <a:p>
            <a:pPr marL="465048" lvl="1" indent="-285750"/>
            <a:endParaRPr lang="en-US" sz="1400" dirty="0"/>
          </a:p>
        </p:txBody>
      </p:sp>
      <p:pic>
        <p:nvPicPr>
          <p:cNvPr id="6" name="Picture 5">
            <a:extLst>
              <a:ext uri="{FF2B5EF4-FFF2-40B4-BE49-F238E27FC236}">
                <a16:creationId xmlns:a16="http://schemas.microsoft.com/office/drawing/2014/main" id="{D7DC58FD-F109-45F1-8A6D-69D9BA02A9FB}"/>
              </a:ext>
            </a:extLst>
          </p:cNvPr>
          <p:cNvPicPr>
            <a:picLocks noChangeAspect="1"/>
          </p:cNvPicPr>
          <p:nvPr/>
        </p:nvPicPr>
        <p:blipFill rotWithShape="1">
          <a:blip r:embed="rId3">
            <a:extLst>
              <a:ext uri="{28A0092B-C50C-407E-A947-70E740481C1C}">
                <a14:useLocalDpi xmlns:a14="http://schemas.microsoft.com/office/drawing/2010/main" val="0"/>
              </a:ext>
            </a:extLst>
          </a:blip>
          <a:srcRect l="4791" r="1881" b="1974"/>
          <a:stretch/>
        </p:blipFill>
        <p:spPr>
          <a:xfrm>
            <a:off x="136339" y="2930092"/>
            <a:ext cx="3800924" cy="3360289"/>
          </a:xfrm>
          <a:prstGeom prst="rect">
            <a:avLst/>
          </a:prstGeom>
        </p:spPr>
      </p:pic>
      <p:pic>
        <p:nvPicPr>
          <p:cNvPr id="9" name="Picture 8">
            <a:extLst>
              <a:ext uri="{FF2B5EF4-FFF2-40B4-BE49-F238E27FC236}">
                <a16:creationId xmlns:a16="http://schemas.microsoft.com/office/drawing/2014/main" id="{3C28A711-311A-4DDB-AD92-BDBD1A7EBB74}"/>
              </a:ext>
            </a:extLst>
          </p:cNvPr>
          <p:cNvPicPr>
            <a:picLocks noChangeAspect="1"/>
          </p:cNvPicPr>
          <p:nvPr/>
        </p:nvPicPr>
        <p:blipFill rotWithShape="1">
          <a:blip r:embed="rId4">
            <a:extLst>
              <a:ext uri="{28A0092B-C50C-407E-A947-70E740481C1C}">
                <a14:useLocalDpi xmlns:a14="http://schemas.microsoft.com/office/drawing/2010/main" val="0"/>
              </a:ext>
            </a:extLst>
          </a:blip>
          <a:srcRect l="5022" r="1262" b="1828"/>
          <a:stretch/>
        </p:blipFill>
        <p:spPr>
          <a:xfrm>
            <a:off x="4124095" y="2793173"/>
            <a:ext cx="4136995" cy="3634123"/>
          </a:xfrm>
          <a:prstGeom prst="rect">
            <a:avLst/>
          </a:prstGeom>
        </p:spPr>
      </p:pic>
      <p:sp>
        <p:nvSpPr>
          <p:cNvPr id="12" name="Rectangle 11">
            <a:extLst>
              <a:ext uri="{FF2B5EF4-FFF2-40B4-BE49-F238E27FC236}">
                <a16:creationId xmlns:a16="http://schemas.microsoft.com/office/drawing/2014/main" id="{01CBDB7E-3EE2-4E96-94FD-EAFC675E2E37}"/>
              </a:ext>
            </a:extLst>
          </p:cNvPr>
          <p:cNvSpPr/>
          <p:nvPr/>
        </p:nvSpPr>
        <p:spPr bwMode="auto">
          <a:xfrm>
            <a:off x="629913" y="3364637"/>
            <a:ext cx="340929" cy="2592280"/>
          </a:xfrm>
          <a:prstGeom prst="rect">
            <a:avLst/>
          </a:prstGeom>
          <a:noFill/>
          <a:ln w="28575">
            <a:solidFill>
              <a:srgbClr val="00B05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Rectangle 12">
            <a:extLst>
              <a:ext uri="{FF2B5EF4-FFF2-40B4-BE49-F238E27FC236}">
                <a16:creationId xmlns:a16="http://schemas.microsoft.com/office/drawing/2014/main" id="{1900091A-9432-416A-9C65-23E6762F6338}"/>
              </a:ext>
            </a:extLst>
          </p:cNvPr>
          <p:cNvSpPr/>
          <p:nvPr/>
        </p:nvSpPr>
        <p:spPr bwMode="auto">
          <a:xfrm>
            <a:off x="4469504" y="2766002"/>
            <a:ext cx="3692251" cy="3324080"/>
          </a:xfrm>
          <a:prstGeom prst="rect">
            <a:avLst/>
          </a:prstGeom>
          <a:noFill/>
          <a:ln w="28575">
            <a:solidFill>
              <a:srgbClr val="00B05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503796CB-771E-4ECE-B0CE-92FBD3B2FE77}"/>
              </a:ext>
            </a:extLst>
          </p:cNvPr>
          <p:cNvSpPr/>
          <p:nvPr/>
        </p:nvSpPr>
        <p:spPr bwMode="auto">
          <a:xfrm>
            <a:off x="3117139" y="3364638"/>
            <a:ext cx="340929" cy="2527917"/>
          </a:xfrm>
          <a:prstGeom prst="rect">
            <a:avLst/>
          </a:prstGeom>
          <a:noFill/>
          <a:ln w="28575">
            <a:solidFill>
              <a:srgbClr val="FF0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tangle 14">
            <a:extLst>
              <a:ext uri="{FF2B5EF4-FFF2-40B4-BE49-F238E27FC236}">
                <a16:creationId xmlns:a16="http://schemas.microsoft.com/office/drawing/2014/main" id="{7E5C8885-4B4B-410B-9488-E1ED8D2DD11B}"/>
              </a:ext>
            </a:extLst>
          </p:cNvPr>
          <p:cNvSpPr/>
          <p:nvPr/>
        </p:nvSpPr>
        <p:spPr bwMode="auto">
          <a:xfrm>
            <a:off x="8606499" y="2930092"/>
            <a:ext cx="3455513" cy="3159991"/>
          </a:xfrm>
          <a:prstGeom prst="rect">
            <a:avLst/>
          </a:prstGeom>
          <a:noFill/>
          <a:ln w="28575">
            <a:solidFill>
              <a:srgbClr val="FF0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106939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6919-15BD-4CF2-ADD9-733831DC5814}"/>
              </a:ext>
            </a:extLst>
          </p:cNvPr>
          <p:cNvSpPr>
            <a:spLocks noGrp="1"/>
          </p:cNvSpPr>
          <p:nvPr>
            <p:ph type="title"/>
          </p:nvPr>
        </p:nvSpPr>
        <p:spPr/>
        <p:txBody>
          <a:bodyPr/>
          <a:lstStyle/>
          <a:p>
            <a:r>
              <a:rPr lang="en-US" dirty="0"/>
              <a:t>3.4.3.4 CL Test 10 : Observations</a:t>
            </a:r>
            <a:br>
              <a:rPr lang="en-US" dirty="0"/>
            </a:br>
            <a:r>
              <a:rPr lang="en-US" dirty="0"/>
              <a:t>Battery Mode </a:t>
            </a:r>
          </a:p>
        </p:txBody>
      </p:sp>
      <p:sp>
        <p:nvSpPr>
          <p:cNvPr id="3" name="Content Placeholder 2">
            <a:extLst>
              <a:ext uri="{FF2B5EF4-FFF2-40B4-BE49-F238E27FC236}">
                <a16:creationId xmlns:a16="http://schemas.microsoft.com/office/drawing/2014/main" id="{82B8F1A7-E063-4C3B-A875-C5D555562943}"/>
              </a:ext>
            </a:extLst>
          </p:cNvPr>
          <p:cNvSpPr>
            <a:spLocks noGrp="1"/>
          </p:cNvSpPr>
          <p:nvPr>
            <p:ph idx="1"/>
          </p:nvPr>
        </p:nvSpPr>
        <p:spPr>
          <a:xfrm>
            <a:off x="629913" y="1440001"/>
            <a:ext cx="10952807" cy="1800350"/>
          </a:xfrm>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Battery Voltage, current and Mode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pack voltage, vehicle side voltage, pack current and the battery mode.</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Battery Modes are defined in the BMO feature description.</a:t>
            </a:r>
          </a:p>
          <a:p>
            <a:pPr marL="800100" lvl="1"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 zoomed version of Battery mode is shown on the left for the initial period in which the charger is first connected ay 15s and then disconnected at 73s. The key is then connected at 77s.</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Battery mode gives the correct mode throughout the test.</a:t>
            </a:r>
          </a:p>
          <a:p>
            <a:pPr marL="979398" lvl="2"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979398" lvl="2"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p:txBody>
      </p:sp>
      <p:pic>
        <p:nvPicPr>
          <p:cNvPr id="5" name="Picture 4">
            <a:extLst>
              <a:ext uri="{FF2B5EF4-FFF2-40B4-BE49-F238E27FC236}">
                <a16:creationId xmlns:a16="http://schemas.microsoft.com/office/drawing/2014/main" id="{BC0ADD0D-8E0F-47FF-9A6F-002F1B43B484}"/>
              </a:ext>
            </a:extLst>
          </p:cNvPr>
          <p:cNvPicPr>
            <a:picLocks noChangeAspect="1"/>
          </p:cNvPicPr>
          <p:nvPr/>
        </p:nvPicPr>
        <p:blipFill rotWithShape="1">
          <a:blip r:embed="rId2">
            <a:extLst>
              <a:ext uri="{28A0092B-C50C-407E-A947-70E740481C1C}">
                <a14:useLocalDpi xmlns:a14="http://schemas.microsoft.com/office/drawing/2010/main" val="0"/>
              </a:ext>
            </a:extLst>
          </a:blip>
          <a:srcRect l="6687" r="1053"/>
          <a:stretch/>
        </p:blipFill>
        <p:spPr>
          <a:xfrm>
            <a:off x="6668487" y="2747020"/>
            <a:ext cx="5444816" cy="3982254"/>
          </a:xfrm>
          <a:prstGeom prst="rect">
            <a:avLst/>
          </a:prstGeom>
        </p:spPr>
      </p:pic>
      <p:pic>
        <p:nvPicPr>
          <p:cNvPr id="8" name="Picture 7">
            <a:extLst>
              <a:ext uri="{FF2B5EF4-FFF2-40B4-BE49-F238E27FC236}">
                <a16:creationId xmlns:a16="http://schemas.microsoft.com/office/drawing/2014/main" id="{93B0E128-2C26-4AB8-9F04-E7DEFC5AEC79}"/>
              </a:ext>
            </a:extLst>
          </p:cNvPr>
          <p:cNvPicPr>
            <a:picLocks noChangeAspect="1"/>
          </p:cNvPicPr>
          <p:nvPr/>
        </p:nvPicPr>
        <p:blipFill rotWithShape="1">
          <a:blip r:embed="rId3">
            <a:extLst>
              <a:ext uri="{28A0092B-C50C-407E-A947-70E740481C1C}">
                <a14:useLocalDpi xmlns:a14="http://schemas.microsoft.com/office/drawing/2010/main" val="0"/>
              </a:ext>
            </a:extLst>
          </a:blip>
          <a:srcRect l="6593" t="50000" r="6719"/>
          <a:stretch/>
        </p:blipFill>
        <p:spPr>
          <a:xfrm>
            <a:off x="995255" y="4451692"/>
            <a:ext cx="5558732" cy="2163432"/>
          </a:xfrm>
          <a:prstGeom prst="rect">
            <a:avLst/>
          </a:prstGeom>
        </p:spPr>
      </p:pic>
      <p:sp>
        <p:nvSpPr>
          <p:cNvPr id="10" name="Rectangle 9">
            <a:extLst>
              <a:ext uri="{FF2B5EF4-FFF2-40B4-BE49-F238E27FC236}">
                <a16:creationId xmlns:a16="http://schemas.microsoft.com/office/drawing/2014/main" id="{18B8727F-AA66-4A8E-B0E2-6B44399C5D0A}"/>
              </a:ext>
            </a:extLst>
          </p:cNvPr>
          <p:cNvSpPr/>
          <p:nvPr/>
        </p:nvSpPr>
        <p:spPr bwMode="auto">
          <a:xfrm>
            <a:off x="7052045" y="4928165"/>
            <a:ext cx="488273" cy="1358283"/>
          </a:xfrm>
          <a:prstGeom prst="rect">
            <a:avLst/>
          </a:prstGeom>
          <a:noFill/>
          <a:ln w="28575">
            <a:solidFill>
              <a:srgbClr val="FF0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11" name="Straight Arrow Connector 10">
            <a:extLst>
              <a:ext uri="{FF2B5EF4-FFF2-40B4-BE49-F238E27FC236}">
                <a16:creationId xmlns:a16="http://schemas.microsoft.com/office/drawing/2014/main" id="{58A5AC15-605C-4899-AE87-A688C4A84B73}"/>
              </a:ext>
            </a:extLst>
          </p:cNvPr>
          <p:cNvCxnSpPr>
            <a:cxnSpLocks/>
          </p:cNvCxnSpPr>
          <p:nvPr/>
        </p:nvCxnSpPr>
        <p:spPr bwMode="auto">
          <a:xfrm flipH="1">
            <a:off x="6439486" y="5086903"/>
            <a:ext cx="612558" cy="0"/>
          </a:xfrm>
          <a:prstGeom prst="straightConnector1">
            <a:avLst/>
          </a:prstGeom>
          <a:solidFill>
            <a:schemeClr val="tx2"/>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795507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703-4308-42C3-BCA4-65B59AB86330}"/>
              </a:ext>
            </a:extLst>
          </p:cNvPr>
          <p:cNvSpPr>
            <a:spLocks noGrp="1"/>
          </p:cNvSpPr>
          <p:nvPr>
            <p:ph type="title"/>
          </p:nvPr>
        </p:nvSpPr>
        <p:spPr/>
        <p:txBody>
          <a:bodyPr/>
          <a:lstStyle/>
          <a:p>
            <a:r>
              <a:rPr lang="en-US" dirty="0"/>
              <a:t>3.4.3.4 CL Test 10 : Observations</a:t>
            </a:r>
            <a:br>
              <a:rPr lang="en-US" dirty="0"/>
            </a:br>
            <a:r>
              <a:rPr lang="en-US" dirty="0"/>
              <a:t>Consistent SOC estimation</a:t>
            </a:r>
          </a:p>
        </p:txBody>
      </p:sp>
      <p:sp>
        <p:nvSpPr>
          <p:cNvPr id="3" name="Content Placeholder 2">
            <a:extLst>
              <a:ext uri="{FF2B5EF4-FFF2-40B4-BE49-F238E27FC236}">
                <a16:creationId xmlns:a16="http://schemas.microsoft.com/office/drawing/2014/main" id="{FE93E72D-CE3A-4BBF-9688-554C120D9C4E}"/>
              </a:ext>
            </a:extLst>
          </p:cNvPr>
          <p:cNvSpPr>
            <a:spLocks noGrp="1"/>
          </p:cNvSpPr>
          <p:nvPr>
            <p:ph idx="1"/>
          </p:nvPr>
        </p:nvSpPr>
        <p:spPr>
          <a:xfrm>
            <a:off x="629913" y="1440000"/>
            <a:ext cx="4690987" cy="4752000"/>
          </a:xfrm>
        </p:spPr>
        <p:txBody>
          <a:bodyPr/>
          <a:lstStyle/>
          <a:p>
            <a:pPr marL="342900" indent="-342900" fontAlgn="auto">
              <a:spcBef>
                <a:spcPts val="0"/>
              </a:spcBef>
              <a:spcAft>
                <a:spcPts val="0"/>
              </a:spcAft>
              <a:buClrTx/>
              <a:buFont typeface="+mj-lt"/>
              <a:buAutoNum type="arabicPeriod" startAt="3"/>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800100" lvl="1" indent="-342900">
              <a:buFont typeface="Arial" panose="020B0604020202020204" pitchFamily="34" charset="0"/>
              <a:buChar char="•"/>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imbalanced cells begin at 58% and other cells begin at 60% as expected.</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As time passes the SOC of all the cells is matched by cell balancing.</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capacity degradation is taken into account during SOC computation and estimation is correct.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degradation in the resistances does no affect SOC estimation as expected.</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Even after the charger is disconnected and the key is connected at beginning, SOC is initialized and estimated correctly.</a:t>
            </a:r>
          </a:p>
        </p:txBody>
      </p:sp>
      <p:pic>
        <p:nvPicPr>
          <p:cNvPr id="6" name="Picture 5">
            <a:extLst>
              <a:ext uri="{FF2B5EF4-FFF2-40B4-BE49-F238E27FC236}">
                <a16:creationId xmlns:a16="http://schemas.microsoft.com/office/drawing/2014/main" id="{133C53E1-035C-41F9-803A-24F77FBE8F03}"/>
              </a:ext>
            </a:extLst>
          </p:cNvPr>
          <p:cNvPicPr>
            <a:picLocks noChangeAspect="1"/>
          </p:cNvPicPr>
          <p:nvPr/>
        </p:nvPicPr>
        <p:blipFill rotWithShape="1">
          <a:blip r:embed="rId2">
            <a:extLst>
              <a:ext uri="{28A0092B-C50C-407E-A947-70E740481C1C}">
                <a14:useLocalDpi xmlns:a14="http://schemas.microsoft.com/office/drawing/2010/main" val="0"/>
              </a:ext>
            </a:extLst>
          </a:blip>
          <a:srcRect l="4175" r="4752"/>
          <a:stretch/>
        </p:blipFill>
        <p:spPr>
          <a:xfrm>
            <a:off x="7113987" y="1278386"/>
            <a:ext cx="4936185" cy="4065001"/>
          </a:xfrm>
          <a:prstGeom prst="rect">
            <a:avLst/>
          </a:prstGeom>
        </p:spPr>
      </p:pic>
    </p:spTree>
    <p:extLst>
      <p:ext uri="{BB962C8B-B14F-4D97-AF65-F5344CB8AC3E}">
        <p14:creationId xmlns:p14="http://schemas.microsoft.com/office/powerpoint/2010/main" val="385515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A411-B031-44FD-ABE8-F15E13B2701E}"/>
              </a:ext>
            </a:extLst>
          </p:cNvPr>
          <p:cNvSpPr>
            <a:spLocks noGrp="1"/>
          </p:cNvSpPr>
          <p:nvPr>
            <p:ph type="title"/>
          </p:nvPr>
        </p:nvSpPr>
        <p:spPr/>
        <p:txBody>
          <a:bodyPr/>
          <a:lstStyle/>
          <a:p>
            <a:r>
              <a:rPr lang="en-US" dirty="0"/>
              <a:t>Polarion for BMS</a:t>
            </a:r>
            <a:br>
              <a:rPr lang="en-US" dirty="0"/>
            </a:br>
            <a:r>
              <a:rPr lang="en-US" sz="1800" b="0" dirty="0"/>
              <a:t>BMS</a:t>
            </a:r>
            <a:r>
              <a:rPr lang="en-US" dirty="0"/>
              <a:t> </a:t>
            </a:r>
            <a:r>
              <a:rPr lang="en-US" sz="1800" b="0" dirty="0"/>
              <a:t>Application Level Page – Overview/Navigation</a:t>
            </a:r>
            <a:endParaRPr lang="en-US" b="0" dirty="0"/>
          </a:p>
        </p:txBody>
      </p:sp>
      <p:pic>
        <p:nvPicPr>
          <p:cNvPr id="4" name="Picture 3">
            <a:extLst>
              <a:ext uri="{FF2B5EF4-FFF2-40B4-BE49-F238E27FC236}">
                <a16:creationId xmlns:a16="http://schemas.microsoft.com/office/drawing/2014/main" id="{C3CC634B-E7F3-4313-BB3E-A0C71481AD7D}"/>
              </a:ext>
            </a:extLst>
          </p:cNvPr>
          <p:cNvPicPr>
            <a:picLocks noChangeAspect="1"/>
          </p:cNvPicPr>
          <p:nvPr/>
        </p:nvPicPr>
        <p:blipFill>
          <a:blip r:embed="rId3"/>
          <a:stretch>
            <a:fillRect/>
          </a:stretch>
        </p:blipFill>
        <p:spPr>
          <a:xfrm>
            <a:off x="585561" y="1447801"/>
            <a:ext cx="10450286" cy="4572000"/>
          </a:xfrm>
          <a:prstGeom prst="rect">
            <a:avLst/>
          </a:prstGeom>
          <a:ln w="19050">
            <a:solidFill>
              <a:srgbClr val="00646E"/>
            </a:solidFill>
          </a:ln>
        </p:spPr>
      </p:pic>
      <p:sp>
        <p:nvSpPr>
          <p:cNvPr id="3" name="TextBox 2">
            <a:extLst>
              <a:ext uri="{FF2B5EF4-FFF2-40B4-BE49-F238E27FC236}">
                <a16:creationId xmlns:a16="http://schemas.microsoft.com/office/drawing/2014/main" id="{376B1C66-C54D-4248-82A8-8044A001190D}"/>
              </a:ext>
            </a:extLst>
          </p:cNvPr>
          <p:cNvSpPr txBox="1"/>
          <p:nvPr/>
        </p:nvSpPr>
        <p:spPr>
          <a:xfrm>
            <a:off x="9881961" y="4953001"/>
            <a:ext cx="20574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Navigation to each BMS Software Feature Portal</a:t>
            </a:r>
          </a:p>
        </p:txBody>
      </p:sp>
      <p:cxnSp>
        <p:nvCxnSpPr>
          <p:cNvPr id="8" name="Straight Arrow Connector 7">
            <a:extLst>
              <a:ext uri="{FF2B5EF4-FFF2-40B4-BE49-F238E27FC236}">
                <a16:creationId xmlns:a16="http://schemas.microsoft.com/office/drawing/2014/main" id="{CFD94323-4C76-4C92-8AC1-8CB933CF3E8B}"/>
              </a:ext>
            </a:extLst>
          </p:cNvPr>
          <p:cNvCxnSpPr/>
          <p:nvPr/>
        </p:nvCxnSpPr>
        <p:spPr bwMode="auto">
          <a:xfrm flipH="1" flipV="1">
            <a:off x="9577161" y="4572001"/>
            <a:ext cx="304800" cy="3810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E008375B-F1B2-4A95-9145-4120ABF7F4D8}"/>
              </a:ext>
            </a:extLst>
          </p:cNvPr>
          <p:cNvSpPr txBox="1"/>
          <p:nvPr/>
        </p:nvSpPr>
        <p:spPr>
          <a:xfrm>
            <a:off x="3252561" y="2590801"/>
            <a:ext cx="1905000" cy="8382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Navigation to Subversion Repository</a:t>
            </a:r>
          </a:p>
        </p:txBody>
      </p:sp>
      <p:cxnSp>
        <p:nvCxnSpPr>
          <p:cNvPr id="10" name="Straight Arrow Connector 9">
            <a:extLst>
              <a:ext uri="{FF2B5EF4-FFF2-40B4-BE49-F238E27FC236}">
                <a16:creationId xmlns:a16="http://schemas.microsoft.com/office/drawing/2014/main" id="{771AB715-537A-4D08-AD95-EBDE3DE150EC}"/>
              </a:ext>
            </a:extLst>
          </p:cNvPr>
          <p:cNvCxnSpPr>
            <a:stCxn id="9" idx="1"/>
          </p:cNvCxnSpPr>
          <p:nvPr/>
        </p:nvCxnSpPr>
        <p:spPr bwMode="auto">
          <a:xfrm flipH="1">
            <a:off x="2568349" y="3009901"/>
            <a:ext cx="684212" cy="1143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AD7B6ED4-A85E-473F-9A44-82C359874771}"/>
              </a:ext>
            </a:extLst>
          </p:cNvPr>
          <p:cNvSpPr txBox="1"/>
          <p:nvPr/>
        </p:nvSpPr>
        <p:spPr>
          <a:xfrm>
            <a:off x="6191704" y="2895601"/>
            <a:ext cx="1905000" cy="8382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High Level Design Document</a:t>
            </a:r>
          </a:p>
        </p:txBody>
      </p:sp>
      <p:cxnSp>
        <p:nvCxnSpPr>
          <p:cNvPr id="14" name="Straight Arrow Connector 13">
            <a:extLst>
              <a:ext uri="{FF2B5EF4-FFF2-40B4-BE49-F238E27FC236}">
                <a16:creationId xmlns:a16="http://schemas.microsoft.com/office/drawing/2014/main" id="{9CEA2080-A9D4-4511-B9C0-EE4D31E89470}"/>
              </a:ext>
            </a:extLst>
          </p:cNvPr>
          <p:cNvCxnSpPr>
            <a:stCxn id="13" idx="1"/>
          </p:cNvCxnSpPr>
          <p:nvPr/>
        </p:nvCxnSpPr>
        <p:spPr bwMode="auto">
          <a:xfrm flipH="1">
            <a:off x="5157561" y="3314701"/>
            <a:ext cx="1034143" cy="4953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35D43B92-70A0-4B82-BB39-3DF6D3BACD56}"/>
              </a:ext>
            </a:extLst>
          </p:cNvPr>
          <p:cNvSpPr txBox="1"/>
          <p:nvPr/>
        </p:nvSpPr>
        <p:spPr>
          <a:xfrm>
            <a:off x="6356760" y="5181601"/>
            <a:ext cx="1905000" cy="8382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Simulink and Amesim Application Control/Plant Models</a:t>
            </a:r>
          </a:p>
        </p:txBody>
      </p:sp>
      <p:cxnSp>
        <p:nvCxnSpPr>
          <p:cNvPr id="18" name="Straight Arrow Connector 17">
            <a:extLst>
              <a:ext uri="{FF2B5EF4-FFF2-40B4-BE49-F238E27FC236}">
                <a16:creationId xmlns:a16="http://schemas.microsoft.com/office/drawing/2014/main" id="{6FF86C8B-9576-4ACF-91D9-BEB926AEE004}"/>
              </a:ext>
            </a:extLst>
          </p:cNvPr>
          <p:cNvCxnSpPr>
            <a:stCxn id="17" idx="1"/>
          </p:cNvCxnSpPr>
          <p:nvPr/>
        </p:nvCxnSpPr>
        <p:spPr bwMode="auto">
          <a:xfrm flipH="1" flipV="1">
            <a:off x="4014561" y="5105402"/>
            <a:ext cx="2342199" cy="495299"/>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8477598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4B-428C-482E-B6B1-39F546391280}"/>
              </a:ext>
            </a:extLst>
          </p:cNvPr>
          <p:cNvSpPr>
            <a:spLocks noGrp="1"/>
          </p:cNvSpPr>
          <p:nvPr>
            <p:ph type="title"/>
          </p:nvPr>
        </p:nvSpPr>
        <p:spPr/>
        <p:txBody>
          <a:bodyPr/>
          <a:lstStyle/>
          <a:p>
            <a:r>
              <a:rPr lang="en-US" dirty="0"/>
              <a:t>3.4.3.4 CL Test 10 : Observations</a:t>
            </a:r>
            <a:br>
              <a:rPr lang="en-US" dirty="0"/>
            </a:br>
            <a:r>
              <a:rPr lang="en-US" dirty="0"/>
              <a:t>Cell Temperatures</a:t>
            </a:r>
          </a:p>
        </p:txBody>
      </p:sp>
      <p:sp>
        <p:nvSpPr>
          <p:cNvPr id="3" name="Content Placeholder 2">
            <a:extLst>
              <a:ext uri="{FF2B5EF4-FFF2-40B4-BE49-F238E27FC236}">
                <a16:creationId xmlns:a16="http://schemas.microsoft.com/office/drawing/2014/main" id="{48AEA196-18F9-4839-B5AE-7E4097877188}"/>
              </a:ext>
            </a:extLst>
          </p:cNvPr>
          <p:cNvSpPr>
            <a:spLocks noGrp="1"/>
          </p:cNvSpPr>
          <p:nvPr>
            <p:ph idx="1"/>
          </p:nvPr>
        </p:nvSpPr>
        <p:spPr>
          <a:xfrm>
            <a:off x="629913" y="1440000"/>
            <a:ext cx="4250499" cy="4752000"/>
          </a:xfrm>
        </p:spPr>
        <p:txBody>
          <a:bodyPr/>
          <a:lstStyle/>
          <a:p>
            <a:pPr marL="342900" indent="-342900">
              <a:buClrTx/>
              <a:buFont typeface="+mj-lt"/>
              <a:buAutoNum type="arabicPeriod" startAt="4"/>
            </a:pPr>
            <a:r>
              <a:rPr lang="en-US" sz="1400" dirty="0"/>
              <a:t>Figure : Cell Temperatures and Cooling Flow command</a:t>
            </a:r>
          </a:p>
          <a:p>
            <a:pPr marL="522198" lvl="1" indent="-342900">
              <a:buFont typeface="Arial" panose="020B0604020202020204" pitchFamily="34" charset="0"/>
              <a:buChar char="•"/>
            </a:pPr>
            <a:r>
              <a:rPr lang="en-US" sz="1400" dirty="0"/>
              <a:t>Left y-axis shows the temperature and Right </a:t>
            </a:r>
            <a:br>
              <a:rPr lang="en-US" sz="1400" dirty="0"/>
            </a:br>
            <a:r>
              <a:rPr lang="en-US" sz="1400" dirty="0"/>
              <a:t>y-axis shows the flow command.</a:t>
            </a:r>
          </a:p>
          <a:p>
            <a:pPr marL="522198" lvl="1" indent="-342900">
              <a:buFont typeface="Arial" panose="020B0604020202020204" pitchFamily="34" charset="0"/>
              <a:buChar char="•"/>
            </a:pPr>
            <a:r>
              <a:rPr lang="en-US" sz="1400" dirty="0"/>
              <a:t>BTC maintains the temperature of all cells below 40 degree Celsius as described as expected and described in BTC feature.</a:t>
            </a:r>
          </a:p>
          <a:p>
            <a:pPr marL="522198" lvl="1" indent="-342900">
              <a:buFont typeface="Arial" panose="020B0604020202020204" pitchFamily="34" charset="0"/>
              <a:buChar char="•"/>
            </a:pPr>
            <a:r>
              <a:rPr lang="en-US" sz="1400" dirty="0"/>
              <a:t>Dispersion in temperature is seen because the inlet of air is from one end of the battery. Thus the cells closest to the battery see a drop in temperature faster than the cells away from the inlet.</a:t>
            </a:r>
          </a:p>
        </p:txBody>
      </p:sp>
      <p:pic>
        <p:nvPicPr>
          <p:cNvPr id="4" name="Picture 3">
            <a:extLst>
              <a:ext uri="{FF2B5EF4-FFF2-40B4-BE49-F238E27FC236}">
                <a16:creationId xmlns:a16="http://schemas.microsoft.com/office/drawing/2014/main" id="{672FE7F9-79A0-4546-B5CD-1E5D8888A681}"/>
              </a:ext>
            </a:extLst>
          </p:cNvPr>
          <p:cNvPicPr>
            <a:picLocks noChangeAspect="1"/>
          </p:cNvPicPr>
          <p:nvPr/>
        </p:nvPicPr>
        <p:blipFill>
          <a:blip r:embed="rId2"/>
          <a:stretch>
            <a:fillRect/>
          </a:stretch>
        </p:blipFill>
        <p:spPr>
          <a:xfrm>
            <a:off x="5170702" y="186431"/>
            <a:ext cx="6830542" cy="6485138"/>
          </a:xfrm>
          <a:prstGeom prst="rect">
            <a:avLst/>
          </a:prstGeom>
        </p:spPr>
      </p:pic>
    </p:spTree>
    <p:extLst>
      <p:ext uri="{BB962C8B-B14F-4D97-AF65-F5344CB8AC3E}">
        <p14:creationId xmlns:p14="http://schemas.microsoft.com/office/powerpoint/2010/main" val="29963072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10 : Observations</a:t>
            </a:r>
            <a:br>
              <a:rPr lang="en-US" dirty="0"/>
            </a:br>
            <a:r>
              <a:rPr lang="en-US" dirty="0"/>
              <a:t>Capacity Degradation Estimation</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347935" cy="4752000"/>
          </a:xfrm>
        </p:spPr>
        <p:txBody>
          <a:bodyPr/>
          <a:lstStyle/>
          <a:p>
            <a:pPr marL="342900" indent="-342900">
              <a:buClrTx/>
              <a:buFont typeface="+mj-lt"/>
              <a:buAutoNum type="arabicPeriod" startAt="4"/>
            </a:pPr>
            <a:r>
              <a:rPr lang="en-US" sz="1400" dirty="0"/>
              <a:t>Figure : Capacity Degradation Estimation</a:t>
            </a:r>
          </a:p>
          <a:p>
            <a:pPr marL="522198" lvl="1" indent="-342900"/>
            <a:r>
              <a:rPr lang="en-US" sz="1400" dirty="0"/>
              <a:t>In the figure on right it is seen that, as soon as the key is started at 73s after the charging cycle, the capacity degradation factor is calculated.</a:t>
            </a:r>
          </a:p>
          <a:p>
            <a:pPr marL="522198" lvl="1" indent="-342900"/>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522198" lvl="1" indent="-342900"/>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522198" lvl="1" indent="-342900"/>
            <a:r>
              <a:rPr lang="en-US" sz="1400" dirty="0">
                <a:solidFill>
                  <a:srgbClr val="000000"/>
                </a:solidFill>
                <a:latin typeface="Arial"/>
                <a:ea typeface="Arial Unicode MS" panose="020B0604020202020204" pitchFamily="34" charset="-128"/>
                <a:cs typeface="Arial Unicode MS" panose="020B0604020202020204" pitchFamily="34" charset="-128"/>
              </a:rPr>
              <a:t>The capacity degradation estimation of 2% as 0.98 is estimated correctly.</a:t>
            </a:r>
          </a:p>
          <a:p>
            <a:pPr marL="522198" lvl="1" indent="-342900"/>
            <a:r>
              <a:rPr lang="en-US" sz="1400" dirty="0"/>
              <a:t>The Low Pass filter for Capacity Degradation is switched off in this case to show the 2% drop. The filter can be switched ON in usual scenarios as the capacity doesn’t fall suddenly drop 2%.</a:t>
            </a:r>
          </a:p>
          <a:p>
            <a:pPr lvl="1" indent="0">
              <a:buNone/>
            </a:pPr>
            <a:endParaRPr lang="en-US" sz="1400" dirty="0"/>
          </a:p>
          <a:p>
            <a:pPr marL="522198" lvl="1" indent="-342900"/>
            <a:r>
              <a:rPr lang="en-US" sz="1400" dirty="0"/>
              <a:t>Here we see there is a slight difference between some cells, which is due to the fact that there is a small error during SOC initializations. But this error will not affect SOC estimation drastically and will keep the error well within requirements. Every time the key or charger is connected the SOC is reinitialized if it is off by 1% from SOC-OCV table.</a:t>
            </a:r>
          </a:p>
          <a:p>
            <a:pPr marL="522198" lvl="1" indent="-342900"/>
            <a:endParaRPr lang="en-US" sz="1400" dirty="0"/>
          </a:p>
        </p:txBody>
      </p:sp>
      <p:pic>
        <p:nvPicPr>
          <p:cNvPr id="6" name="Picture 5">
            <a:extLst>
              <a:ext uri="{FF2B5EF4-FFF2-40B4-BE49-F238E27FC236}">
                <a16:creationId xmlns:a16="http://schemas.microsoft.com/office/drawing/2014/main" id="{AA48356F-93B4-4B9D-A2C1-6AF22CFEA037}"/>
              </a:ext>
            </a:extLst>
          </p:cNvPr>
          <p:cNvPicPr>
            <a:picLocks noChangeAspect="1"/>
          </p:cNvPicPr>
          <p:nvPr/>
        </p:nvPicPr>
        <p:blipFill rotWithShape="1">
          <a:blip r:embed="rId2">
            <a:extLst>
              <a:ext uri="{28A0092B-C50C-407E-A947-70E740481C1C}">
                <a14:useLocalDpi xmlns:a14="http://schemas.microsoft.com/office/drawing/2010/main" val="0"/>
              </a:ext>
            </a:extLst>
          </a:blip>
          <a:srcRect l="3443" r="6416"/>
          <a:stretch/>
        </p:blipFill>
        <p:spPr>
          <a:xfrm>
            <a:off x="6604585" y="1333466"/>
            <a:ext cx="5347935" cy="4449618"/>
          </a:xfrm>
          <a:prstGeom prst="rect">
            <a:avLst/>
          </a:prstGeom>
        </p:spPr>
      </p:pic>
    </p:spTree>
    <p:extLst>
      <p:ext uri="{BB962C8B-B14F-4D97-AF65-F5344CB8AC3E}">
        <p14:creationId xmlns:p14="http://schemas.microsoft.com/office/powerpoint/2010/main" val="11568015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10 : Observations</a:t>
            </a:r>
            <a:br>
              <a:rPr lang="en-US" dirty="0"/>
            </a:br>
            <a:r>
              <a:rPr lang="en-US" dirty="0"/>
              <a:t>Resistance Degradation Estimation</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469263" cy="4752000"/>
          </a:xfrm>
        </p:spPr>
        <p:txBody>
          <a:bodyPr/>
          <a:lstStyle/>
          <a:p>
            <a:pPr marL="342900" indent="-342900">
              <a:buClrTx/>
              <a:buFont typeface="+mj-lt"/>
              <a:buAutoNum type="arabicPeriod" startAt="5"/>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a 2%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using change in current and voltage across each cell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has 40 signals for 40 cells.</a:t>
            </a:r>
          </a:p>
          <a:p>
            <a:pPr marL="457200" lvl="1" indent="0">
              <a:buNone/>
              <a:defRPr/>
            </a:pPr>
            <a:r>
              <a:rPr lang="en-US" sz="1400" dirty="0">
                <a:solidFill>
                  <a:srgbClr val="000000"/>
                </a:solidFill>
                <a:latin typeface="Arial"/>
                <a:ea typeface="Arial Unicode MS" panose="020B0604020202020204" pitchFamily="34" charset="-128"/>
                <a:cs typeface="Arial Unicode MS" panose="020B0604020202020204" pitchFamily="34" charset="-128"/>
              </a:rPr>
              <a:t>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It is seen all the resistance factors gradually reduce and settle to 98% as expected.</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dispersion in temperature causes a very little change in the internal resistance estimation but the overall the estimation is correct.</a:t>
            </a:r>
          </a:p>
          <a:p>
            <a:pPr marL="522198" lvl="1" indent="-342900"/>
            <a:endParaRPr lang="en-US" sz="1600" dirty="0"/>
          </a:p>
        </p:txBody>
      </p:sp>
      <p:pic>
        <p:nvPicPr>
          <p:cNvPr id="5" name="Picture 4">
            <a:extLst>
              <a:ext uri="{FF2B5EF4-FFF2-40B4-BE49-F238E27FC236}">
                <a16:creationId xmlns:a16="http://schemas.microsoft.com/office/drawing/2014/main" id="{7C7D1980-FE5B-446D-88F8-D4CDE57952EF}"/>
              </a:ext>
            </a:extLst>
          </p:cNvPr>
          <p:cNvPicPr>
            <a:picLocks noChangeAspect="1"/>
          </p:cNvPicPr>
          <p:nvPr/>
        </p:nvPicPr>
        <p:blipFill rotWithShape="1">
          <a:blip r:embed="rId2">
            <a:extLst>
              <a:ext uri="{28A0092B-C50C-407E-A947-70E740481C1C}">
                <a14:useLocalDpi xmlns:a14="http://schemas.microsoft.com/office/drawing/2010/main" val="0"/>
              </a:ext>
            </a:extLst>
          </a:blip>
          <a:srcRect l="2193" r="5362"/>
          <a:stretch/>
        </p:blipFill>
        <p:spPr>
          <a:xfrm>
            <a:off x="6350253" y="1209504"/>
            <a:ext cx="5844923" cy="4982497"/>
          </a:xfrm>
          <a:prstGeom prst="rect">
            <a:avLst/>
          </a:prstGeom>
        </p:spPr>
      </p:pic>
    </p:spTree>
    <p:extLst>
      <p:ext uri="{BB962C8B-B14F-4D97-AF65-F5344CB8AC3E}">
        <p14:creationId xmlns:p14="http://schemas.microsoft.com/office/powerpoint/2010/main" val="12781331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6FC-FD51-41C7-B784-FA982C913746}"/>
              </a:ext>
            </a:extLst>
          </p:cNvPr>
          <p:cNvSpPr>
            <a:spLocks noGrp="1"/>
          </p:cNvSpPr>
          <p:nvPr>
            <p:ph type="title"/>
          </p:nvPr>
        </p:nvSpPr>
        <p:spPr/>
        <p:txBody>
          <a:bodyPr/>
          <a:lstStyle/>
          <a:p>
            <a:r>
              <a:rPr lang="en-US" dirty="0"/>
              <a:t>3.4.3.4 CL Test 10 : Observations</a:t>
            </a:r>
            <a:br>
              <a:rPr lang="en-US" dirty="0"/>
            </a:br>
            <a:r>
              <a:rPr lang="en-US" dirty="0"/>
              <a:t>SOH Battery Degradation index</a:t>
            </a:r>
          </a:p>
        </p:txBody>
      </p:sp>
      <p:sp>
        <p:nvSpPr>
          <p:cNvPr id="3" name="Content Placeholder 2">
            <a:extLst>
              <a:ext uri="{FF2B5EF4-FFF2-40B4-BE49-F238E27FC236}">
                <a16:creationId xmlns:a16="http://schemas.microsoft.com/office/drawing/2014/main" id="{25D2CB1C-85BE-4CF7-9B49-2AA9266AA76B}"/>
              </a:ext>
            </a:extLst>
          </p:cNvPr>
          <p:cNvSpPr>
            <a:spLocks noGrp="1"/>
          </p:cNvSpPr>
          <p:nvPr>
            <p:ph idx="1"/>
          </p:nvPr>
        </p:nvSpPr>
        <p:spPr>
          <a:xfrm>
            <a:off x="629913" y="1440000"/>
            <a:ext cx="5028339" cy="4752000"/>
          </a:xfrm>
        </p:spPr>
        <p:txBody>
          <a:bodyPr/>
          <a:lstStyle/>
          <a:p>
            <a:pPr marL="342900" indent="-342900">
              <a:buClrTx/>
              <a:buFont typeface="+mj-lt"/>
              <a:buAutoNum type="arabicPeriod" startAt="6"/>
            </a:pPr>
            <a:r>
              <a:rPr lang="en-US" sz="1400" dirty="0"/>
              <a:t>Figure : Battery Degradation Index for customer</a:t>
            </a:r>
          </a:p>
          <a:p>
            <a:pPr marL="522198" lvl="1" indent="-342900"/>
            <a:r>
              <a:rPr lang="en-US" sz="1400" dirty="0"/>
              <a:t>The battery degradation index is a single value and is the minimum of capacity degradation factors and resistance degradation factors. The value is passed through a Low Pass filter.</a:t>
            </a:r>
          </a:p>
          <a:p>
            <a:pPr marL="522198" lvl="1" indent="-342900"/>
            <a:r>
              <a:rPr lang="en-US" sz="1400" dirty="0"/>
              <a:t>The low pass filter is used to allow gradual change in degradation index.</a:t>
            </a:r>
          </a:p>
          <a:p>
            <a:pPr marL="522198" lvl="1" indent="-342900"/>
            <a:r>
              <a:rPr lang="en-US" sz="1400" dirty="0"/>
              <a:t>This value is updated every time a key or a charger is connected. </a:t>
            </a:r>
          </a:p>
          <a:p>
            <a:pPr marL="522198" lvl="1" indent="-342900"/>
            <a:endParaRPr lang="en-US" sz="1400" dirty="0"/>
          </a:p>
          <a:p>
            <a:pPr marL="522198" lvl="1" indent="-342900"/>
            <a:r>
              <a:rPr lang="en-US" sz="1400" dirty="0"/>
              <a:t>The value is first updated in this case at 77s when the key is connected.</a:t>
            </a:r>
          </a:p>
          <a:p>
            <a:pPr marL="522198" lvl="1" indent="-342900"/>
            <a:r>
              <a:rPr lang="en-US" sz="1400" dirty="0"/>
              <a:t>It is updated next when the charger is connected near the end.</a:t>
            </a:r>
          </a:p>
          <a:p>
            <a:pPr marL="522198" lvl="1" indent="-342900"/>
            <a:r>
              <a:rPr lang="en-US" sz="1400" dirty="0"/>
              <a:t>In the figure on right we see the drop in the index is gradual as required.</a:t>
            </a:r>
          </a:p>
          <a:p>
            <a:pPr marL="522198" lvl="1" indent="-342900"/>
            <a:r>
              <a:rPr lang="en-US" sz="1400" dirty="0"/>
              <a:t>We want this index to reach the actual degradation percentage slowly, by getting updated every-time the key or charger is connected.</a:t>
            </a:r>
          </a:p>
          <a:p>
            <a:pPr marL="522198" lvl="1" indent="-342900"/>
            <a:endParaRPr lang="en-US" sz="1600" dirty="0"/>
          </a:p>
        </p:txBody>
      </p:sp>
      <p:pic>
        <p:nvPicPr>
          <p:cNvPr id="5" name="Picture 4">
            <a:extLst>
              <a:ext uri="{FF2B5EF4-FFF2-40B4-BE49-F238E27FC236}">
                <a16:creationId xmlns:a16="http://schemas.microsoft.com/office/drawing/2014/main" id="{1B37ED38-512C-4635-AD96-8E8C65E6AA50}"/>
              </a:ext>
            </a:extLst>
          </p:cNvPr>
          <p:cNvPicPr>
            <a:picLocks noChangeAspect="1"/>
          </p:cNvPicPr>
          <p:nvPr/>
        </p:nvPicPr>
        <p:blipFill rotWithShape="1">
          <a:blip r:embed="rId2">
            <a:extLst>
              <a:ext uri="{28A0092B-C50C-407E-A947-70E740481C1C}">
                <a14:useLocalDpi xmlns:a14="http://schemas.microsoft.com/office/drawing/2010/main" val="0"/>
              </a:ext>
            </a:extLst>
          </a:blip>
          <a:srcRect l="2776" r="4552"/>
          <a:stretch/>
        </p:blipFill>
        <p:spPr>
          <a:xfrm>
            <a:off x="6377342" y="1268110"/>
            <a:ext cx="5638800" cy="4563549"/>
          </a:xfrm>
          <a:prstGeom prst="rect">
            <a:avLst/>
          </a:prstGeom>
        </p:spPr>
      </p:pic>
    </p:spTree>
    <p:extLst>
      <p:ext uri="{BB962C8B-B14F-4D97-AF65-F5344CB8AC3E}">
        <p14:creationId xmlns:p14="http://schemas.microsoft.com/office/powerpoint/2010/main" val="25184993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351F73-8FDB-438C-9BC6-2FCD2690ED3B}"/>
              </a:ext>
            </a:extLst>
          </p:cNvPr>
          <p:cNvSpPr>
            <a:spLocks noGrp="1"/>
          </p:cNvSpPr>
          <p:nvPr>
            <p:ph type="title"/>
          </p:nvPr>
        </p:nvSpPr>
        <p:spPr/>
        <p:txBody>
          <a:bodyPr/>
          <a:lstStyle/>
          <a:p>
            <a:r>
              <a:rPr lang="en-US" dirty="0"/>
              <a:t>3.4.4 C Code generation and Simulation</a:t>
            </a:r>
            <a:br>
              <a:rPr lang="en-US" dirty="0"/>
            </a:br>
            <a:r>
              <a:rPr lang="en-US" dirty="0"/>
              <a:t>Subsections</a:t>
            </a:r>
          </a:p>
        </p:txBody>
      </p:sp>
      <p:sp>
        <p:nvSpPr>
          <p:cNvPr id="6" name="Text Placeholder 5">
            <a:extLst>
              <a:ext uri="{FF2B5EF4-FFF2-40B4-BE49-F238E27FC236}">
                <a16:creationId xmlns:a16="http://schemas.microsoft.com/office/drawing/2014/main" id="{E2C972B3-67D7-440D-9C60-79CD5EB4CEAC}"/>
              </a:ext>
            </a:extLst>
          </p:cNvPr>
          <p:cNvSpPr>
            <a:spLocks noGrp="1"/>
          </p:cNvSpPr>
          <p:nvPr>
            <p:ph type="body" sz="quarter" idx="14"/>
          </p:nvPr>
        </p:nvSpPr>
        <p:spPr/>
        <p:txBody>
          <a:bodyPr/>
          <a:lstStyle/>
          <a:p>
            <a:pPr marL="342900" indent="-342900">
              <a:buFont typeface="+mj-lt"/>
              <a:buAutoNum type="arabicPeriod"/>
            </a:pPr>
            <a:r>
              <a:rPr lang="en-US" dirty="0"/>
              <a:t>Software in Loop Testing Overview</a:t>
            </a:r>
          </a:p>
          <a:p>
            <a:pPr marL="342900" indent="-342900">
              <a:buFont typeface="+mj-lt"/>
              <a:buAutoNum type="arabicPeriod"/>
            </a:pPr>
            <a:r>
              <a:rPr lang="en-US" dirty="0"/>
              <a:t>Code Generation Harness &amp; Feature Variant Selection</a:t>
            </a:r>
          </a:p>
          <a:p>
            <a:pPr marL="342900" indent="-342900">
              <a:buFont typeface="+mj-lt"/>
              <a:buAutoNum type="arabicPeriod"/>
            </a:pPr>
            <a:r>
              <a:rPr lang="en-US" dirty="0"/>
              <a:t>Test Cases results</a:t>
            </a:r>
          </a:p>
        </p:txBody>
      </p:sp>
    </p:spTree>
    <p:extLst>
      <p:ext uri="{BB962C8B-B14F-4D97-AF65-F5344CB8AC3E}">
        <p14:creationId xmlns:p14="http://schemas.microsoft.com/office/powerpoint/2010/main" val="2466275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3.4.4.1 C code generation : Software in Loop Testing</a:t>
            </a:r>
            <a:br>
              <a:rPr lang="en-US" dirty="0"/>
            </a:br>
            <a:r>
              <a:rPr lang="en-US" dirty="0"/>
              <a:t>Overview</a:t>
            </a:r>
          </a:p>
        </p:txBody>
      </p:sp>
      <p:sp>
        <p:nvSpPr>
          <p:cNvPr id="3" name="Content Placeholder 2">
            <a:extLst>
              <a:ext uri="{FF2B5EF4-FFF2-40B4-BE49-F238E27FC236}">
                <a16:creationId xmlns:a16="http://schemas.microsoft.com/office/drawing/2014/main" id="{2C23009A-C449-4667-9A8A-4427FECD1725}"/>
              </a:ext>
            </a:extLst>
          </p:cNvPr>
          <p:cNvSpPr>
            <a:spLocks noGrp="1"/>
          </p:cNvSpPr>
          <p:nvPr>
            <p:ph idx="1"/>
          </p:nvPr>
        </p:nvSpPr>
        <p:spPr/>
        <p:txBody>
          <a:bodyPr/>
          <a:lstStyle/>
          <a:p>
            <a:pPr marL="342900" indent="-342900">
              <a:buFont typeface="+mj-lt"/>
              <a:buAutoNum type="arabicPeriod"/>
            </a:pPr>
            <a:r>
              <a:rPr lang="en-US" dirty="0"/>
              <a:t>C code is generated for each feature and is also compiled as s-function to be tested on desktop.</a:t>
            </a:r>
          </a:p>
          <a:p>
            <a:pPr marL="342900" indent="-342900">
              <a:buFont typeface="+mj-lt"/>
              <a:buAutoNum type="arabicPeriod"/>
            </a:pPr>
            <a:r>
              <a:rPr lang="en-US" dirty="0"/>
              <a:t>Each feature can be used with the Simulink implementation or s-function from generated code.</a:t>
            </a:r>
          </a:p>
          <a:p>
            <a:pPr marL="342900" indent="-342900">
              <a:buFont typeface="+mj-lt"/>
              <a:buAutoNum type="arabicPeriod"/>
            </a:pPr>
            <a:r>
              <a:rPr lang="en-US" dirty="0"/>
              <a:t>Results of test case 1, 9 and 10 are shown in coming slides with all the features as s-function from generated C code. Test case  9 and 10 covers most of the features from test case 1 to test case 8. </a:t>
            </a:r>
          </a:p>
          <a:p>
            <a:pPr marL="342900" indent="-342900">
              <a:buFont typeface="+mj-lt"/>
              <a:buAutoNum type="arabicPeriod"/>
            </a:pPr>
            <a:r>
              <a:rPr lang="en-US" dirty="0"/>
              <a:t>Results from Closed Loop test should match exactly with C code generated s-functions. </a:t>
            </a:r>
          </a:p>
          <a:p>
            <a:endParaRPr lang="en-US" dirty="0"/>
          </a:p>
          <a:p>
            <a:r>
              <a:rPr lang="en-US" dirty="0"/>
              <a:t>Note: Open Loop Harness shown in next slide can also be used to check the c-code generation.</a:t>
            </a:r>
          </a:p>
        </p:txBody>
      </p:sp>
    </p:spTree>
    <p:extLst>
      <p:ext uri="{BB962C8B-B14F-4D97-AF65-F5344CB8AC3E}">
        <p14:creationId xmlns:p14="http://schemas.microsoft.com/office/powerpoint/2010/main" val="3582363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D46365-1B0D-4B63-BC30-0ED2445516EB}"/>
              </a:ext>
            </a:extLst>
          </p:cNvPr>
          <p:cNvPicPr>
            <a:picLocks noChangeAspect="1"/>
          </p:cNvPicPr>
          <p:nvPr/>
        </p:nvPicPr>
        <p:blipFill>
          <a:blip r:embed="rId2"/>
          <a:stretch>
            <a:fillRect/>
          </a:stretch>
        </p:blipFill>
        <p:spPr>
          <a:xfrm>
            <a:off x="526959" y="1176086"/>
            <a:ext cx="10665038" cy="5699027"/>
          </a:xfrm>
          <a:prstGeom prst="rect">
            <a:avLst/>
          </a:prstGeom>
        </p:spPr>
      </p:pic>
      <p:sp>
        <p:nvSpPr>
          <p:cNvPr id="2" name="Title 1">
            <a:extLst>
              <a:ext uri="{FF2B5EF4-FFF2-40B4-BE49-F238E27FC236}">
                <a16:creationId xmlns:a16="http://schemas.microsoft.com/office/drawing/2014/main" id="{9DDE392F-BAC4-4EEE-A51C-4442F9A425B0}"/>
              </a:ext>
            </a:extLst>
          </p:cNvPr>
          <p:cNvSpPr>
            <a:spLocks noGrp="1"/>
          </p:cNvSpPr>
          <p:nvPr>
            <p:ph type="title"/>
          </p:nvPr>
        </p:nvSpPr>
        <p:spPr/>
        <p:txBody>
          <a:bodyPr/>
          <a:lstStyle/>
          <a:p>
            <a:r>
              <a:rPr lang="en-US" dirty="0"/>
              <a:t>3.4.4.1 Simulink Open Loop Model : Top Level</a:t>
            </a:r>
          </a:p>
        </p:txBody>
      </p:sp>
      <p:sp>
        <p:nvSpPr>
          <p:cNvPr id="6" name="TextBox 5">
            <a:extLst>
              <a:ext uri="{FF2B5EF4-FFF2-40B4-BE49-F238E27FC236}">
                <a16:creationId xmlns:a16="http://schemas.microsoft.com/office/drawing/2014/main" id="{04C95DEA-61AB-4897-AD09-F056B59DEF67}"/>
              </a:ext>
            </a:extLst>
          </p:cNvPr>
          <p:cNvSpPr txBox="1"/>
          <p:nvPr/>
        </p:nvSpPr>
        <p:spPr>
          <a:xfrm>
            <a:off x="6849340" y="1135331"/>
            <a:ext cx="1420427" cy="175737"/>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BMS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TextBox 6">
            <a:extLst>
              <a:ext uri="{FF2B5EF4-FFF2-40B4-BE49-F238E27FC236}">
                <a16:creationId xmlns:a16="http://schemas.microsoft.com/office/drawing/2014/main" id="{2A3CBDDF-DD16-47A5-A3C9-F756563EB360}"/>
              </a:ext>
            </a:extLst>
          </p:cNvPr>
          <p:cNvSpPr txBox="1"/>
          <p:nvPr/>
        </p:nvSpPr>
        <p:spPr>
          <a:xfrm>
            <a:off x="722269" y="1253568"/>
            <a:ext cx="1420427" cy="372862"/>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Key and Charger Signals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Box 7">
            <a:extLst>
              <a:ext uri="{FF2B5EF4-FFF2-40B4-BE49-F238E27FC236}">
                <a16:creationId xmlns:a16="http://schemas.microsoft.com/office/drawing/2014/main" id="{F95F9832-0A50-43F6-8E10-8727618B8AE2}"/>
              </a:ext>
            </a:extLst>
          </p:cNvPr>
          <p:cNvSpPr txBox="1"/>
          <p:nvPr/>
        </p:nvSpPr>
        <p:spPr>
          <a:xfrm>
            <a:off x="722269" y="3127159"/>
            <a:ext cx="1625005" cy="372862"/>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Closed Loop Battery Data Feed In</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EF5AECF9-A22A-4163-8F04-61CB37CFA3EA}"/>
              </a:ext>
            </a:extLst>
          </p:cNvPr>
          <p:cNvSpPr txBox="1"/>
          <p:nvPr/>
        </p:nvSpPr>
        <p:spPr>
          <a:xfrm>
            <a:off x="9771571" y="6076250"/>
            <a:ext cx="1420427" cy="235774"/>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Data Logger</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82509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3.4.4.2 C code generation : Generating C code &amp; S-function</a:t>
            </a:r>
            <a:br>
              <a:rPr lang="en-US" dirty="0"/>
            </a:br>
            <a:r>
              <a:rPr lang="en-US" dirty="0"/>
              <a:t>Code Generation Harness &amp; Feature Variant Selection</a:t>
            </a:r>
          </a:p>
        </p:txBody>
      </p:sp>
      <p:sp>
        <p:nvSpPr>
          <p:cNvPr id="3" name="Content Placeholder 2">
            <a:extLst>
              <a:ext uri="{FF2B5EF4-FFF2-40B4-BE49-F238E27FC236}">
                <a16:creationId xmlns:a16="http://schemas.microsoft.com/office/drawing/2014/main" id="{2C23009A-C449-4667-9A8A-4427FECD1725}"/>
              </a:ext>
            </a:extLst>
          </p:cNvPr>
          <p:cNvSpPr>
            <a:spLocks noGrp="1"/>
          </p:cNvSpPr>
          <p:nvPr>
            <p:ph idx="1"/>
          </p:nvPr>
        </p:nvSpPr>
        <p:spPr/>
        <p:txBody>
          <a:bodyPr/>
          <a:lstStyle/>
          <a:p>
            <a:pPr marL="285750" indent="-285750">
              <a:buFont typeface="Arial" panose="020B0604020202020204" pitchFamily="34" charset="0"/>
              <a:buChar char="•"/>
            </a:pPr>
            <a:r>
              <a:rPr lang="en-US" dirty="0"/>
              <a:t>Each feature has a folder called ‘</a:t>
            </a:r>
            <a:r>
              <a:rPr lang="en-US" dirty="0" err="1"/>
              <a:t>codegen</a:t>
            </a:r>
            <a:r>
              <a:rPr lang="en-US" dirty="0"/>
              <a:t>’, which holds a Simulink model to create the c-code and s-function.</a:t>
            </a:r>
          </a:p>
          <a:p>
            <a:pPr marL="285750" indent="-285750">
              <a:buFont typeface="Arial" panose="020B0604020202020204" pitchFamily="34" charset="0"/>
              <a:buChar char="•"/>
            </a:pPr>
            <a:r>
              <a:rPr lang="en-US" dirty="0"/>
              <a:t>c-code for the feature is present in the ‘</a:t>
            </a:r>
            <a:r>
              <a:rPr lang="en-US" dirty="0" err="1"/>
              <a:t>codegen</a:t>
            </a:r>
            <a:r>
              <a:rPr lang="en-US" dirty="0"/>
              <a:t>’ folder.</a:t>
            </a:r>
          </a:p>
          <a:p>
            <a:pPr marL="285750" indent="-285750">
              <a:buFont typeface="Arial" panose="020B0604020202020204" pitchFamily="34" charset="0"/>
              <a:buChar char="•"/>
            </a:pPr>
            <a:r>
              <a:rPr lang="en-US" dirty="0"/>
              <a:t>Root folder of each feature has the Simulink </a:t>
            </a:r>
            <a:r>
              <a:rPr lang="en-US" dirty="0" err="1"/>
              <a:t>blockset</a:t>
            </a:r>
            <a:r>
              <a:rPr lang="en-US" dirty="0"/>
              <a:t> subsystem and a c-code generated s-function subsystem.</a:t>
            </a:r>
          </a:p>
          <a:p>
            <a:pPr marL="285750" indent="-285750">
              <a:buFont typeface="Arial" panose="020B0604020202020204" pitchFamily="34" charset="0"/>
              <a:buChar char="•"/>
            </a:pPr>
            <a:r>
              <a:rPr lang="en-US" dirty="0"/>
              <a:t>Each feature can be used with the Simulink </a:t>
            </a:r>
            <a:r>
              <a:rPr lang="en-US" dirty="0" err="1"/>
              <a:t>blockset</a:t>
            </a:r>
            <a:r>
              <a:rPr lang="en-US" dirty="0"/>
              <a:t> implementation or s-function from generated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77207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a:t>
            </a:r>
            <a:br>
              <a:rPr lang="en-US" dirty="0"/>
            </a:br>
            <a:r>
              <a:rPr lang="en-US" dirty="0"/>
              <a:t>Battery Mode</a:t>
            </a:r>
            <a:br>
              <a:rPr lang="en-US" dirty="0"/>
            </a:br>
            <a:endParaRPr lang="en-US" dirty="0"/>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090482"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c-code generated s-function features. </a:t>
            </a:r>
          </a:p>
        </p:txBody>
      </p:sp>
      <p:pic>
        <p:nvPicPr>
          <p:cNvPr id="6" name="Picture 5">
            <a:extLst>
              <a:ext uri="{FF2B5EF4-FFF2-40B4-BE49-F238E27FC236}">
                <a16:creationId xmlns:a16="http://schemas.microsoft.com/office/drawing/2014/main" id="{0C48476D-66A0-4C34-B9FC-0C553CFFCD51}"/>
              </a:ext>
            </a:extLst>
          </p:cNvPr>
          <p:cNvPicPr>
            <a:picLocks noChangeAspect="1"/>
          </p:cNvPicPr>
          <p:nvPr/>
        </p:nvPicPr>
        <p:blipFill rotWithShape="1">
          <a:blip r:embed="rId2">
            <a:extLst>
              <a:ext uri="{28A0092B-C50C-407E-A947-70E740481C1C}">
                <a14:useLocalDpi xmlns:a14="http://schemas.microsoft.com/office/drawing/2010/main" val="0"/>
              </a:ext>
            </a:extLst>
          </a:blip>
          <a:srcRect l="6121" r="7594"/>
          <a:stretch/>
        </p:blipFill>
        <p:spPr>
          <a:xfrm>
            <a:off x="6131727" y="1281002"/>
            <a:ext cx="6063449" cy="4295997"/>
          </a:xfrm>
          <a:prstGeom prst="rect">
            <a:avLst/>
          </a:prstGeom>
        </p:spPr>
      </p:pic>
    </p:spTree>
    <p:extLst>
      <p:ext uri="{BB962C8B-B14F-4D97-AF65-F5344CB8AC3E}">
        <p14:creationId xmlns:p14="http://schemas.microsoft.com/office/powerpoint/2010/main" val="39198981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992827" cy="4752000"/>
          </a:xfrm>
        </p:spPr>
        <p:txBody>
          <a:bodyPr/>
          <a:lstStyle/>
          <a:p>
            <a:pPr marL="342900" indent="-342900">
              <a:buClrTx/>
              <a:buFont typeface="+mj-lt"/>
              <a:buAutoNum type="arabicPeriod" startAt="2"/>
            </a:pPr>
            <a:r>
              <a:rPr lang="en-US" sz="1400" dirty="0"/>
              <a:t>Figure : Comparison of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rPr>
              <a:t>The SOCs in red and dashed blue match perfectly as expected.</a:t>
            </a:r>
            <a:endParaRPr lang="en-US" sz="1400" dirty="0"/>
          </a:p>
        </p:txBody>
      </p:sp>
      <p:pic>
        <p:nvPicPr>
          <p:cNvPr id="5" name="Picture 4">
            <a:extLst>
              <a:ext uri="{FF2B5EF4-FFF2-40B4-BE49-F238E27FC236}">
                <a16:creationId xmlns:a16="http://schemas.microsoft.com/office/drawing/2014/main" id="{40DD58FA-EBB8-4CB2-BA8A-B8833ADE2D60}"/>
              </a:ext>
            </a:extLst>
          </p:cNvPr>
          <p:cNvPicPr>
            <a:picLocks noChangeAspect="1"/>
          </p:cNvPicPr>
          <p:nvPr/>
        </p:nvPicPr>
        <p:blipFill rotWithShape="1">
          <a:blip r:embed="rId2">
            <a:extLst>
              <a:ext uri="{28A0092B-C50C-407E-A947-70E740481C1C}">
                <a14:useLocalDpi xmlns:a14="http://schemas.microsoft.com/office/drawing/2010/main" val="0"/>
              </a:ext>
            </a:extLst>
          </a:blip>
          <a:srcRect l="4520" r="6349"/>
          <a:stretch/>
        </p:blipFill>
        <p:spPr>
          <a:xfrm>
            <a:off x="5974272" y="1191376"/>
            <a:ext cx="5942738" cy="5000625"/>
          </a:xfrm>
          <a:prstGeom prst="rect">
            <a:avLst/>
          </a:prstGeom>
        </p:spPr>
      </p:pic>
    </p:spTree>
    <p:extLst>
      <p:ext uri="{BB962C8B-B14F-4D97-AF65-F5344CB8AC3E}">
        <p14:creationId xmlns:p14="http://schemas.microsoft.com/office/powerpoint/2010/main" val="395351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A411-B031-44FD-ABE8-F15E13B2701E}"/>
              </a:ext>
            </a:extLst>
          </p:cNvPr>
          <p:cNvSpPr>
            <a:spLocks noGrp="1"/>
          </p:cNvSpPr>
          <p:nvPr>
            <p:ph type="title"/>
          </p:nvPr>
        </p:nvSpPr>
        <p:spPr/>
        <p:txBody>
          <a:bodyPr/>
          <a:lstStyle/>
          <a:p>
            <a:r>
              <a:rPr lang="en-US" dirty="0"/>
              <a:t>Polarion for BMS</a:t>
            </a:r>
            <a:br>
              <a:rPr lang="en-US" dirty="0"/>
            </a:br>
            <a:r>
              <a:rPr lang="en-US" sz="1800" b="0" dirty="0"/>
              <a:t>BMS</a:t>
            </a:r>
            <a:r>
              <a:rPr lang="en-US" dirty="0"/>
              <a:t> </a:t>
            </a:r>
            <a:r>
              <a:rPr lang="en-US" sz="1800" b="0" dirty="0"/>
              <a:t>Application Level Page – Issues/Requirements/Test Case Status</a:t>
            </a:r>
            <a:endParaRPr lang="en-US" b="0" dirty="0"/>
          </a:p>
        </p:txBody>
      </p:sp>
      <p:pic>
        <p:nvPicPr>
          <p:cNvPr id="12" name="Picture 11">
            <a:extLst>
              <a:ext uri="{FF2B5EF4-FFF2-40B4-BE49-F238E27FC236}">
                <a16:creationId xmlns:a16="http://schemas.microsoft.com/office/drawing/2014/main" id="{1078F728-8435-4F66-AE70-20C75B186BC1}"/>
              </a:ext>
            </a:extLst>
          </p:cNvPr>
          <p:cNvPicPr>
            <a:picLocks noChangeAspect="1"/>
          </p:cNvPicPr>
          <p:nvPr/>
        </p:nvPicPr>
        <p:blipFill>
          <a:blip r:embed="rId2"/>
          <a:stretch>
            <a:fillRect/>
          </a:stretch>
        </p:blipFill>
        <p:spPr>
          <a:xfrm>
            <a:off x="389808" y="1236409"/>
            <a:ext cx="6244151" cy="2725991"/>
          </a:xfrm>
          <a:prstGeom prst="rect">
            <a:avLst/>
          </a:prstGeom>
          <a:ln w="19050">
            <a:solidFill>
              <a:srgbClr val="00646E"/>
            </a:solidFill>
          </a:ln>
        </p:spPr>
      </p:pic>
      <p:pic>
        <p:nvPicPr>
          <p:cNvPr id="15" name="Picture 14">
            <a:extLst>
              <a:ext uri="{FF2B5EF4-FFF2-40B4-BE49-F238E27FC236}">
                <a16:creationId xmlns:a16="http://schemas.microsoft.com/office/drawing/2014/main" id="{C7E18051-0FE6-40C3-8EF9-2344519925DE}"/>
              </a:ext>
            </a:extLst>
          </p:cNvPr>
          <p:cNvPicPr>
            <a:picLocks noChangeAspect="1"/>
          </p:cNvPicPr>
          <p:nvPr/>
        </p:nvPicPr>
        <p:blipFill>
          <a:blip r:embed="rId3"/>
          <a:stretch>
            <a:fillRect/>
          </a:stretch>
        </p:blipFill>
        <p:spPr>
          <a:xfrm>
            <a:off x="391241" y="3979975"/>
            <a:ext cx="7318375" cy="2418006"/>
          </a:xfrm>
          <a:prstGeom prst="rect">
            <a:avLst/>
          </a:prstGeom>
          <a:ln w="19050">
            <a:solidFill>
              <a:srgbClr val="00646E"/>
            </a:solidFill>
          </a:ln>
        </p:spPr>
      </p:pic>
      <p:sp>
        <p:nvSpPr>
          <p:cNvPr id="3" name="TextBox 2">
            <a:extLst>
              <a:ext uri="{FF2B5EF4-FFF2-40B4-BE49-F238E27FC236}">
                <a16:creationId xmlns:a16="http://schemas.microsoft.com/office/drawing/2014/main" id="{376B1C66-C54D-4248-82A8-8044A001190D}"/>
              </a:ext>
            </a:extLst>
          </p:cNvPr>
          <p:cNvSpPr txBox="1"/>
          <p:nvPr/>
        </p:nvSpPr>
        <p:spPr>
          <a:xfrm>
            <a:off x="7165975" y="1236409"/>
            <a:ext cx="20574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Status on development issues broken down by SW Feature</a:t>
            </a:r>
          </a:p>
        </p:txBody>
      </p:sp>
      <p:cxnSp>
        <p:nvCxnSpPr>
          <p:cNvPr id="8" name="Straight Arrow Connector 7">
            <a:extLst>
              <a:ext uri="{FF2B5EF4-FFF2-40B4-BE49-F238E27FC236}">
                <a16:creationId xmlns:a16="http://schemas.microsoft.com/office/drawing/2014/main" id="{CFD94323-4C76-4C92-8AC1-8CB933CF3E8B}"/>
              </a:ext>
            </a:extLst>
          </p:cNvPr>
          <p:cNvCxnSpPr>
            <a:stCxn id="3" idx="1"/>
          </p:cNvCxnSpPr>
          <p:nvPr/>
        </p:nvCxnSpPr>
        <p:spPr bwMode="auto">
          <a:xfrm flipH="1">
            <a:off x="2365375" y="1693609"/>
            <a:ext cx="4800600" cy="287591"/>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8DFD3EFD-9452-4F90-AE92-FB30B355113B}"/>
              </a:ext>
            </a:extLst>
          </p:cNvPr>
          <p:cNvSpPr txBox="1"/>
          <p:nvPr/>
        </p:nvSpPr>
        <p:spPr>
          <a:xfrm>
            <a:off x="7165975" y="2599404"/>
            <a:ext cx="20574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Open/In Progress Issues</a:t>
            </a:r>
          </a:p>
        </p:txBody>
      </p:sp>
      <p:cxnSp>
        <p:nvCxnSpPr>
          <p:cNvPr id="19" name="Straight Arrow Connector 18">
            <a:extLst>
              <a:ext uri="{FF2B5EF4-FFF2-40B4-BE49-F238E27FC236}">
                <a16:creationId xmlns:a16="http://schemas.microsoft.com/office/drawing/2014/main" id="{0B7DD78C-DB4A-4593-B4D2-CB94B4771179}"/>
              </a:ext>
            </a:extLst>
          </p:cNvPr>
          <p:cNvCxnSpPr>
            <a:stCxn id="16" idx="1"/>
          </p:cNvCxnSpPr>
          <p:nvPr/>
        </p:nvCxnSpPr>
        <p:spPr bwMode="auto">
          <a:xfrm flipH="1" flipV="1">
            <a:off x="4575867" y="2688694"/>
            <a:ext cx="2590108" cy="36791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12E85177-BA88-4DD6-BB4E-1DAFBF918571}"/>
              </a:ext>
            </a:extLst>
          </p:cNvPr>
          <p:cNvSpPr txBox="1"/>
          <p:nvPr/>
        </p:nvSpPr>
        <p:spPr>
          <a:xfrm>
            <a:off x="8194675" y="3962400"/>
            <a:ext cx="20574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Requirement Status</a:t>
            </a:r>
          </a:p>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(For all Feature Reqs)</a:t>
            </a:r>
          </a:p>
        </p:txBody>
      </p:sp>
      <p:cxnSp>
        <p:nvCxnSpPr>
          <p:cNvPr id="21" name="Straight Arrow Connector 20">
            <a:extLst>
              <a:ext uri="{FF2B5EF4-FFF2-40B4-BE49-F238E27FC236}">
                <a16:creationId xmlns:a16="http://schemas.microsoft.com/office/drawing/2014/main" id="{7B0E9116-82C7-4BBB-8A9F-69A7AEDAC553}"/>
              </a:ext>
            </a:extLst>
          </p:cNvPr>
          <p:cNvCxnSpPr>
            <a:stCxn id="20" idx="1"/>
          </p:cNvCxnSpPr>
          <p:nvPr/>
        </p:nvCxnSpPr>
        <p:spPr bwMode="auto">
          <a:xfrm flipH="1" flipV="1">
            <a:off x="1755775" y="4410995"/>
            <a:ext cx="6438900" cy="8605"/>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FD84EC1B-7393-48DD-8FBA-536F2FD63B5F}"/>
              </a:ext>
            </a:extLst>
          </p:cNvPr>
          <p:cNvSpPr txBox="1"/>
          <p:nvPr/>
        </p:nvSpPr>
        <p:spPr>
          <a:xfrm>
            <a:off x="8207682" y="5203726"/>
            <a:ext cx="20574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Report showing Requirement-Test Case Coverage</a:t>
            </a:r>
          </a:p>
        </p:txBody>
      </p:sp>
      <p:cxnSp>
        <p:nvCxnSpPr>
          <p:cNvPr id="25" name="Straight Arrow Connector 24">
            <a:extLst>
              <a:ext uri="{FF2B5EF4-FFF2-40B4-BE49-F238E27FC236}">
                <a16:creationId xmlns:a16="http://schemas.microsoft.com/office/drawing/2014/main" id="{BE371F91-9804-42F5-B0F6-348FF6F73085}"/>
              </a:ext>
            </a:extLst>
          </p:cNvPr>
          <p:cNvCxnSpPr>
            <a:stCxn id="24" idx="1"/>
          </p:cNvCxnSpPr>
          <p:nvPr/>
        </p:nvCxnSpPr>
        <p:spPr bwMode="auto">
          <a:xfrm flipH="1" flipV="1">
            <a:off x="5184775" y="5307820"/>
            <a:ext cx="3022907" cy="353106"/>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0044112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a:t>
            </a:r>
            <a:br>
              <a:rPr lang="en-US" dirty="0"/>
            </a:br>
            <a:r>
              <a:rPr lang="en-US" dirty="0"/>
              <a:t>Internal Resistance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312424" cy="4752000"/>
          </a:xfrm>
        </p:spPr>
        <p:txBody>
          <a:bodyPr/>
          <a:lstStyle/>
          <a:p>
            <a:pPr marL="342900" indent="-342900">
              <a:buClrTx/>
              <a:buFont typeface="+mj-lt"/>
              <a:buAutoNum type="arabicPeriod" startAt="3"/>
            </a:pPr>
            <a:r>
              <a:rPr lang="en-US" sz="1400" dirty="0"/>
              <a:t>Figure : Comparison of Resistance Estimation</a:t>
            </a:r>
          </a:p>
          <a:p>
            <a:pPr marL="522198" lvl="1" indent="-342900">
              <a:buClrTx/>
              <a:buFont typeface="Arial" panose="020B0604020202020204" pitchFamily="34" charset="0"/>
              <a:buChar cha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resistance factor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resistance factor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22198" lvl="1" indent="-342900">
              <a:buClrTx/>
              <a:buFont typeface="Arial" panose="020B0604020202020204" pitchFamily="34" charset="0"/>
              <a:buChar cha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endParaRPr lang="en-US" sz="1400" dirty="0">
              <a:latin typeface="Arial"/>
              <a:ea typeface="Arial Unicode MS" panose="020B0604020202020204" pitchFamily="34" charset="-128"/>
              <a:cs typeface="Arial Unicode MS" panose="020B0604020202020204" pitchFamily="34" charset="-128"/>
            </a:endParaRPr>
          </a:p>
          <a:p>
            <a:pPr lvl="1" indent="0">
              <a:buClrTx/>
              <a:buNone/>
            </a:pPr>
            <a:endParaRPr lang="en-US" sz="1400" dirty="0"/>
          </a:p>
          <a:p>
            <a:pPr marL="522198" lvl="1" indent="-342900">
              <a:buClrTx/>
              <a:buFont typeface="Arial" panose="020B0604020202020204" pitchFamily="34" charset="0"/>
              <a:buChar char="•"/>
            </a:pPr>
            <a:r>
              <a:rPr lang="en-US" sz="1400" dirty="0"/>
              <a:t>Calculated resistance factor in Closed loop case matches exactly with calculated resistance factor from code generated s-function test as expected.</a:t>
            </a:r>
          </a:p>
          <a:p>
            <a:pPr marL="342900" indent="-342900">
              <a:buFont typeface="+mj-lt"/>
              <a:buAutoNum type="arabicPeriod" startAt="3"/>
            </a:pPr>
            <a:endParaRPr lang="en-US" sz="1400" dirty="0"/>
          </a:p>
        </p:txBody>
      </p:sp>
      <p:pic>
        <p:nvPicPr>
          <p:cNvPr id="6" name="Picture 5">
            <a:extLst>
              <a:ext uri="{FF2B5EF4-FFF2-40B4-BE49-F238E27FC236}">
                <a16:creationId xmlns:a16="http://schemas.microsoft.com/office/drawing/2014/main" id="{DFACE460-7F72-4F88-B1CF-A8FB7278F9D6}"/>
              </a:ext>
            </a:extLst>
          </p:cNvPr>
          <p:cNvPicPr>
            <a:picLocks noChangeAspect="1"/>
          </p:cNvPicPr>
          <p:nvPr/>
        </p:nvPicPr>
        <p:blipFill rotWithShape="1">
          <a:blip r:embed="rId2">
            <a:extLst>
              <a:ext uri="{28A0092B-C50C-407E-A947-70E740481C1C}">
                <a14:useLocalDpi xmlns:a14="http://schemas.microsoft.com/office/drawing/2010/main" val="0"/>
              </a:ext>
            </a:extLst>
          </a:blip>
          <a:srcRect l="1978" r="2821"/>
          <a:stretch/>
        </p:blipFill>
        <p:spPr>
          <a:xfrm>
            <a:off x="6466119" y="1330127"/>
            <a:ext cx="5495278" cy="4329213"/>
          </a:xfrm>
          <a:prstGeom prst="rect">
            <a:avLst/>
          </a:prstGeom>
        </p:spPr>
      </p:pic>
    </p:spTree>
    <p:extLst>
      <p:ext uri="{BB962C8B-B14F-4D97-AF65-F5344CB8AC3E}">
        <p14:creationId xmlns:p14="http://schemas.microsoft.com/office/powerpoint/2010/main" val="2579074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Battery Mode</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66700"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c-code generated s-function features. </a:t>
            </a:r>
            <a:br>
              <a:rPr lang="en-US" dirty="0"/>
            </a:br>
            <a:endParaRPr lang="en-US" dirty="0"/>
          </a:p>
        </p:txBody>
      </p:sp>
      <p:pic>
        <p:nvPicPr>
          <p:cNvPr id="6" name="Picture 5">
            <a:extLst>
              <a:ext uri="{FF2B5EF4-FFF2-40B4-BE49-F238E27FC236}">
                <a16:creationId xmlns:a16="http://schemas.microsoft.com/office/drawing/2014/main" id="{6AC382E3-2815-4EBA-BA74-2FE5CBDFF35B}"/>
              </a:ext>
            </a:extLst>
          </p:cNvPr>
          <p:cNvPicPr>
            <a:picLocks noChangeAspect="1"/>
          </p:cNvPicPr>
          <p:nvPr/>
        </p:nvPicPr>
        <p:blipFill rotWithShape="1">
          <a:blip r:embed="rId2">
            <a:extLst>
              <a:ext uri="{28A0092B-C50C-407E-A947-70E740481C1C}">
                <a14:useLocalDpi xmlns:a14="http://schemas.microsoft.com/office/drawing/2010/main" val="0"/>
              </a:ext>
            </a:extLst>
          </a:blip>
          <a:srcRect l="6124" r="4145"/>
          <a:stretch/>
        </p:blipFill>
        <p:spPr>
          <a:xfrm>
            <a:off x="6113353" y="1251751"/>
            <a:ext cx="5767910" cy="4056124"/>
          </a:xfrm>
          <a:prstGeom prst="rect">
            <a:avLst/>
          </a:prstGeom>
        </p:spPr>
      </p:pic>
    </p:spTree>
    <p:extLst>
      <p:ext uri="{BB962C8B-B14F-4D97-AF65-F5344CB8AC3E}">
        <p14:creationId xmlns:p14="http://schemas.microsoft.com/office/powerpoint/2010/main" val="3738758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75578" cy="4752000"/>
          </a:xfrm>
        </p:spPr>
        <p:txBody>
          <a:bodyPr/>
          <a:lstStyle/>
          <a:p>
            <a:pPr marL="342900" indent="-342900">
              <a:buClrTx/>
              <a:buFont typeface="+mj-lt"/>
              <a:buAutoNum type="arabicPeriod" startAt="2"/>
            </a:pPr>
            <a:r>
              <a:rPr lang="en-US" sz="1400" dirty="0"/>
              <a:t>Figure : Comparison of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rPr>
              <a:t>The SOCs in red and dashed blue match perfectly as expected.</a:t>
            </a:r>
            <a:endParaRPr lang="en-US" sz="1400" dirty="0"/>
          </a:p>
        </p:txBody>
      </p:sp>
      <p:pic>
        <p:nvPicPr>
          <p:cNvPr id="6" name="Picture 5">
            <a:extLst>
              <a:ext uri="{FF2B5EF4-FFF2-40B4-BE49-F238E27FC236}">
                <a16:creationId xmlns:a16="http://schemas.microsoft.com/office/drawing/2014/main" id="{C2CEF43B-D2E0-43DD-9E0D-DFD42798A32B}"/>
              </a:ext>
            </a:extLst>
          </p:cNvPr>
          <p:cNvPicPr>
            <a:picLocks noChangeAspect="1"/>
          </p:cNvPicPr>
          <p:nvPr/>
        </p:nvPicPr>
        <p:blipFill rotWithShape="1">
          <a:blip r:embed="rId2">
            <a:extLst>
              <a:ext uri="{28A0092B-C50C-407E-A947-70E740481C1C}">
                <a14:useLocalDpi xmlns:a14="http://schemas.microsoft.com/office/drawing/2010/main" val="0"/>
              </a:ext>
            </a:extLst>
          </a:blip>
          <a:srcRect l="4508" r="3487"/>
          <a:stretch/>
        </p:blipFill>
        <p:spPr>
          <a:xfrm>
            <a:off x="6679183" y="1333948"/>
            <a:ext cx="5140171" cy="4190104"/>
          </a:xfrm>
          <a:prstGeom prst="rect">
            <a:avLst/>
          </a:prstGeom>
        </p:spPr>
      </p:pic>
    </p:spTree>
    <p:extLst>
      <p:ext uri="{BB962C8B-B14F-4D97-AF65-F5344CB8AC3E}">
        <p14:creationId xmlns:p14="http://schemas.microsoft.com/office/powerpoint/2010/main" val="38646814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Fault Status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14770" cy="4752000"/>
          </a:xfrm>
        </p:spPr>
        <p:txBody>
          <a:bodyPr/>
          <a:lstStyle/>
          <a:p>
            <a:pPr marL="342900" indent="-342900">
              <a:buClrTx/>
              <a:buFont typeface="+mj-lt"/>
              <a:buAutoNum type="arabicPeriod" startAt="3"/>
            </a:pPr>
            <a:r>
              <a:rPr lang="en-US" sz="1400" dirty="0"/>
              <a:t>Figure : Comparison of fault which opened the contactor</a:t>
            </a:r>
          </a:p>
          <a:p>
            <a:pPr marL="522198" lvl="1" indent="-342900">
              <a:buClrTx/>
              <a:buFont typeface="Arial" panose="020B0604020202020204" pitchFamily="34" charset="0"/>
              <a:buChar char="•"/>
            </a:pPr>
            <a:r>
              <a:rPr lang="en-US" sz="1400" dirty="0"/>
              <a:t>When a fault occurs, the fault number which led to opening of Contactors is broadcasted on CAN.</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Fault which opened the contactor from the closed loop test matches with code generated s-function test as shown in the figure.</a:t>
            </a:r>
          </a:p>
        </p:txBody>
      </p:sp>
      <p:pic>
        <p:nvPicPr>
          <p:cNvPr id="6" name="Picture 5">
            <a:extLst>
              <a:ext uri="{FF2B5EF4-FFF2-40B4-BE49-F238E27FC236}">
                <a16:creationId xmlns:a16="http://schemas.microsoft.com/office/drawing/2014/main" id="{2A5F02C9-ABEA-4A09-BD7B-792EC42281BF}"/>
              </a:ext>
            </a:extLst>
          </p:cNvPr>
          <p:cNvPicPr>
            <a:picLocks noChangeAspect="1"/>
          </p:cNvPicPr>
          <p:nvPr/>
        </p:nvPicPr>
        <p:blipFill rotWithShape="1">
          <a:blip r:embed="rId2">
            <a:extLst>
              <a:ext uri="{28A0092B-C50C-407E-A947-70E740481C1C}">
                <a14:useLocalDpi xmlns:a14="http://schemas.microsoft.com/office/drawing/2010/main" val="0"/>
              </a:ext>
            </a:extLst>
          </a:blip>
          <a:srcRect l="2911" r="3619"/>
          <a:stretch/>
        </p:blipFill>
        <p:spPr>
          <a:xfrm>
            <a:off x="6090298" y="1440000"/>
            <a:ext cx="5859263" cy="4701443"/>
          </a:xfrm>
          <a:prstGeom prst="rect">
            <a:avLst/>
          </a:prstGeom>
        </p:spPr>
      </p:pic>
    </p:spTree>
    <p:extLst>
      <p:ext uri="{BB962C8B-B14F-4D97-AF65-F5344CB8AC3E}">
        <p14:creationId xmlns:p14="http://schemas.microsoft.com/office/powerpoint/2010/main" val="1496889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Coolant command</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40067" cy="4752000"/>
          </a:xfrm>
        </p:spPr>
        <p:txBody>
          <a:bodyPr/>
          <a:lstStyle/>
          <a:p>
            <a:pPr marL="342900" indent="-342900">
              <a:buClrTx/>
              <a:buFont typeface="+mj-lt"/>
              <a:buAutoNum type="arabicPeriod" startAt="4"/>
            </a:pPr>
            <a:r>
              <a:rPr lang="en-US" sz="1400" dirty="0"/>
              <a:t>Figure : Comparison of Coolant flow</a:t>
            </a:r>
          </a:p>
          <a:p>
            <a:pPr marL="522198" lvl="1" indent="-342900">
              <a:buClrTx/>
              <a:buFont typeface="Arial" panose="020B0604020202020204" pitchFamily="34" charset="0"/>
              <a:buChar char="•"/>
            </a:pPr>
            <a:r>
              <a:rPr lang="en-US" sz="1400" dirty="0"/>
              <a:t>The coolant flow command from closed loop test matches with code generated s-function test as shown in the figure.</a:t>
            </a:r>
          </a:p>
        </p:txBody>
      </p:sp>
      <p:pic>
        <p:nvPicPr>
          <p:cNvPr id="6" name="Picture 5">
            <a:extLst>
              <a:ext uri="{FF2B5EF4-FFF2-40B4-BE49-F238E27FC236}">
                <a16:creationId xmlns:a16="http://schemas.microsoft.com/office/drawing/2014/main" id="{22B2F41E-D689-495E-85E5-1A4D96C2EAA2}"/>
              </a:ext>
            </a:extLst>
          </p:cNvPr>
          <p:cNvPicPr>
            <a:picLocks noChangeAspect="1"/>
          </p:cNvPicPr>
          <p:nvPr/>
        </p:nvPicPr>
        <p:blipFill rotWithShape="1">
          <a:blip r:embed="rId2">
            <a:extLst>
              <a:ext uri="{28A0092B-C50C-407E-A947-70E740481C1C}">
                <a14:useLocalDpi xmlns:a14="http://schemas.microsoft.com/office/drawing/2010/main" val="0"/>
              </a:ext>
            </a:extLst>
          </a:blip>
          <a:srcRect l="3603" r="3975"/>
          <a:stretch/>
        </p:blipFill>
        <p:spPr>
          <a:xfrm>
            <a:off x="5837527" y="1181513"/>
            <a:ext cx="6169980" cy="4197385"/>
          </a:xfrm>
          <a:prstGeom prst="rect">
            <a:avLst/>
          </a:prstGeom>
        </p:spPr>
      </p:pic>
    </p:spTree>
    <p:extLst>
      <p:ext uri="{BB962C8B-B14F-4D97-AF65-F5344CB8AC3E}">
        <p14:creationId xmlns:p14="http://schemas.microsoft.com/office/powerpoint/2010/main" val="21682438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Cell Balancing Commands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5"/>
            </a:pPr>
            <a:r>
              <a:rPr lang="en-US" sz="1400" dirty="0"/>
              <a:t>Figure : Comparison of Cell Balancing command</a:t>
            </a:r>
          </a:p>
          <a:p>
            <a:pPr marL="522198" lvl="1" indent="-342900">
              <a:buClrTx/>
              <a:buFont typeface="Arial" panose="020B0604020202020204" pitchFamily="34" charset="0"/>
              <a:buChar char="•"/>
            </a:pPr>
            <a:r>
              <a:rPr lang="en-US" sz="1400" dirty="0"/>
              <a:t>All the cells do not begin with same initial SOC. Hence cell balancing takes places as explained in the closed loop test.</a:t>
            </a:r>
          </a:p>
          <a:p>
            <a:pPr marL="522198" lvl="1" indent="-342900">
              <a:buFont typeface="Arial" panose="020B0604020202020204" pitchFamily="34" charset="0"/>
              <a:buChar char="•"/>
            </a:pPr>
            <a:endParaRPr lang="en-US" sz="1400" dirty="0"/>
          </a:p>
          <a:p>
            <a:pPr marL="563652" indent="-285750">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a:t>
            </a:r>
            <a:r>
              <a:rPr lang="en-US" sz="1400" dirty="0"/>
              <a:t>cell balancing commands</a:t>
            </a:r>
            <a:r>
              <a:rPr lang="en-US" sz="1400" dirty="0">
                <a:solidFill>
                  <a:srgbClr val="000000"/>
                </a:solidFill>
                <a:latin typeface="Arial"/>
                <a:ea typeface="Arial Unicode MS" panose="020B0604020202020204" pitchFamily="34" charset="-128"/>
                <a:cs typeface="Arial Unicode MS" panose="020B0604020202020204" pitchFamily="34" charset="-128"/>
              </a:rPr>
              <a:t>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a:t>
            </a:r>
            <a:r>
              <a:rPr lang="en-US" sz="1400" dirty="0"/>
              <a:t>cell balancing commands</a:t>
            </a:r>
            <a:r>
              <a:rPr lang="en-US" sz="1400" dirty="0">
                <a:latin typeface="Arial"/>
                <a:ea typeface="Arial Unicode MS" panose="020B0604020202020204" pitchFamily="34" charset="-128"/>
                <a:cs typeface="Arial Unicode MS" panose="020B0604020202020204" pitchFamily="34" charset="-128"/>
              </a:rPr>
              <a:t>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63652" indent="-285750">
              <a:buClrTx/>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commands from closed loop test matches with the code generated s-function test as expected.</a:t>
            </a:r>
          </a:p>
        </p:txBody>
      </p:sp>
      <p:pic>
        <p:nvPicPr>
          <p:cNvPr id="5" name="Picture 4">
            <a:extLst>
              <a:ext uri="{FF2B5EF4-FFF2-40B4-BE49-F238E27FC236}">
                <a16:creationId xmlns:a16="http://schemas.microsoft.com/office/drawing/2014/main" id="{A462DB23-21A3-45C3-905D-C2C473EC6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75" y="1095546"/>
            <a:ext cx="6043862" cy="4532897"/>
          </a:xfrm>
          <a:prstGeom prst="rect">
            <a:avLst/>
          </a:prstGeom>
        </p:spPr>
      </p:pic>
    </p:spTree>
    <p:extLst>
      <p:ext uri="{BB962C8B-B14F-4D97-AF65-F5344CB8AC3E}">
        <p14:creationId xmlns:p14="http://schemas.microsoft.com/office/powerpoint/2010/main" val="15821542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Internal Resistance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676409" cy="4752000"/>
          </a:xfrm>
        </p:spPr>
        <p:txBody>
          <a:bodyPr/>
          <a:lstStyle/>
          <a:p>
            <a:pPr marL="342900" indent="-342900">
              <a:buClrTx/>
              <a:buFont typeface="+mj-lt"/>
              <a:buAutoNum type="arabicPeriod" startAt="6"/>
            </a:pPr>
            <a:r>
              <a:rPr lang="en-US" sz="1400" dirty="0"/>
              <a:t>Figure 1 : Comparison of Resistance Estimation</a:t>
            </a:r>
          </a:p>
          <a:p>
            <a:pPr marL="522198" lvl="1" indent="-342900">
              <a:buClrTx/>
              <a:buFont typeface="Arial" panose="020B0604020202020204" pitchFamily="34" charset="0"/>
              <a:buChar cha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resistance factor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resistance factor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22198" lvl="1" indent="-342900">
              <a:buClrTx/>
              <a:buFont typeface="Arial" panose="020B0604020202020204" pitchFamily="34" charset="0"/>
              <a:buChar cha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endParaRPr lang="en-US" sz="1400" dirty="0">
              <a:latin typeface="Arial"/>
              <a:ea typeface="Arial Unicode MS" panose="020B0604020202020204" pitchFamily="34" charset="-128"/>
              <a:cs typeface="Arial Unicode MS" panose="020B0604020202020204" pitchFamily="34" charset="-128"/>
            </a:endParaRPr>
          </a:p>
          <a:p>
            <a:pPr lvl="1" indent="0">
              <a:buClrTx/>
              <a:buNone/>
            </a:pPr>
            <a:endParaRPr lang="en-US" sz="1400" dirty="0"/>
          </a:p>
          <a:p>
            <a:pPr marL="522198" lvl="1" indent="-342900">
              <a:buClrTx/>
              <a:buFont typeface="Arial" panose="020B0604020202020204" pitchFamily="34" charset="0"/>
              <a:buChar char="•"/>
            </a:pPr>
            <a:r>
              <a:rPr lang="en-US" sz="1400" dirty="0"/>
              <a:t>Calculated resistance factor in Closed loop case matches exactly with calculated resistance factor from code generated s-function test as expected.</a:t>
            </a:r>
          </a:p>
        </p:txBody>
      </p:sp>
      <p:pic>
        <p:nvPicPr>
          <p:cNvPr id="6" name="Picture 5">
            <a:extLst>
              <a:ext uri="{FF2B5EF4-FFF2-40B4-BE49-F238E27FC236}">
                <a16:creationId xmlns:a16="http://schemas.microsoft.com/office/drawing/2014/main" id="{CDC35394-6F90-4669-A6DC-538B3548AB3E}"/>
              </a:ext>
            </a:extLst>
          </p:cNvPr>
          <p:cNvPicPr>
            <a:picLocks noChangeAspect="1"/>
          </p:cNvPicPr>
          <p:nvPr/>
        </p:nvPicPr>
        <p:blipFill rotWithShape="1">
          <a:blip r:embed="rId2">
            <a:extLst>
              <a:ext uri="{28A0092B-C50C-407E-A947-70E740481C1C}">
                <a14:useLocalDpi xmlns:a14="http://schemas.microsoft.com/office/drawing/2010/main" val="0"/>
              </a:ext>
            </a:extLst>
          </a:blip>
          <a:srcRect l="2625" r="3293"/>
          <a:stretch/>
        </p:blipFill>
        <p:spPr>
          <a:xfrm>
            <a:off x="6829973" y="1340528"/>
            <a:ext cx="5365203" cy="4029491"/>
          </a:xfrm>
          <a:prstGeom prst="rect">
            <a:avLst/>
          </a:prstGeom>
        </p:spPr>
      </p:pic>
    </p:spTree>
    <p:extLst>
      <p:ext uri="{BB962C8B-B14F-4D97-AF65-F5344CB8AC3E}">
        <p14:creationId xmlns:p14="http://schemas.microsoft.com/office/powerpoint/2010/main" val="2532898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9</a:t>
            </a:r>
            <a:br>
              <a:rPr lang="en-US" dirty="0"/>
            </a:br>
            <a:r>
              <a:rPr lang="en-US" dirty="0"/>
              <a:t>Current limit derating</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32525" cy="4752000"/>
          </a:xfrm>
        </p:spPr>
        <p:txBody>
          <a:bodyPr/>
          <a:lstStyle/>
          <a:p>
            <a:pPr marL="342900" indent="-342900">
              <a:buClrTx/>
              <a:buFont typeface="+mj-lt"/>
              <a:buAutoNum type="arabicPeriod" startAt="7"/>
            </a:pPr>
            <a:r>
              <a:rPr lang="en-US" sz="1400" dirty="0"/>
              <a:t>Figure : Comparison of Charging Current limit</a:t>
            </a:r>
          </a:p>
          <a:p>
            <a:pPr marL="522198" lvl="1" indent="-342900">
              <a:buFont typeface="Arial" panose="020B0604020202020204" pitchFamily="34" charset="0"/>
              <a:buChar char="•"/>
            </a:pPr>
            <a:r>
              <a:rPr lang="en-US" sz="1400" dirty="0"/>
              <a:t>This test case has an instance of low fault as described in the test case. When the fault occurs, derating takes place and the maximum allowed current is reduced.</a:t>
            </a:r>
          </a:p>
          <a:p>
            <a:pPr marL="522198" lvl="1" indent="-342900">
              <a:buFont typeface="Arial" panose="020B0604020202020204" pitchFamily="34" charset="0"/>
              <a:buChar char="•"/>
            </a:pPr>
            <a:endParaRPr lang="en-US" sz="1400" dirty="0"/>
          </a:p>
          <a:p>
            <a:pPr marL="522198" lvl="1" indent="-342900">
              <a:buFont typeface="Arial" panose="020B0604020202020204" pitchFamily="34" charset="0"/>
              <a:buChar char="•"/>
            </a:pPr>
            <a:r>
              <a:rPr lang="en-US" sz="1400" dirty="0"/>
              <a:t>In the following figure, the max charging current from closed loop test matches with the code generated s-function test as expected. </a:t>
            </a:r>
          </a:p>
        </p:txBody>
      </p:sp>
      <p:pic>
        <p:nvPicPr>
          <p:cNvPr id="6" name="Picture 5">
            <a:extLst>
              <a:ext uri="{FF2B5EF4-FFF2-40B4-BE49-F238E27FC236}">
                <a16:creationId xmlns:a16="http://schemas.microsoft.com/office/drawing/2014/main" id="{4013216E-495F-478F-BC2E-C3ED04BF13AB}"/>
              </a:ext>
            </a:extLst>
          </p:cNvPr>
          <p:cNvPicPr>
            <a:picLocks noChangeAspect="1"/>
          </p:cNvPicPr>
          <p:nvPr/>
        </p:nvPicPr>
        <p:blipFill rotWithShape="1">
          <a:blip r:embed="rId2">
            <a:extLst>
              <a:ext uri="{28A0092B-C50C-407E-A947-70E740481C1C}">
                <a14:useLocalDpi xmlns:a14="http://schemas.microsoft.com/office/drawing/2010/main" val="0"/>
              </a:ext>
            </a:extLst>
          </a:blip>
          <a:srcRect l="3802" r="3205"/>
          <a:stretch/>
        </p:blipFill>
        <p:spPr>
          <a:xfrm>
            <a:off x="6099175" y="1415585"/>
            <a:ext cx="5885896" cy="3754716"/>
          </a:xfrm>
          <a:prstGeom prst="rect">
            <a:avLst/>
          </a:prstGeom>
        </p:spPr>
      </p:pic>
    </p:spTree>
    <p:extLst>
      <p:ext uri="{BB962C8B-B14F-4D97-AF65-F5344CB8AC3E}">
        <p14:creationId xmlns:p14="http://schemas.microsoft.com/office/powerpoint/2010/main" val="3174577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Battery Mode</a:t>
            </a:r>
            <a:br>
              <a:rPr lang="en-US" dirty="0"/>
            </a:br>
            <a:endParaRPr lang="en-US" dirty="0"/>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75578"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c-code generated s-function features.</a:t>
            </a:r>
          </a:p>
        </p:txBody>
      </p:sp>
      <p:pic>
        <p:nvPicPr>
          <p:cNvPr id="6" name="Picture 5">
            <a:extLst>
              <a:ext uri="{FF2B5EF4-FFF2-40B4-BE49-F238E27FC236}">
                <a16:creationId xmlns:a16="http://schemas.microsoft.com/office/drawing/2014/main" id="{38E0AB9F-C9D1-44EE-8833-7435ED284DA2}"/>
              </a:ext>
            </a:extLst>
          </p:cNvPr>
          <p:cNvPicPr>
            <a:picLocks noChangeAspect="1"/>
          </p:cNvPicPr>
          <p:nvPr/>
        </p:nvPicPr>
        <p:blipFill rotWithShape="1">
          <a:blip r:embed="rId2">
            <a:extLst>
              <a:ext uri="{28A0092B-C50C-407E-A947-70E740481C1C}">
                <a14:useLocalDpi xmlns:a14="http://schemas.microsoft.com/office/drawing/2010/main" val="0"/>
              </a:ext>
            </a:extLst>
          </a:blip>
          <a:srcRect l="6281" r="2412"/>
          <a:stretch/>
        </p:blipFill>
        <p:spPr>
          <a:xfrm>
            <a:off x="5743452" y="1439999"/>
            <a:ext cx="6226821" cy="4287838"/>
          </a:xfrm>
          <a:prstGeom prst="rect">
            <a:avLst/>
          </a:prstGeom>
        </p:spPr>
      </p:pic>
    </p:spTree>
    <p:extLst>
      <p:ext uri="{BB962C8B-B14F-4D97-AF65-F5344CB8AC3E}">
        <p14:creationId xmlns:p14="http://schemas.microsoft.com/office/powerpoint/2010/main" val="29062611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117115" cy="4752000"/>
          </a:xfrm>
        </p:spPr>
        <p:txBody>
          <a:bodyPr/>
          <a:lstStyle/>
          <a:p>
            <a:pPr marL="342900" indent="-342900">
              <a:buClrTx/>
              <a:buFont typeface="+mj-lt"/>
              <a:buAutoNum type="arabicPeriod" startAt="2"/>
            </a:pPr>
            <a:r>
              <a:rPr lang="en-US" sz="1400" dirty="0"/>
              <a:t>Figure : Comparison of SOC</a:t>
            </a:r>
          </a:p>
          <a:p>
            <a:pPr marL="800100" lvl="1" indent="-342900">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ClrTx/>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ClrTx/>
              <a:buFont typeface="Arial" panose="020B0604020202020204" pitchFamily="34" charset="0"/>
              <a:buChar char="•"/>
              <a:defRPr/>
            </a:pPr>
            <a:r>
              <a:rPr lang="en-US" sz="1400" kern="1200" dirty="0">
                <a:latin typeface="Arial"/>
                <a:ea typeface="Arial Unicode MS" panose="020B0604020202020204" pitchFamily="34" charset="-128"/>
              </a:rPr>
              <a:t>The SOCs in red and dashed blue match perfectly as expected.</a:t>
            </a:r>
            <a:endParaRPr lang="en-US" sz="1400" dirty="0"/>
          </a:p>
        </p:txBody>
      </p:sp>
      <p:pic>
        <p:nvPicPr>
          <p:cNvPr id="6" name="Picture 5">
            <a:extLst>
              <a:ext uri="{FF2B5EF4-FFF2-40B4-BE49-F238E27FC236}">
                <a16:creationId xmlns:a16="http://schemas.microsoft.com/office/drawing/2014/main" id="{D8ECB2B2-5047-41E8-AFAA-60504A02F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177" y="1440000"/>
            <a:ext cx="5950998" cy="4463249"/>
          </a:xfrm>
          <a:prstGeom prst="rect">
            <a:avLst/>
          </a:prstGeom>
        </p:spPr>
      </p:pic>
    </p:spTree>
    <p:extLst>
      <p:ext uri="{BB962C8B-B14F-4D97-AF65-F5344CB8AC3E}">
        <p14:creationId xmlns:p14="http://schemas.microsoft.com/office/powerpoint/2010/main" val="373365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2FB9-B19B-4ACD-A4E5-FD93CF630DCC}"/>
              </a:ext>
            </a:extLst>
          </p:cNvPr>
          <p:cNvSpPr>
            <a:spLocks noGrp="1"/>
          </p:cNvSpPr>
          <p:nvPr>
            <p:ph type="title"/>
          </p:nvPr>
        </p:nvSpPr>
        <p:spPr/>
        <p:txBody>
          <a:bodyPr/>
          <a:lstStyle/>
          <a:p>
            <a:r>
              <a:rPr lang="en-US" dirty="0"/>
              <a:t>Polarion for BMS</a:t>
            </a:r>
            <a:br>
              <a:rPr lang="en-US" dirty="0"/>
            </a:br>
            <a:r>
              <a:rPr lang="en-US" sz="1800" b="0" dirty="0"/>
              <a:t>Feature Level Pages</a:t>
            </a:r>
            <a:endParaRPr lang="en-US" dirty="0"/>
          </a:p>
        </p:txBody>
      </p:sp>
      <p:sp>
        <p:nvSpPr>
          <p:cNvPr id="3" name="Content Placeholder 2">
            <a:extLst>
              <a:ext uri="{FF2B5EF4-FFF2-40B4-BE49-F238E27FC236}">
                <a16:creationId xmlns:a16="http://schemas.microsoft.com/office/drawing/2014/main" id="{5603716F-848C-4F36-B836-25627FCE7996}"/>
              </a:ext>
            </a:extLst>
          </p:cNvPr>
          <p:cNvSpPr>
            <a:spLocks noGrp="1"/>
          </p:cNvSpPr>
          <p:nvPr>
            <p:ph idx="1"/>
          </p:nvPr>
        </p:nvSpPr>
        <p:spPr>
          <a:xfrm>
            <a:off x="283395" y="1439999"/>
            <a:ext cx="6801211" cy="3657600"/>
          </a:xfrm>
        </p:spPr>
        <p:txBody>
          <a:bodyPr/>
          <a:lstStyle/>
          <a:p>
            <a:r>
              <a:rPr lang="en-US" dirty="0"/>
              <a:t>Within the Polarion environment, each feature owner has their own space to manage the development of their respective software feature</a:t>
            </a:r>
          </a:p>
          <a:p>
            <a:endParaRPr lang="en-US" sz="2000" dirty="0"/>
          </a:p>
          <a:p>
            <a:r>
              <a:rPr lang="en-US" dirty="0"/>
              <a:t>Within this space, feature owners can do the following:</a:t>
            </a:r>
          </a:p>
          <a:p>
            <a:pPr marL="522288" lvl="1" indent="-342900">
              <a:lnSpc>
                <a:spcPct val="150000"/>
              </a:lnSpc>
              <a:buFont typeface="+mj-lt"/>
              <a:buAutoNum type="arabicPeriod"/>
            </a:pPr>
            <a:r>
              <a:rPr lang="en-US" sz="1600" dirty="0"/>
              <a:t>Document/Link high level design information</a:t>
            </a:r>
          </a:p>
          <a:p>
            <a:pPr marL="522288" lvl="1" indent="-342900">
              <a:lnSpc>
                <a:spcPct val="150000"/>
              </a:lnSpc>
              <a:buFont typeface="+mj-lt"/>
              <a:buAutoNum type="arabicPeriod"/>
            </a:pPr>
            <a:r>
              <a:rPr lang="en-US" sz="1600" dirty="0"/>
              <a:t>Create and manage software requirements</a:t>
            </a:r>
          </a:p>
          <a:p>
            <a:pPr marL="522288" lvl="1" indent="-342900">
              <a:lnSpc>
                <a:spcPct val="150000"/>
              </a:lnSpc>
              <a:buFont typeface="+mj-lt"/>
              <a:buAutoNum type="arabicPeriod"/>
            </a:pPr>
            <a:r>
              <a:rPr lang="en-US" sz="1600" dirty="0"/>
              <a:t>Create and manage software test cases</a:t>
            </a:r>
          </a:p>
          <a:p>
            <a:pPr marL="522288" lvl="1" indent="-342900">
              <a:lnSpc>
                <a:spcPct val="150000"/>
              </a:lnSpc>
              <a:buFont typeface="+mj-lt"/>
              <a:buAutoNum type="arabicPeriod"/>
            </a:pPr>
            <a:r>
              <a:rPr lang="en-US" sz="1600" dirty="0"/>
              <a:t>Establish traceability between software requirements and test cases</a:t>
            </a:r>
          </a:p>
          <a:p>
            <a:pPr marL="522288" lvl="1" indent="-342900">
              <a:lnSpc>
                <a:spcPct val="150000"/>
              </a:lnSpc>
              <a:buFont typeface="+mj-lt"/>
              <a:buAutoNum type="arabicPeriod"/>
            </a:pPr>
            <a:r>
              <a:rPr lang="en-US" sz="1600" dirty="0"/>
              <a:t>Create and manage issues related to the software feature</a:t>
            </a:r>
          </a:p>
          <a:p>
            <a:pPr marL="522288" lvl="1" indent="-342900">
              <a:lnSpc>
                <a:spcPct val="150000"/>
              </a:lnSpc>
              <a:buFont typeface="+mj-lt"/>
              <a:buAutoNum type="arabicPeriod"/>
            </a:pPr>
            <a:r>
              <a:rPr lang="en-US" sz="1600" dirty="0"/>
              <a:t>Conduct impact analysis on work items</a:t>
            </a:r>
          </a:p>
          <a:p>
            <a:pPr marL="522288" lvl="1" indent="-342900">
              <a:lnSpc>
                <a:spcPct val="150000"/>
              </a:lnSpc>
              <a:buFont typeface="+mj-lt"/>
              <a:buAutoNum type="arabicPeriod"/>
            </a:pPr>
            <a:r>
              <a:rPr lang="en-US" sz="1600" dirty="0"/>
              <a:t>Automated reporting of work item status’, test run reports, etc</a:t>
            </a:r>
            <a:r>
              <a:rPr lang="en-US" dirty="0"/>
              <a:t>. </a:t>
            </a:r>
          </a:p>
          <a:p>
            <a:pPr marL="285750" indent="-28575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1963A992-C15E-4C2D-BF78-84EDEA89991A}"/>
              </a:ext>
            </a:extLst>
          </p:cNvPr>
          <p:cNvPicPr>
            <a:picLocks noChangeAspect="1"/>
          </p:cNvPicPr>
          <p:nvPr/>
        </p:nvPicPr>
        <p:blipFill>
          <a:blip r:embed="rId3"/>
          <a:stretch>
            <a:fillRect/>
          </a:stretch>
        </p:blipFill>
        <p:spPr>
          <a:xfrm>
            <a:off x="6988127" y="3886200"/>
            <a:ext cx="4952791" cy="2618965"/>
          </a:xfrm>
          <a:prstGeom prst="rect">
            <a:avLst/>
          </a:prstGeom>
          <a:ln w="19050">
            <a:solidFill>
              <a:srgbClr val="00646E"/>
            </a:solidFill>
          </a:ln>
        </p:spPr>
      </p:pic>
      <p:pic>
        <p:nvPicPr>
          <p:cNvPr id="6" name="Picture 5">
            <a:extLst>
              <a:ext uri="{FF2B5EF4-FFF2-40B4-BE49-F238E27FC236}">
                <a16:creationId xmlns:a16="http://schemas.microsoft.com/office/drawing/2014/main" id="{7E6C1E50-C4D9-4D4E-9DD0-A758797A72B3}"/>
              </a:ext>
            </a:extLst>
          </p:cNvPr>
          <p:cNvPicPr>
            <a:picLocks noChangeAspect="1"/>
          </p:cNvPicPr>
          <p:nvPr/>
        </p:nvPicPr>
        <p:blipFill>
          <a:blip r:embed="rId4"/>
          <a:stretch>
            <a:fillRect/>
          </a:stretch>
        </p:blipFill>
        <p:spPr>
          <a:xfrm>
            <a:off x="8004175" y="1277768"/>
            <a:ext cx="2078802" cy="2474364"/>
          </a:xfrm>
          <a:prstGeom prst="rect">
            <a:avLst/>
          </a:prstGeom>
          <a:ln w="19050">
            <a:solidFill>
              <a:srgbClr val="00646E"/>
            </a:solidFill>
          </a:ln>
        </p:spPr>
      </p:pic>
    </p:spTree>
    <p:extLst>
      <p:ext uri="{BB962C8B-B14F-4D97-AF65-F5344CB8AC3E}">
        <p14:creationId xmlns:p14="http://schemas.microsoft.com/office/powerpoint/2010/main" val="41186689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Coolant command</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143748" cy="4752000"/>
          </a:xfrm>
        </p:spPr>
        <p:txBody>
          <a:bodyPr/>
          <a:lstStyle/>
          <a:p>
            <a:pPr marL="342900" indent="-342900">
              <a:buClrTx/>
              <a:buFont typeface="+mj-lt"/>
              <a:buAutoNum type="arabicPeriod" startAt="3"/>
            </a:pPr>
            <a:r>
              <a:rPr lang="en-US" sz="1400" dirty="0"/>
              <a:t>Figure : Comparison of Coolant flow</a:t>
            </a:r>
          </a:p>
          <a:p>
            <a:pPr marL="522198" lvl="1" indent="-342900">
              <a:buClrTx/>
              <a:buFont typeface="Arial" panose="020B0604020202020204" pitchFamily="34" charset="0"/>
              <a:buChar char="•"/>
            </a:pPr>
            <a:r>
              <a:rPr lang="en-US" sz="1400" dirty="0"/>
              <a:t>The coolant flow command from closed loop test matches with code generated s-function test as shown in the figure.</a:t>
            </a:r>
          </a:p>
        </p:txBody>
      </p:sp>
      <p:pic>
        <p:nvPicPr>
          <p:cNvPr id="6" name="Picture 5">
            <a:extLst>
              <a:ext uri="{FF2B5EF4-FFF2-40B4-BE49-F238E27FC236}">
                <a16:creationId xmlns:a16="http://schemas.microsoft.com/office/drawing/2014/main" id="{791FAF9D-94DD-4172-81D7-BF026B4D2898}"/>
              </a:ext>
            </a:extLst>
          </p:cNvPr>
          <p:cNvPicPr>
            <a:picLocks noChangeAspect="1"/>
          </p:cNvPicPr>
          <p:nvPr/>
        </p:nvPicPr>
        <p:blipFill rotWithShape="1">
          <a:blip r:embed="rId2">
            <a:extLst>
              <a:ext uri="{28A0092B-C50C-407E-A947-70E740481C1C}">
                <a14:useLocalDpi xmlns:a14="http://schemas.microsoft.com/office/drawing/2010/main" val="0"/>
              </a:ext>
            </a:extLst>
          </a:blip>
          <a:srcRect l="6101" r="6131"/>
          <a:stretch/>
        </p:blipFill>
        <p:spPr>
          <a:xfrm>
            <a:off x="5025390" y="2183907"/>
            <a:ext cx="6669677" cy="3814116"/>
          </a:xfrm>
          <a:prstGeom prst="rect">
            <a:avLst/>
          </a:prstGeom>
        </p:spPr>
      </p:pic>
    </p:spTree>
    <p:extLst>
      <p:ext uri="{BB962C8B-B14F-4D97-AF65-F5344CB8AC3E}">
        <p14:creationId xmlns:p14="http://schemas.microsoft.com/office/powerpoint/2010/main" val="2728358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Cell Balancing Commands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4"/>
            </a:pPr>
            <a:r>
              <a:rPr lang="en-US" sz="1400" dirty="0"/>
              <a:t>Figure : Comparison of Cell Balancing command</a:t>
            </a:r>
          </a:p>
          <a:p>
            <a:pPr marL="522198" lvl="1" indent="-342900">
              <a:buClrTx/>
              <a:buFont typeface="Arial" panose="020B0604020202020204" pitchFamily="34" charset="0"/>
              <a:buChar char="•"/>
            </a:pPr>
            <a:r>
              <a:rPr lang="en-US" sz="1400" dirty="0"/>
              <a:t>All the cells do not begin with same initial SOC. Hence cell balancing takes places as explained in the closed loop test.</a:t>
            </a:r>
          </a:p>
          <a:p>
            <a:pPr marL="522198" lvl="1" indent="-342900">
              <a:buFont typeface="Arial" panose="020B0604020202020204" pitchFamily="34" charset="0"/>
              <a:buChar char="•"/>
            </a:pPr>
            <a:endParaRPr lang="en-US" sz="1400" dirty="0"/>
          </a:p>
          <a:p>
            <a:pPr marL="563652" indent="-285750">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a:t>
            </a:r>
            <a:r>
              <a:rPr lang="en-US" sz="1400" dirty="0"/>
              <a:t>cell balancing commands</a:t>
            </a:r>
            <a:r>
              <a:rPr lang="en-US" sz="1400" dirty="0">
                <a:solidFill>
                  <a:srgbClr val="000000"/>
                </a:solidFill>
                <a:latin typeface="Arial"/>
                <a:ea typeface="Arial Unicode MS" panose="020B0604020202020204" pitchFamily="34" charset="-128"/>
                <a:cs typeface="Arial Unicode MS" panose="020B0604020202020204" pitchFamily="34" charset="-128"/>
              </a:rPr>
              <a:t>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a:t>
            </a:r>
            <a:r>
              <a:rPr lang="en-US" sz="1400" dirty="0"/>
              <a:t>cell balancing commands</a:t>
            </a:r>
            <a:r>
              <a:rPr lang="en-US" sz="1400" dirty="0">
                <a:latin typeface="Arial"/>
                <a:ea typeface="Arial Unicode MS" panose="020B0604020202020204" pitchFamily="34" charset="-128"/>
                <a:cs typeface="Arial Unicode MS" panose="020B0604020202020204" pitchFamily="34" charset="-128"/>
              </a:rPr>
              <a:t>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63652" indent="-285750">
              <a:buClrTx/>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commands from closed loop test matches with the code generated s-function test as expected.</a:t>
            </a:r>
          </a:p>
        </p:txBody>
      </p:sp>
      <p:pic>
        <p:nvPicPr>
          <p:cNvPr id="5" name="Picture 4">
            <a:extLst>
              <a:ext uri="{FF2B5EF4-FFF2-40B4-BE49-F238E27FC236}">
                <a16:creationId xmlns:a16="http://schemas.microsoft.com/office/drawing/2014/main" id="{E532D054-BCC0-4807-A226-BFADD551B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014" y="1260629"/>
            <a:ext cx="5782322" cy="4336742"/>
          </a:xfrm>
          <a:prstGeom prst="rect">
            <a:avLst/>
          </a:prstGeom>
        </p:spPr>
      </p:pic>
    </p:spTree>
    <p:extLst>
      <p:ext uri="{BB962C8B-B14F-4D97-AF65-F5344CB8AC3E}">
        <p14:creationId xmlns:p14="http://schemas.microsoft.com/office/powerpoint/2010/main" val="10715795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Capacity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5"/>
            </a:pPr>
            <a:r>
              <a:rPr lang="en-US" sz="1400" dirty="0"/>
              <a:t>Figure : Comparison of Capacity degradation Estimation</a:t>
            </a:r>
          </a:p>
          <a:p>
            <a:pPr marL="522198" lvl="1" indent="-342900">
              <a:buClrTx/>
              <a:buFont typeface="Arial" panose="020B0604020202020204" pitchFamily="34" charset="0"/>
              <a:buChar cha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capacity degradation factor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a:t>
            </a:r>
            <a:r>
              <a:rPr lang="en-US" sz="1400" dirty="0">
                <a:solidFill>
                  <a:srgbClr val="000000"/>
                </a:solidFill>
                <a:latin typeface="Arial"/>
                <a:ea typeface="Arial Unicode MS" panose="020B0604020202020204" pitchFamily="34" charset="-128"/>
                <a:cs typeface="Arial Unicode MS" panose="020B0604020202020204" pitchFamily="34" charset="-128"/>
              </a:rPr>
              <a:t>capacity degradation factor </a:t>
            </a:r>
            <a:r>
              <a:rPr lang="en-US" sz="1400" dirty="0">
                <a:latin typeface="Arial"/>
                <a:ea typeface="Arial Unicode MS" panose="020B0604020202020204" pitchFamily="34" charset="-128"/>
                <a:cs typeface="Arial Unicode MS" panose="020B0604020202020204" pitchFamily="34" charset="-128"/>
              </a:rPr>
              <a:t>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22198" lvl="1" indent="-342900">
              <a:buClrTx/>
              <a:buFont typeface="Arial" panose="020B0604020202020204" pitchFamily="34" charset="0"/>
              <a:buChar cha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endParaRPr lang="en-US" sz="1400" dirty="0">
              <a:latin typeface="Arial"/>
              <a:ea typeface="Arial Unicode MS" panose="020B0604020202020204" pitchFamily="34" charset="-128"/>
              <a:cs typeface="Arial Unicode MS" panose="020B0604020202020204" pitchFamily="34" charset="-128"/>
            </a:endParaRPr>
          </a:p>
          <a:p>
            <a:pPr lvl="1" indent="0">
              <a:buClrTx/>
              <a:buNone/>
            </a:pPr>
            <a:endParaRPr lang="en-US" sz="1400" dirty="0"/>
          </a:p>
          <a:p>
            <a:pPr marL="522198" lvl="1" indent="-342900">
              <a:buClrTx/>
              <a:buFont typeface="Arial" panose="020B0604020202020204" pitchFamily="34" charset="0"/>
              <a:buChar char="•"/>
            </a:pPr>
            <a:r>
              <a:rPr lang="en-US" sz="1400" dirty="0"/>
              <a:t>Calculated </a:t>
            </a:r>
            <a:r>
              <a:rPr lang="en-US" sz="1400" dirty="0">
                <a:solidFill>
                  <a:srgbClr val="000000"/>
                </a:solidFill>
                <a:latin typeface="Arial"/>
                <a:ea typeface="Arial Unicode MS" panose="020B0604020202020204" pitchFamily="34" charset="-128"/>
                <a:cs typeface="Arial Unicode MS" panose="020B0604020202020204" pitchFamily="34" charset="-128"/>
              </a:rPr>
              <a:t>capacity degradation</a:t>
            </a:r>
            <a:r>
              <a:rPr lang="en-US" sz="1400" dirty="0"/>
              <a:t> factor in Closed loop case matches exactly with calculated </a:t>
            </a:r>
            <a:r>
              <a:rPr lang="en-US" sz="1400" dirty="0">
                <a:solidFill>
                  <a:srgbClr val="000000"/>
                </a:solidFill>
                <a:latin typeface="Arial"/>
                <a:ea typeface="Arial Unicode MS" panose="020B0604020202020204" pitchFamily="34" charset="-128"/>
                <a:cs typeface="Arial Unicode MS" panose="020B0604020202020204" pitchFamily="34" charset="-128"/>
              </a:rPr>
              <a:t>capacity degradation</a:t>
            </a:r>
            <a:r>
              <a:rPr lang="en-US" sz="1400" dirty="0"/>
              <a:t> factor from code generated s-function test as expected.</a:t>
            </a:r>
          </a:p>
          <a:p>
            <a:pPr marL="522198" lvl="1" indent="-342900">
              <a:buFont typeface="Arial" panose="020B0604020202020204" pitchFamily="34" charset="0"/>
              <a:buChar char="•"/>
            </a:pPr>
            <a:endParaRPr lang="en-US" sz="1400" dirty="0"/>
          </a:p>
          <a:p>
            <a:pPr marL="522198" lvl="1" indent="-34290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EFFEAA01-7A23-4965-BE0F-3CAFC354143E}"/>
              </a:ext>
            </a:extLst>
          </p:cNvPr>
          <p:cNvPicPr>
            <a:picLocks noChangeAspect="1"/>
          </p:cNvPicPr>
          <p:nvPr/>
        </p:nvPicPr>
        <p:blipFill rotWithShape="1">
          <a:blip r:embed="rId2">
            <a:extLst>
              <a:ext uri="{28A0092B-C50C-407E-A947-70E740481C1C}">
                <a14:useLocalDpi xmlns:a14="http://schemas.microsoft.com/office/drawing/2010/main" val="0"/>
              </a:ext>
            </a:extLst>
          </a:blip>
          <a:srcRect l="3119" t="2848" r="7124" b="4077"/>
          <a:stretch/>
        </p:blipFill>
        <p:spPr>
          <a:xfrm>
            <a:off x="6898784" y="1180731"/>
            <a:ext cx="4669655" cy="4782738"/>
          </a:xfrm>
          <a:prstGeom prst="rect">
            <a:avLst/>
          </a:prstGeom>
        </p:spPr>
      </p:pic>
    </p:spTree>
    <p:extLst>
      <p:ext uri="{BB962C8B-B14F-4D97-AF65-F5344CB8AC3E}">
        <p14:creationId xmlns:p14="http://schemas.microsoft.com/office/powerpoint/2010/main" val="1144410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 </a:t>
            </a:r>
            <a:br>
              <a:rPr lang="en-US" dirty="0"/>
            </a:br>
            <a:r>
              <a:rPr lang="en-US" dirty="0"/>
              <a:t>Internal Resistance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41403" cy="4752000"/>
          </a:xfrm>
        </p:spPr>
        <p:txBody>
          <a:bodyPr/>
          <a:lstStyle/>
          <a:p>
            <a:pPr marL="342900" indent="-342900">
              <a:buClrTx/>
              <a:buFont typeface="+mj-lt"/>
              <a:buAutoNum type="arabicPeriod" startAt="6"/>
            </a:pPr>
            <a:r>
              <a:rPr lang="en-US" sz="1400" dirty="0"/>
              <a:t>Figure : Comparison of Resistance Estimation</a:t>
            </a:r>
          </a:p>
          <a:p>
            <a:pPr marL="522198" lvl="1" indent="-342900">
              <a:buClrTx/>
              <a:buFont typeface="Arial" panose="020B0604020202020204" pitchFamily="34" charset="0"/>
              <a:buChar cha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Closed Loop calculated resistance factor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code generated s-function calculated resistance factor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522198" lvl="1" indent="-342900">
              <a:buClrTx/>
              <a:buFont typeface="Arial" panose="020B0604020202020204" pitchFamily="34" charset="0"/>
              <a:buChar cha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endParaRPr lang="en-US" sz="1400" dirty="0">
              <a:latin typeface="Arial"/>
              <a:ea typeface="Arial Unicode MS" panose="020B0604020202020204" pitchFamily="34" charset="-128"/>
              <a:cs typeface="Arial Unicode MS" panose="020B0604020202020204" pitchFamily="34" charset="-128"/>
            </a:endParaRPr>
          </a:p>
          <a:p>
            <a:pPr lvl="1" indent="0">
              <a:buClrTx/>
              <a:buNone/>
            </a:pPr>
            <a:endParaRPr lang="en-US" sz="1400" dirty="0"/>
          </a:p>
          <a:p>
            <a:pPr marL="522198" lvl="1" indent="-342900">
              <a:buClrTx/>
              <a:buFont typeface="Arial" panose="020B0604020202020204" pitchFamily="34" charset="0"/>
              <a:buChar char="•"/>
            </a:pPr>
            <a:r>
              <a:rPr lang="en-US" sz="1400" dirty="0"/>
              <a:t>Calculated resistance factor in Closed loop case matches exactly with calculated resistance factor from code generated s-function test as expected.</a:t>
            </a:r>
          </a:p>
        </p:txBody>
      </p:sp>
      <p:pic>
        <p:nvPicPr>
          <p:cNvPr id="6" name="Picture 5">
            <a:extLst>
              <a:ext uri="{FF2B5EF4-FFF2-40B4-BE49-F238E27FC236}">
                <a16:creationId xmlns:a16="http://schemas.microsoft.com/office/drawing/2014/main" id="{CFDFA079-71BA-4791-86C5-704F8BACF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037" y="1440000"/>
            <a:ext cx="5562044" cy="4171533"/>
          </a:xfrm>
          <a:prstGeom prst="rect">
            <a:avLst/>
          </a:prstGeom>
        </p:spPr>
      </p:pic>
    </p:spTree>
    <p:extLst>
      <p:ext uri="{BB962C8B-B14F-4D97-AF65-F5344CB8AC3E}">
        <p14:creationId xmlns:p14="http://schemas.microsoft.com/office/powerpoint/2010/main" val="1930229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3.4.4.3 C code generation, Software in Loop Testing : </a:t>
            </a:r>
            <a:br>
              <a:rPr lang="en-US" dirty="0"/>
            </a:br>
            <a:r>
              <a:rPr lang="en-US" dirty="0"/>
              <a:t>Test Case 10</a:t>
            </a:r>
            <a:br>
              <a:rPr lang="en-US" dirty="0"/>
            </a:br>
            <a:r>
              <a:rPr lang="en-US" dirty="0"/>
              <a:t>SOH index</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8"/>
            </a:pPr>
            <a:r>
              <a:rPr lang="en-US" sz="1400" dirty="0"/>
              <a:t>Figure : Comparison of SOH index</a:t>
            </a:r>
          </a:p>
          <a:p>
            <a:pPr marL="522198" lvl="1" indent="-342900">
              <a:buClrTx/>
              <a:buFont typeface="Arial" panose="020B0604020202020204" pitchFamily="34" charset="0"/>
              <a:buChar char="•"/>
            </a:pPr>
            <a:r>
              <a:rPr lang="en-US" sz="1400" dirty="0"/>
              <a:t>SOH index is broadcasted for the customer. It is the minimum of all resistance and capacity factors.</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SOH index in Closed loop case matches with the calculated SOH index from code generated s-function test as expected.</a:t>
            </a:r>
          </a:p>
        </p:txBody>
      </p:sp>
      <p:pic>
        <p:nvPicPr>
          <p:cNvPr id="6" name="Picture 5">
            <a:extLst>
              <a:ext uri="{FF2B5EF4-FFF2-40B4-BE49-F238E27FC236}">
                <a16:creationId xmlns:a16="http://schemas.microsoft.com/office/drawing/2014/main" id="{C369F61E-F1B0-400E-B90C-F3C1860FD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444" y="1091953"/>
            <a:ext cx="5694592" cy="4270944"/>
          </a:xfrm>
          <a:prstGeom prst="rect">
            <a:avLst/>
          </a:prstGeom>
        </p:spPr>
      </p:pic>
    </p:spTree>
    <p:extLst>
      <p:ext uri="{BB962C8B-B14F-4D97-AF65-F5344CB8AC3E}">
        <p14:creationId xmlns:p14="http://schemas.microsoft.com/office/powerpoint/2010/main" val="18331369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351F73-8FDB-438C-9BC6-2FCD2690ED3B}"/>
              </a:ext>
            </a:extLst>
          </p:cNvPr>
          <p:cNvSpPr>
            <a:spLocks noGrp="1"/>
          </p:cNvSpPr>
          <p:nvPr>
            <p:ph type="title"/>
          </p:nvPr>
        </p:nvSpPr>
        <p:spPr/>
        <p:txBody>
          <a:bodyPr/>
          <a:lstStyle/>
          <a:p>
            <a:r>
              <a:rPr lang="en-US" dirty="0"/>
              <a:t>3.4.5 Hardware in Loop Simulation</a:t>
            </a:r>
            <a:br>
              <a:rPr lang="en-US" dirty="0"/>
            </a:br>
            <a:r>
              <a:rPr lang="en-US" dirty="0"/>
              <a:t>Subsections</a:t>
            </a:r>
          </a:p>
        </p:txBody>
      </p:sp>
      <p:sp>
        <p:nvSpPr>
          <p:cNvPr id="6" name="Text Placeholder 5">
            <a:extLst>
              <a:ext uri="{FF2B5EF4-FFF2-40B4-BE49-F238E27FC236}">
                <a16:creationId xmlns:a16="http://schemas.microsoft.com/office/drawing/2014/main" id="{E2C972B3-67D7-440D-9C60-79CD5EB4CEAC}"/>
              </a:ext>
            </a:extLst>
          </p:cNvPr>
          <p:cNvSpPr>
            <a:spLocks noGrp="1"/>
          </p:cNvSpPr>
          <p:nvPr>
            <p:ph type="body" sz="quarter" idx="14"/>
          </p:nvPr>
        </p:nvSpPr>
        <p:spPr/>
        <p:txBody>
          <a:bodyPr/>
          <a:lstStyle/>
          <a:p>
            <a:pPr marL="342900" indent="-342900">
              <a:buFont typeface="+mj-lt"/>
              <a:buAutoNum type="arabicPeriod"/>
            </a:pPr>
            <a:r>
              <a:rPr lang="en-US" dirty="0"/>
              <a:t>Hardware in Loop Testing Overview</a:t>
            </a:r>
          </a:p>
          <a:p>
            <a:pPr marL="342900" indent="-342900">
              <a:buFont typeface="+mj-lt"/>
              <a:buAutoNum type="arabicPeriod"/>
            </a:pPr>
            <a:r>
              <a:rPr lang="en-US" dirty="0"/>
              <a:t>Hardware Setup Block Diagram</a:t>
            </a:r>
          </a:p>
          <a:p>
            <a:pPr marL="342900" indent="-342900">
              <a:buFont typeface="+mj-lt"/>
              <a:buAutoNum type="arabicPeriod"/>
            </a:pPr>
            <a:r>
              <a:rPr lang="en-US" dirty="0"/>
              <a:t>RPC ECU</a:t>
            </a:r>
          </a:p>
          <a:p>
            <a:pPr marL="342900" indent="-342900">
              <a:buFont typeface="+mj-lt"/>
              <a:buAutoNum type="arabicPeriod"/>
            </a:pPr>
            <a:r>
              <a:rPr lang="en-US" dirty="0"/>
              <a:t>Communication Devices</a:t>
            </a:r>
          </a:p>
          <a:p>
            <a:pPr marL="342900" indent="-342900">
              <a:buFont typeface="+mj-lt"/>
              <a:buAutoNum type="arabicPeriod"/>
            </a:pPr>
            <a:r>
              <a:rPr lang="en-US" dirty="0"/>
              <a:t>Actual Hardware Setup</a:t>
            </a:r>
          </a:p>
          <a:p>
            <a:pPr marL="342900" indent="-342900">
              <a:buFont typeface="+mj-lt"/>
              <a:buAutoNum type="arabicPeriod"/>
            </a:pPr>
            <a:r>
              <a:rPr lang="en-US" dirty="0"/>
              <a:t>RPC ECU Simulink Model</a:t>
            </a:r>
          </a:p>
          <a:p>
            <a:pPr marL="342900" indent="-342900">
              <a:buFont typeface="+mj-lt"/>
              <a:buAutoNum type="arabicPeriod"/>
            </a:pPr>
            <a:r>
              <a:rPr lang="en-US" dirty="0"/>
              <a:t>Open Loop Data Transfer Simulink Model</a:t>
            </a:r>
          </a:p>
          <a:p>
            <a:pPr marL="342900" indent="-342900">
              <a:buFont typeface="+mj-lt"/>
              <a:buAutoNum type="arabicPeriod"/>
            </a:pPr>
            <a:r>
              <a:rPr lang="en-US" dirty="0"/>
              <a:t>Test Cases results</a:t>
            </a:r>
          </a:p>
        </p:txBody>
      </p:sp>
    </p:spTree>
    <p:extLst>
      <p:ext uri="{BB962C8B-B14F-4D97-AF65-F5344CB8AC3E}">
        <p14:creationId xmlns:p14="http://schemas.microsoft.com/office/powerpoint/2010/main" val="1149649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3.4.5.1 Hardware in Loop(</a:t>
            </a:r>
            <a:r>
              <a:rPr lang="en-US" dirty="0" err="1"/>
              <a:t>HiL</a:t>
            </a:r>
            <a:r>
              <a:rPr lang="en-US" dirty="0"/>
              <a:t>) Testing</a:t>
            </a:r>
            <a:br>
              <a:rPr lang="en-US" dirty="0"/>
            </a:br>
            <a:r>
              <a:rPr lang="en-US" dirty="0"/>
              <a:t>Overview</a:t>
            </a:r>
          </a:p>
        </p:txBody>
      </p:sp>
      <p:sp>
        <p:nvSpPr>
          <p:cNvPr id="3" name="Content Placeholder 2">
            <a:extLst>
              <a:ext uri="{FF2B5EF4-FFF2-40B4-BE49-F238E27FC236}">
                <a16:creationId xmlns:a16="http://schemas.microsoft.com/office/drawing/2014/main" id="{2C23009A-C449-4667-9A8A-4427FECD1725}"/>
              </a:ext>
            </a:extLst>
          </p:cNvPr>
          <p:cNvSpPr>
            <a:spLocks noGrp="1"/>
          </p:cNvSpPr>
          <p:nvPr>
            <p:ph idx="1"/>
          </p:nvPr>
        </p:nvSpPr>
        <p:spPr/>
        <p:txBody>
          <a:bodyPr/>
          <a:lstStyle/>
          <a:p>
            <a:pPr marL="342900" indent="-342900">
              <a:buFont typeface="+mj-lt"/>
              <a:buAutoNum type="arabicPeriod"/>
            </a:pPr>
            <a:r>
              <a:rPr lang="en-US" dirty="0"/>
              <a:t>Data is captured and stored from the Closed Loop test cases discussed above. This data is available in the folder</a:t>
            </a:r>
          </a:p>
          <a:p>
            <a:pPr marL="342900" indent="-342900">
              <a:buFont typeface="+mj-lt"/>
              <a:buAutoNum type="arabicPeriod"/>
            </a:pPr>
            <a:r>
              <a:rPr lang="en-US" dirty="0"/>
              <a:t>This data is fed as open loop data to the ECU.</a:t>
            </a:r>
          </a:p>
          <a:p>
            <a:pPr marL="342900" indent="-342900">
              <a:buFont typeface="+mj-lt"/>
              <a:buAutoNum type="arabicPeriod"/>
            </a:pPr>
            <a:r>
              <a:rPr lang="en-US" dirty="0"/>
              <a:t>The outputs from ECU are captured and is compared with the outputs from Closed Loop test. If the hardware is working correctly, since the input is same as closed loop test, the outputs should match. </a:t>
            </a:r>
          </a:p>
          <a:p>
            <a:pPr marL="342900" indent="-342900">
              <a:buFont typeface="+mj-lt"/>
              <a:buAutoNum type="arabicPeriod"/>
            </a:pPr>
            <a:r>
              <a:rPr lang="en-US" dirty="0"/>
              <a:t>Results of test case 1, 9 and 10 are shown in coming slides with the actual hardware and the outputs are compared as it covers most of the features from test case 1 to test case 8. </a:t>
            </a:r>
          </a:p>
          <a:p>
            <a:pPr marL="342900" indent="-342900">
              <a:buFont typeface="+mj-lt"/>
              <a:buAutoNum type="arabicPeriod"/>
            </a:pPr>
            <a:r>
              <a:rPr lang="en-US" dirty="0"/>
              <a:t>The stored data is fed into the ECU using few digital/analog input devices along with CAN lines. A block diagram is shown in the next slide for </a:t>
            </a:r>
            <a:r>
              <a:rPr lang="en-US" dirty="0" err="1"/>
              <a:t>HiL</a:t>
            </a:r>
            <a:r>
              <a:rPr lang="en-US" dirty="0"/>
              <a:t> testing. </a:t>
            </a:r>
          </a:p>
        </p:txBody>
      </p:sp>
    </p:spTree>
    <p:extLst>
      <p:ext uri="{BB962C8B-B14F-4D97-AF65-F5344CB8AC3E}">
        <p14:creationId xmlns:p14="http://schemas.microsoft.com/office/powerpoint/2010/main" val="36097518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rrow: Up-Down 134">
            <a:extLst>
              <a:ext uri="{FF2B5EF4-FFF2-40B4-BE49-F238E27FC236}">
                <a16:creationId xmlns:a16="http://schemas.microsoft.com/office/drawing/2014/main" id="{9D46BFA4-9C4A-48E3-93BE-AC9EFD0EB4A0}"/>
              </a:ext>
            </a:extLst>
          </p:cNvPr>
          <p:cNvSpPr/>
          <p:nvPr/>
        </p:nvSpPr>
        <p:spPr bwMode="auto">
          <a:xfrm rot="16200000">
            <a:off x="2999027" y="4765080"/>
            <a:ext cx="1642357" cy="1859873"/>
          </a:xfrm>
          <a:prstGeom prst="upDownArrow">
            <a:avLst>
              <a:gd name="adj1" fmla="val 59730"/>
              <a:gd name="adj2" fmla="val 33783"/>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2" name="Arrow: Up-Down 91">
            <a:extLst>
              <a:ext uri="{FF2B5EF4-FFF2-40B4-BE49-F238E27FC236}">
                <a16:creationId xmlns:a16="http://schemas.microsoft.com/office/drawing/2014/main" id="{38E3AFED-BD41-4816-82DB-284A0B1F8392}"/>
              </a:ext>
            </a:extLst>
          </p:cNvPr>
          <p:cNvSpPr/>
          <p:nvPr/>
        </p:nvSpPr>
        <p:spPr bwMode="auto">
          <a:xfrm rot="16200000">
            <a:off x="3325092" y="966186"/>
            <a:ext cx="1040529" cy="1859873"/>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1" name="Arrow: Up-Down 90">
            <a:extLst>
              <a:ext uri="{FF2B5EF4-FFF2-40B4-BE49-F238E27FC236}">
                <a16:creationId xmlns:a16="http://schemas.microsoft.com/office/drawing/2014/main" id="{2D59E1E7-43B1-4638-B26A-EBED52E75787}"/>
              </a:ext>
            </a:extLst>
          </p:cNvPr>
          <p:cNvSpPr/>
          <p:nvPr/>
        </p:nvSpPr>
        <p:spPr bwMode="auto">
          <a:xfrm rot="16200000">
            <a:off x="7588965" y="3183533"/>
            <a:ext cx="1040529" cy="1990079"/>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0" name="Arrow: Up-Down 89">
            <a:extLst>
              <a:ext uri="{FF2B5EF4-FFF2-40B4-BE49-F238E27FC236}">
                <a16:creationId xmlns:a16="http://schemas.microsoft.com/office/drawing/2014/main" id="{87A02B89-6CE0-480C-A84B-F619E0AAB47C}"/>
              </a:ext>
            </a:extLst>
          </p:cNvPr>
          <p:cNvSpPr/>
          <p:nvPr/>
        </p:nvSpPr>
        <p:spPr bwMode="auto">
          <a:xfrm rot="16200000">
            <a:off x="7578607" y="2009092"/>
            <a:ext cx="1040529" cy="2010792"/>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3.4.5.2 Hardware in Loop(</a:t>
            </a:r>
            <a:r>
              <a:rPr lang="en-US" dirty="0" err="1"/>
              <a:t>HiL</a:t>
            </a:r>
            <a:r>
              <a:rPr lang="en-US" dirty="0"/>
              <a:t>) Testing</a:t>
            </a:r>
            <a:br>
              <a:rPr lang="en-US" dirty="0"/>
            </a:br>
            <a:r>
              <a:rPr lang="en-US" dirty="0"/>
              <a:t>Hardware Setup Block Diagram</a:t>
            </a:r>
          </a:p>
        </p:txBody>
      </p:sp>
      <p:sp>
        <p:nvSpPr>
          <p:cNvPr id="4" name="Rectangle 3">
            <a:extLst>
              <a:ext uri="{FF2B5EF4-FFF2-40B4-BE49-F238E27FC236}">
                <a16:creationId xmlns:a16="http://schemas.microsoft.com/office/drawing/2014/main" id="{8CD928B5-159D-42AE-85FB-202B3344A486}"/>
              </a:ext>
            </a:extLst>
          </p:cNvPr>
          <p:cNvSpPr/>
          <p:nvPr/>
        </p:nvSpPr>
        <p:spPr bwMode="auto">
          <a:xfrm>
            <a:off x="313894" y="1526960"/>
            <a:ext cx="2574523" cy="488271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tangle 5">
            <a:extLst>
              <a:ext uri="{FF2B5EF4-FFF2-40B4-BE49-F238E27FC236}">
                <a16:creationId xmlns:a16="http://schemas.microsoft.com/office/drawing/2014/main" id="{32EA2587-2AEC-4E49-BEE3-5E26DE4C3137}"/>
              </a:ext>
            </a:extLst>
          </p:cNvPr>
          <p:cNvSpPr/>
          <p:nvPr/>
        </p:nvSpPr>
        <p:spPr bwMode="auto">
          <a:xfrm>
            <a:off x="4766045" y="4816208"/>
            <a:ext cx="2216458" cy="1744390"/>
          </a:xfrm>
          <a:prstGeom prst="rect">
            <a:avLst/>
          </a:prstGeom>
          <a:solidFill>
            <a:schemeClr val="accent3">
              <a:lumMod val="60000"/>
              <a:lumOff val="40000"/>
            </a:schemeClr>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Rectangle 6">
            <a:extLst>
              <a:ext uri="{FF2B5EF4-FFF2-40B4-BE49-F238E27FC236}">
                <a16:creationId xmlns:a16="http://schemas.microsoft.com/office/drawing/2014/main" id="{2B9BB229-5994-494E-ADAF-1F1852E2C99B}"/>
              </a:ext>
            </a:extLst>
          </p:cNvPr>
          <p:cNvSpPr/>
          <p:nvPr/>
        </p:nvSpPr>
        <p:spPr bwMode="auto">
          <a:xfrm>
            <a:off x="4757167" y="3657600"/>
            <a:ext cx="2336307" cy="845728"/>
          </a:xfrm>
          <a:prstGeom prst="rect">
            <a:avLst/>
          </a:prstGeom>
          <a:solidFill>
            <a:schemeClr val="accent3">
              <a:lumMod val="40000"/>
              <a:lumOff val="60000"/>
            </a:schemeClr>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C65BC94C-0764-4F1F-B42F-41B7CC4058D4}"/>
              </a:ext>
            </a:extLst>
          </p:cNvPr>
          <p:cNvSpPr/>
          <p:nvPr/>
        </p:nvSpPr>
        <p:spPr bwMode="auto">
          <a:xfrm>
            <a:off x="4774922" y="2494224"/>
            <a:ext cx="2309674" cy="849721"/>
          </a:xfrm>
          <a:prstGeom prst="rect">
            <a:avLst/>
          </a:prstGeom>
          <a:solidFill>
            <a:schemeClr val="accent3">
              <a:lumMod val="40000"/>
              <a:lumOff val="60000"/>
            </a:schemeClr>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tangle 8">
            <a:extLst>
              <a:ext uri="{FF2B5EF4-FFF2-40B4-BE49-F238E27FC236}">
                <a16:creationId xmlns:a16="http://schemas.microsoft.com/office/drawing/2014/main" id="{CC0071D8-BC9D-4581-A707-1D53BB426591}"/>
              </a:ext>
            </a:extLst>
          </p:cNvPr>
          <p:cNvSpPr/>
          <p:nvPr/>
        </p:nvSpPr>
        <p:spPr bwMode="auto">
          <a:xfrm>
            <a:off x="9104267" y="1526960"/>
            <a:ext cx="2317072" cy="4885749"/>
          </a:xfrm>
          <a:prstGeom prst="rect">
            <a:avLst/>
          </a:prstGeom>
          <a:solidFill>
            <a:srgbClr val="D7D7CD"/>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37BD39CC-17E9-4250-ACDF-B20573284B4F}"/>
              </a:ext>
            </a:extLst>
          </p:cNvPr>
          <p:cNvSpPr txBox="1"/>
          <p:nvPr/>
        </p:nvSpPr>
        <p:spPr>
          <a:xfrm>
            <a:off x="571345" y="5208233"/>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Output stored data</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id="{CB07F834-B173-4FC6-A2BF-E1557C228781}"/>
              </a:ext>
            </a:extLst>
          </p:cNvPr>
          <p:cNvSpPr txBox="1"/>
          <p:nvPr/>
        </p:nvSpPr>
        <p:spPr>
          <a:xfrm>
            <a:off x="540274" y="5467165"/>
            <a:ext cx="2015231" cy="247692"/>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Output stored data</a:t>
            </a:r>
          </a:p>
        </p:txBody>
      </p:sp>
      <p:sp>
        <p:nvSpPr>
          <p:cNvPr id="13" name="TextBox 12">
            <a:extLst>
              <a:ext uri="{FF2B5EF4-FFF2-40B4-BE49-F238E27FC236}">
                <a16:creationId xmlns:a16="http://schemas.microsoft.com/office/drawing/2014/main" id="{CFBF4ED6-1FF3-42AF-8207-DF0213B861FA}"/>
              </a:ext>
            </a:extLst>
          </p:cNvPr>
          <p:cNvSpPr txBox="1"/>
          <p:nvPr/>
        </p:nvSpPr>
        <p:spPr>
          <a:xfrm>
            <a:off x="540273" y="5726098"/>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Input data capture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Box 13">
            <a:extLst>
              <a:ext uri="{FF2B5EF4-FFF2-40B4-BE49-F238E27FC236}">
                <a16:creationId xmlns:a16="http://schemas.microsoft.com/office/drawing/2014/main" id="{52A95D46-A421-436F-B4D6-51F22B91EB6C}"/>
              </a:ext>
            </a:extLst>
          </p:cNvPr>
          <p:cNvSpPr txBox="1"/>
          <p:nvPr/>
        </p:nvSpPr>
        <p:spPr>
          <a:xfrm>
            <a:off x="522516" y="5962834"/>
            <a:ext cx="2010795" cy="180514"/>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Input data capture</a:t>
            </a:r>
          </a:p>
        </p:txBody>
      </p:sp>
      <p:sp>
        <p:nvSpPr>
          <p:cNvPr id="16" name="TextBox 15">
            <a:extLst>
              <a:ext uri="{FF2B5EF4-FFF2-40B4-BE49-F238E27FC236}">
                <a16:creationId xmlns:a16="http://schemas.microsoft.com/office/drawing/2014/main" id="{5C2D212C-5E88-4561-A784-9FACAD329FDD}"/>
              </a:ext>
            </a:extLst>
          </p:cNvPr>
          <p:cNvSpPr txBox="1"/>
          <p:nvPr/>
        </p:nvSpPr>
        <p:spPr>
          <a:xfrm>
            <a:off x="4902171" y="5219464"/>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Output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TextBox 16">
            <a:extLst>
              <a:ext uri="{FF2B5EF4-FFF2-40B4-BE49-F238E27FC236}">
                <a16:creationId xmlns:a16="http://schemas.microsoft.com/office/drawing/2014/main" id="{2526C3D4-7F25-48A7-9742-7F17E10A5A0E}"/>
              </a:ext>
            </a:extLst>
          </p:cNvPr>
          <p:cNvSpPr txBox="1"/>
          <p:nvPr/>
        </p:nvSpPr>
        <p:spPr>
          <a:xfrm>
            <a:off x="3091123" y="1424655"/>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USB connection</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19" name="Straight Arrow Connector 18">
            <a:extLst>
              <a:ext uri="{FF2B5EF4-FFF2-40B4-BE49-F238E27FC236}">
                <a16:creationId xmlns:a16="http://schemas.microsoft.com/office/drawing/2014/main" id="{CBD9357D-92FA-443E-83A8-4272A224A6B3}"/>
              </a:ext>
            </a:extLst>
          </p:cNvPr>
          <p:cNvCxnSpPr>
            <a:stCxn id="10" idx="3"/>
          </p:cNvCxnSpPr>
          <p:nvPr/>
        </p:nvCxnSpPr>
        <p:spPr bwMode="auto">
          <a:xfrm>
            <a:off x="2586575" y="5332078"/>
            <a:ext cx="2530138"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3805DA69-2EA8-4AA4-A398-4E0DC70B42FE}"/>
              </a:ext>
            </a:extLst>
          </p:cNvPr>
          <p:cNvSpPr txBox="1"/>
          <p:nvPr/>
        </p:nvSpPr>
        <p:spPr>
          <a:xfrm>
            <a:off x="4875537" y="5467165"/>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Output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24" name="Straight Arrow Connector 23">
            <a:extLst>
              <a:ext uri="{FF2B5EF4-FFF2-40B4-BE49-F238E27FC236}">
                <a16:creationId xmlns:a16="http://schemas.microsoft.com/office/drawing/2014/main" id="{4CCFD344-A416-444B-A540-5AB8DEDE09CD}"/>
              </a:ext>
            </a:extLst>
          </p:cNvPr>
          <p:cNvCxnSpPr/>
          <p:nvPr/>
        </p:nvCxnSpPr>
        <p:spPr bwMode="auto">
          <a:xfrm>
            <a:off x="2586575" y="5585533"/>
            <a:ext cx="2530138"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3BCF5040-6790-4DD3-BDC5-0A3B63A95259}"/>
              </a:ext>
            </a:extLst>
          </p:cNvPr>
          <p:cNvSpPr txBox="1"/>
          <p:nvPr/>
        </p:nvSpPr>
        <p:spPr>
          <a:xfrm>
            <a:off x="4885894" y="5726097"/>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Input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6" name="TextBox 25">
            <a:extLst>
              <a:ext uri="{FF2B5EF4-FFF2-40B4-BE49-F238E27FC236}">
                <a16:creationId xmlns:a16="http://schemas.microsoft.com/office/drawing/2014/main" id="{607B9098-0BE9-4D51-86F8-235BC7D99A82}"/>
              </a:ext>
            </a:extLst>
          </p:cNvPr>
          <p:cNvSpPr txBox="1"/>
          <p:nvPr/>
        </p:nvSpPr>
        <p:spPr>
          <a:xfrm>
            <a:off x="4866659" y="5968321"/>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Input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28" name="Straight Arrow Connector 27">
            <a:extLst>
              <a:ext uri="{FF2B5EF4-FFF2-40B4-BE49-F238E27FC236}">
                <a16:creationId xmlns:a16="http://schemas.microsoft.com/office/drawing/2014/main" id="{B36ACFD1-5A01-4E50-BD92-AF6B3582EC22}"/>
              </a:ext>
            </a:extLst>
          </p:cNvPr>
          <p:cNvCxnSpPr>
            <a:endCxn id="13" idx="3"/>
          </p:cNvCxnSpPr>
          <p:nvPr/>
        </p:nvCxnSpPr>
        <p:spPr bwMode="auto">
          <a:xfrm flipH="1">
            <a:off x="2555504" y="5849943"/>
            <a:ext cx="2548635"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6457B50A-FC7E-41EA-9D34-9B92388A2785}"/>
              </a:ext>
            </a:extLst>
          </p:cNvPr>
          <p:cNvCxnSpPr>
            <a:cxnSpLocks/>
            <a:endCxn id="14" idx="3"/>
          </p:cNvCxnSpPr>
          <p:nvPr/>
        </p:nvCxnSpPr>
        <p:spPr bwMode="auto">
          <a:xfrm flipH="1" flipV="1">
            <a:off x="2533311" y="6053092"/>
            <a:ext cx="2570837" cy="6375"/>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74643521-01D3-40FE-BFE5-E552CA6ACAF5}"/>
              </a:ext>
            </a:extLst>
          </p:cNvPr>
          <p:cNvSpPr txBox="1"/>
          <p:nvPr/>
        </p:nvSpPr>
        <p:spPr>
          <a:xfrm>
            <a:off x="9262587" y="5208233"/>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In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34" name="TextBox 33">
            <a:extLst>
              <a:ext uri="{FF2B5EF4-FFF2-40B4-BE49-F238E27FC236}">
                <a16:creationId xmlns:a16="http://schemas.microsoft.com/office/drawing/2014/main" id="{2A29466F-BB2B-4819-ACCD-8E06B3567D21}"/>
              </a:ext>
            </a:extLst>
          </p:cNvPr>
          <p:cNvSpPr txBox="1"/>
          <p:nvPr/>
        </p:nvSpPr>
        <p:spPr>
          <a:xfrm>
            <a:off x="9271465" y="5467165"/>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In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35" name="TextBox 34">
            <a:extLst>
              <a:ext uri="{FF2B5EF4-FFF2-40B4-BE49-F238E27FC236}">
                <a16:creationId xmlns:a16="http://schemas.microsoft.com/office/drawing/2014/main" id="{219138A5-5F1F-4550-81B6-6E242966456C}"/>
              </a:ext>
            </a:extLst>
          </p:cNvPr>
          <p:cNvSpPr txBox="1"/>
          <p:nvPr/>
        </p:nvSpPr>
        <p:spPr>
          <a:xfrm>
            <a:off x="9281822" y="5726097"/>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Analog Out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36" name="TextBox 35">
            <a:extLst>
              <a:ext uri="{FF2B5EF4-FFF2-40B4-BE49-F238E27FC236}">
                <a16:creationId xmlns:a16="http://schemas.microsoft.com/office/drawing/2014/main" id="{3F8B7844-1B98-457C-86D7-B0CBC4076A2A}"/>
              </a:ext>
            </a:extLst>
          </p:cNvPr>
          <p:cNvSpPr txBox="1"/>
          <p:nvPr/>
        </p:nvSpPr>
        <p:spPr>
          <a:xfrm>
            <a:off x="9262587" y="5968321"/>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Digital Out pins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40" name="Straight Arrow Connector 39">
            <a:extLst>
              <a:ext uri="{FF2B5EF4-FFF2-40B4-BE49-F238E27FC236}">
                <a16:creationId xmlns:a16="http://schemas.microsoft.com/office/drawing/2014/main" id="{C221A98A-70A4-46A1-A3CF-01E605BEBC23}"/>
              </a:ext>
            </a:extLst>
          </p:cNvPr>
          <p:cNvCxnSpPr/>
          <p:nvPr/>
        </p:nvCxnSpPr>
        <p:spPr bwMode="auto">
          <a:xfrm>
            <a:off x="6670305" y="5326601"/>
            <a:ext cx="3018408"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E58613A4-FF5C-4A1F-8E47-ED00A61F7D6E}"/>
              </a:ext>
            </a:extLst>
          </p:cNvPr>
          <p:cNvCxnSpPr/>
          <p:nvPr/>
        </p:nvCxnSpPr>
        <p:spPr bwMode="auto">
          <a:xfrm flipV="1">
            <a:off x="6652547" y="5567781"/>
            <a:ext cx="3045044" cy="6511"/>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D2927B1F-BA78-456E-8DBF-69FB3213BE4E}"/>
              </a:ext>
            </a:extLst>
          </p:cNvPr>
          <p:cNvCxnSpPr/>
          <p:nvPr/>
        </p:nvCxnSpPr>
        <p:spPr bwMode="auto">
          <a:xfrm flipH="1">
            <a:off x="6563773" y="5844465"/>
            <a:ext cx="3045044"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3BC2A824-60B2-4936-A6B4-3EDAB37E3998}"/>
              </a:ext>
            </a:extLst>
          </p:cNvPr>
          <p:cNvCxnSpPr/>
          <p:nvPr/>
        </p:nvCxnSpPr>
        <p:spPr bwMode="auto">
          <a:xfrm flipH="1" flipV="1">
            <a:off x="6563774" y="6053091"/>
            <a:ext cx="3045045" cy="637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EC29FDC8-BF11-418A-84C1-7BE0D21BC07B}"/>
              </a:ext>
            </a:extLst>
          </p:cNvPr>
          <p:cNvSpPr/>
          <p:nvPr/>
        </p:nvSpPr>
        <p:spPr bwMode="auto">
          <a:xfrm>
            <a:off x="4757167" y="1449002"/>
            <a:ext cx="2357022" cy="818013"/>
          </a:xfrm>
          <a:prstGeom prst="rect">
            <a:avLst/>
          </a:prstGeom>
          <a:solidFill>
            <a:schemeClr val="accent3">
              <a:lumMod val="40000"/>
              <a:lumOff val="60000"/>
            </a:schemeClr>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51" name="TextBox 50">
            <a:extLst>
              <a:ext uri="{FF2B5EF4-FFF2-40B4-BE49-F238E27FC236}">
                <a16:creationId xmlns:a16="http://schemas.microsoft.com/office/drawing/2014/main" id="{0AA75010-6B45-4487-AB42-BD20E602414E}"/>
              </a:ext>
            </a:extLst>
          </p:cNvPr>
          <p:cNvSpPr txBox="1"/>
          <p:nvPr/>
        </p:nvSpPr>
        <p:spPr>
          <a:xfrm>
            <a:off x="518080" y="3936006"/>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Internal CAN write data</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52" name="TextBox 51">
            <a:extLst>
              <a:ext uri="{FF2B5EF4-FFF2-40B4-BE49-F238E27FC236}">
                <a16:creationId xmlns:a16="http://schemas.microsoft.com/office/drawing/2014/main" id="{3DD79CEE-1ACD-48CC-BEA6-5473A6DE4F9B}"/>
              </a:ext>
            </a:extLst>
          </p:cNvPr>
          <p:cNvSpPr txBox="1"/>
          <p:nvPr/>
        </p:nvSpPr>
        <p:spPr>
          <a:xfrm>
            <a:off x="420424" y="4172741"/>
            <a:ext cx="2317072" cy="247690"/>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Internal CAN read data capture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53" name="Arrow: Up-Down 52">
            <a:extLst>
              <a:ext uri="{FF2B5EF4-FFF2-40B4-BE49-F238E27FC236}">
                <a16:creationId xmlns:a16="http://schemas.microsoft.com/office/drawing/2014/main" id="{B1AA38FF-BFBE-4A01-A59B-896A070B517F}"/>
              </a:ext>
            </a:extLst>
          </p:cNvPr>
          <p:cNvSpPr/>
          <p:nvPr/>
        </p:nvSpPr>
        <p:spPr bwMode="auto">
          <a:xfrm rot="16200000">
            <a:off x="3298089" y="3240967"/>
            <a:ext cx="1040529" cy="1859873"/>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55" name="Straight Arrow Connector 54">
            <a:extLst>
              <a:ext uri="{FF2B5EF4-FFF2-40B4-BE49-F238E27FC236}">
                <a16:creationId xmlns:a16="http://schemas.microsoft.com/office/drawing/2014/main" id="{59E65AEB-1B21-41F9-8492-70C6E4F4502B}"/>
              </a:ext>
            </a:extLst>
          </p:cNvPr>
          <p:cNvCxnSpPr/>
          <p:nvPr/>
        </p:nvCxnSpPr>
        <p:spPr bwMode="auto">
          <a:xfrm>
            <a:off x="2421227" y="4030043"/>
            <a:ext cx="7187590" cy="2433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ABE0A8A7-14E9-4D43-B121-7D444ADA21FE}"/>
              </a:ext>
            </a:extLst>
          </p:cNvPr>
          <p:cNvCxnSpPr>
            <a:cxnSpLocks/>
            <a:endCxn id="52" idx="3"/>
          </p:cNvCxnSpPr>
          <p:nvPr/>
        </p:nvCxnSpPr>
        <p:spPr bwMode="auto">
          <a:xfrm flipH="1">
            <a:off x="2737497" y="4296586"/>
            <a:ext cx="6871321"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4" name="TextBox 63">
            <a:extLst>
              <a:ext uri="{FF2B5EF4-FFF2-40B4-BE49-F238E27FC236}">
                <a16:creationId xmlns:a16="http://schemas.microsoft.com/office/drawing/2014/main" id="{AFAE81F4-C5DE-45A4-BA21-6641B05E40C6}"/>
              </a:ext>
            </a:extLst>
          </p:cNvPr>
          <p:cNvSpPr txBox="1"/>
          <p:nvPr/>
        </p:nvSpPr>
        <p:spPr>
          <a:xfrm>
            <a:off x="9406108" y="3938749"/>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Internal CAN read</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65" name="TextBox 64">
            <a:extLst>
              <a:ext uri="{FF2B5EF4-FFF2-40B4-BE49-F238E27FC236}">
                <a16:creationId xmlns:a16="http://schemas.microsoft.com/office/drawing/2014/main" id="{D1E4ED98-4125-49D9-9795-B105A2DEF76E}"/>
              </a:ext>
            </a:extLst>
          </p:cNvPr>
          <p:cNvSpPr txBox="1"/>
          <p:nvPr/>
        </p:nvSpPr>
        <p:spPr>
          <a:xfrm>
            <a:off x="9406109" y="4172740"/>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Internal CAN write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66" name="Arrow: Up-Down 65">
            <a:extLst>
              <a:ext uri="{FF2B5EF4-FFF2-40B4-BE49-F238E27FC236}">
                <a16:creationId xmlns:a16="http://schemas.microsoft.com/office/drawing/2014/main" id="{528A09A3-F1CE-4D38-8B7E-7CD55A00376C}"/>
              </a:ext>
            </a:extLst>
          </p:cNvPr>
          <p:cNvSpPr/>
          <p:nvPr/>
        </p:nvSpPr>
        <p:spPr bwMode="auto">
          <a:xfrm rot="16200000">
            <a:off x="3306967" y="2104600"/>
            <a:ext cx="1040529" cy="1859873"/>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84" name="TextBox 83">
            <a:extLst>
              <a:ext uri="{FF2B5EF4-FFF2-40B4-BE49-F238E27FC236}">
                <a16:creationId xmlns:a16="http://schemas.microsoft.com/office/drawing/2014/main" id="{0C9DAAA4-FD26-4E3E-B109-763663BC742A}"/>
              </a:ext>
            </a:extLst>
          </p:cNvPr>
          <p:cNvSpPr txBox="1"/>
          <p:nvPr/>
        </p:nvSpPr>
        <p:spPr>
          <a:xfrm>
            <a:off x="519557" y="2783383"/>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Vehicle CAN write data</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85" name="TextBox 84">
            <a:extLst>
              <a:ext uri="{FF2B5EF4-FFF2-40B4-BE49-F238E27FC236}">
                <a16:creationId xmlns:a16="http://schemas.microsoft.com/office/drawing/2014/main" id="{66282703-561B-4D6E-8926-CCE9226A2E61}"/>
              </a:ext>
            </a:extLst>
          </p:cNvPr>
          <p:cNvSpPr txBox="1"/>
          <p:nvPr/>
        </p:nvSpPr>
        <p:spPr>
          <a:xfrm>
            <a:off x="421901" y="3020118"/>
            <a:ext cx="2317072" cy="247690"/>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Vehicle CAN read data capture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86" name="Straight Arrow Connector 85">
            <a:extLst>
              <a:ext uri="{FF2B5EF4-FFF2-40B4-BE49-F238E27FC236}">
                <a16:creationId xmlns:a16="http://schemas.microsoft.com/office/drawing/2014/main" id="{7741AEB8-CE21-427C-8B57-51DED8C7B66B}"/>
              </a:ext>
            </a:extLst>
          </p:cNvPr>
          <p:cNvCxnSpPr/>
          <p:nvPr/>
        </p:nvCxnSpPr>
        <p:spPr bwMode="auto">
          <a:xfrm>
            <a:off x="2421228" y="2896792"/>
            <a:ext cx="7189067" cy="4961"/>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Straight Arrow Connector 86">
            <a:extLst>
              <a:ext uri="{FF2B5EF4-FFF2-40B4-BE49-F238E27FC236}">
                <a16:creationId xmlns:a16="http://schemas.microsoft.com/office/drawing/2014/main" id="{115F51DF-05D4-4509-9320-00307630811A}"/>
              </a:ext>
            </a:extLst>
          </p:cNvPr>
          <p:cNvCxnSpPr>
            <a:cxnSpLocks/>
          </p:cNvCxnSpPr>
          <p:nvPr/>
        </p:nvCxnSpPr>
        <p:spPr bwMode="auto">
          <a:xfrm flipH="1" flipV="1">
            <a:off x="2737497" y="3124941"/>
            <a:ext cx="6872798" cy="19023"/>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8" name="TextBox 87">
            <a:extLst>
              <a:ext uri="{FF2B5EF4-FFF2-40B4-BE49-F238E27FC236}">
                <a16:creationId xmlns:a16="http://schemas.microsoft.com/office/drawing/2014/main" id="{0FD29442-DF6D-4E15-A8A2-A0619EBFEC84}"/>
              </a:ext>
            </a:extLst>
          </p:cNvPr>
          <p:cNvSpPr txBox="1"/>
          <p:nvPr/>
        </p:nvSpPr>
        <p:spPr>
          <a:xfrm>
            <a:off x="9407585" y="2786126"/>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Vehicle CAN read</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89" name="TextBox 88">
            <a:extLst>
              <a:ext uri="{FF2B5EF4-FFF2-40B4-BE49-F238E27FC236}">
                <a16:creationId xmlns:a16="http://schemas.microsoft.com/office/drawing/2014/main" id="{C9E491A7-B627-418D-8524-B8F96CF1D439}"/>
              </a:ext>
            </a:extLst>
          </p:cNvPr>
          <p:cNvSpPr txBox="1"/>
          <p:nvPr/>
        </p:nvSpPr>
        <p:spPr>
          <a:xfrm>
            <a:off x="9407586" y="3020117"/>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Vehicle CAN write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3" name="Arrow: Up-Down 92">
            <a:extLst>
              <a:ext uri="{FF2B5EF4-FFF2-40B4-BE49-F238E27FC236}">
                <a16:creationId xmlns:a16="http://schemas.microsoft.com/office/drawing/2014/main" id="{590B205A-059B-4B33-92B6-CAE06B37DE00}"/>
              </a:ext>
            </a:extLst>
          </p:cNvPr>
          <p:cNvSpPr/>
          <p:nvPr/>
        </p:nvSpPr>
        <p:spPr bwMode="auto">
          <a:xfrm rot="16200000">
            <a:off x="7565291" y="946872"/>
            <a:ext cx="1040529" cy="2001916"/>
          </a:xfrm>
          <a:prstGeom prst="upDownArrow">
            <a:avLst/>
          </a:prstGeom>
          <a:solidFill>
            <a:srgbClr val="FFE178"/>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4" name="TextBox 93">
            <a:extLst>
              <a:ext uri="{FF2B5EF4-FFF2-40B4-BE49-F238E27FC236}">
                <a16:creationId xmlns:a16="http://schemas.microsoft.com/office/drawing/2014/main" id="{071F8308-A602-43DB-9B66-F8C106A50251}"/>
              </a:ext>
            </a:extLst>
          </p:cNvPr>
          <p:cNvSpPr txBox="1"/>
          <p:nvPr/>
        </p:nvSpPr>
        <p:spPr>
          <a:xfrm>
            <a:off x="7292849" y="1488925"/>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CAN Hi/Lo wires</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5" name="TextBox 94">
            <a:extLst>
              <a:ext uri="{FF2B5EF4-FFF2-40B4-BE49-F238E27FC236}">
                <a16:creationId xmlns:a16="http://schemas.microsoft.com/office/drawing/2014/main" id="{5469310A-3329-4659-8E1F-18F05E0DB615}"/>
              </a:ext>
            </a:extLst>
          </p:cNvPr>
          <p:cNvSpPr txBox="1"/>
          <p:nvPr/>
        </p:nvSpPr>
        <p:spPr>
          <a:xfrm>
            <a:off x="7275093" y="2562721"/>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CAN Hi/Lo wires</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6" name="TextBox 95">
            <a:extLst>
              <a:ext uri="{FF2B5EF4-FFF2-40B4-BE49-F238E27FC236}">
                <a16:creationId xmlns:a16="http://schemas.microsoft.com/office/drawing/2014/main" id="{217E96A2-212C-4EC6-906D-4841B9FEA77C}"/>
              </a:ext>
            </a:extLst>
          </p:cNvPr>
          <p:cNvSpPr txBox="1"/>
          <p:nvPr/>
        </p:nvSpPr>
        <p:spPr>
          <a:xfrm>
            <a:off x="7288047" y="3717543"/>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CAN Hi/Lo wires</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7" name="TextBox 96">
            <a:extLst>
              <a:ext uri="{FF2B5EF4-FFF2-40B4-BE49-F238E27FC236}">
                <a16:creationId xmlns:a16="http://schemas.microsoft.com/office/drawing/2014/main" id="{5AAE51F7-68AB-4855-9417-E897B3EF4A2E}"/>
              </a:ext>
            </a:extLst>
          </p:cNvPr>
          <p:cNvSpPr txBox="1"/>
          <p:nvPr/>
        </p:nvSpPr>
        <p:spPr>
          <a:xfrm>
            <a:off x="3057831" y="2555232"/>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USB connection</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8" name="TextBox 97">
            <a:extLst>
              <a:ext uri="{FF2B5EF4-FFF2-40B4-BE49-F238E27FC236}">
                <a16:creationId xmlns:a16="http://schemas.microsoft.com/office/drawing/2014/main" id="{455145EC-26C6-438C-A49F-14F3D7AF24DD}"/>
              </a:ext>
            </a:extLst>
          </p:cNvPr>
          <p:cNvSpPr txBox="1"/>
          <p:nvPr/>
        </p:nvSpPr>
        <p:spPr>
          <a:xfrm>
            <a:off x="3057830" y="3700076"/>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USB connection</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9" name="TextBox 98">
            <a:extLst>
              <a:ext uri="{FF2B5EF4-FFF2-40B4-BE49-F238E27FC236}">
                <a16:creationId xmlns:a16="http://schemas.microsoft.com/office/drawing/2014/main" id="{A0625854-1B0B-401E-BAB1-321D66635D12}"/>
              </a:ext>
            </a:extLst>
          </p:cNvPr>
          <p:cNvSpPr txBox="1"/>
          <p:nvPr/>
        </p:nvSpPr>
        <p:spPr>
          <a:xfrm>
            <a:off x="3091123" y="4982897"/>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USB connection</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0" name="TextBox 119">
            <a:extLst>
              <a:ext uri="{FF2B5EF4-FFF2-40B4-BE49-F238E27FC236}">
                <a16:creationId xmlns:a16="http://schemas.microsoft.com/office/drawing/2014/main" id="{E0B6B21A-7D98-4AA1-8A8C-DFCE88B5D204}"/>
              </a:ext>
            </a:extLst>
          </p:cNvPr>
          <p:cNvSpPr txBox="1"/>
          <p:nvPr/>
        </p:nvSpPr>
        <p:spPr>
          <a:xfrm>
            <a:off x="949758" y="1779355"/>
            <a:ext cx="1220677"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Flash and CCP</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1" name="TextBox 120">
            <a:extLst>
              <a:ext uri="{FF2B5EF4-FFF2-40B4-BE49-F238E27FC236}">
                <a16:creationId xmlns:a16="http://schemas.microsoft.com/office/drawing/2014/main" id="{F8008BCA-AF93-472A-8CA0-07DD1AB21436}"/>
              </a:ext>
            </a:extLst>
          </p:cNvPr>
          <p:cNvSpPr txBox="1"/>
          <p:nvPr/>
        </p:nvSpPr>
        <p:spPr>
          <a:xfrm>
            <a:off x="9314373" y="1796433"/>
            <a:ext cx="2015231" cy="247691"/>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Flash and CCP</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125" name="Straight Arrow Connector 124">
            <a:extLst>
              <a:ext uri="{FF2B5EF4-FFF2-40B4-BE49-F238E27FC236}">
                <a16:creationId xmlns:a16="http://schemas.microsoft.com/office/drawing/2014/main" id="{FFE8C72A-55D3-4671-96CF-D5E950023B09}"/>
              </a:ext>
            </a:extLst>
          </p:cNvPr>
          <p:cNvCxnSpPr/>
          <p:nvPr/>
        </p:nvCxnSpPr>
        <p:spPr bwMode="auto">
          <a:xfrm>
            <a:off x="2133817" y="1863133"/>
            <a:ext cx="7563775" cy="26801"/>
          </a:xfrm>
          <a:prstGeom prst="straightConnector1">
            <a:avLst/>
          </a:prstGeom>
          <a:solidFill>
            <a:schemeClr val="tx2"/>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6" name="TextBox 125">
            <a:extLst>
              <a:ext uri="{FF2B5EF4-FFF2-40B4-BE49-F238E27FC236}">
                <a16:creationId xmlns:a16="http://schemas.microsoft.com/office/drawing/2014/main" id="{F9407C3E-2082-4E73-9BCE-D4FEE803705C}"/>
              </a:ext>
            </a:extLst>
          </p:cNvPr>
          <p:cNvSpPr txBox="1"/>
          <p:nvPr/>
        </p:nvSpPr>
        <p:spPr>
          <a:xfrm>
            <a:off x="5065300" y="4833093"/>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err="1">
                <a:solidFill>
                  <a:schemeClr val="tx1"/>
                </a:solidFill>
                <a:ea typeface="Arial Unicode MS" panose="020B0604020202020204" pitchFamily="34" charset="-128"/>
                <a:cs typeface="Arial Unicode MS" panose="020B0604020202020204" pitchFamily="34" charset="-128"/>
              </a:rPr>
              <a:t>Labjack</a:t>
            </a:r>
            <a:r>
              <a:rPr lang="en-US" sz="1400" b="1" dirty="0">
                <a:solidFill>
                  <a:schemeClr val="tx1"/>
                </a:solidFill>
                <a:ea typeface="Arial Unicode MS" panose="020B0604020202020204" pitchFamily="34" charset="-128"/>
                <a:cs typeface="Arial Unicode MS" panose="020B0604020202020204" pitchFamily="34" charset="-128"/>
              </a:rPr>
              <a:t> T4 1 &amp; 2</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7" name="TextBox 126">
            <a:extLst>
              <a:ext uri="{FF2B5EF4-FFF2-40B4-BE49-F238E27FC236}">
                <a16:creationId xmlns:a16="http://schemas.microsoft.com/office/drawing/2014/main" id="{2C8BF975-23D5-4E68-9E1E-5B1160A6C3AB}"/>
              </a:ext>
            </a:extLst>
          </p:cNvPr>
          <p:cNvSpPr txBox="1"/>
          <p:nvPr/>
        </p:nvSpPr>
        <p:spPr>
          <a:xfrm>
            <a:off x="5097843" y="1486667"/>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err="1">
                <a:solidFill>
                  <a:schemeClr val="tx1"/>
                </a:solidFill>
                <a:ea typeface="Arial Unicode MS" panose="020B0604020202020204" pitchFamily="34" charset="-128"/>
                <a:cs typeface="Arial Unicode MS" panose="020B0604020202020204" pitchFamily="34" charset="-128"/>
              </a:rPr>
              <a:t>Kvaser</a:t>
            </a:r>
            <a:r>
              <a:rPr lang="en-US" sz="1400" b="1" dirty="0">
                <a:solidFill>
                  <a:schemeClr val="tx1"/>
                </a:solidFill>
                <a:ea typeface="Arial Unicode MS" panose="020B0604020202020204" pitchFamily="34" charset="-128"/>
                <a:cs typeface="Arial Unicode MS" panose="020B0604020202020204" pitchFamily="34" charset="-128"/>
              </a:rPr>
              <a:t> Leaf </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8" name="TextBox 127">
            <a:extLst>
              <a:ext uri="{FF2B5EF4-FFF2-40B4-BE49-F238E27FC236}">
                <a16:creationId xmlns:a16="http://schemas.microsoft.com/office/drawing/2014/main" id="{F9F082FC-F530-4375-A34A-D47384A215D3}"/>
              </a:ext>
            </a:extLst>
          </p:cNvPr>
          <p:cNvSpPr txBox="1"/>
          <p:nvPr/>
        </p:nvSpPr>
        <p:spPr>
          <a:xfrm>
            <a:off x="4800245" y="2540894"/>
            <a:ext cx="2284351" cy="180657"/>
          </a:xfrm>
          <a:prstGeom prst="rect">
            <a:avLst/>
          </a:prstGeom>
          <a:noFill/>
        </p:spPr>
        <p:txBody>
          <a:bodyPr wrap="square" lIns="0" tIns="0" rIns="0" bIns="0" rtlCol="0">
            <a:noAutofit/>
          </a:bodyPr>
          <a:lstStyle/>
          <a:p>
            <a:pPr algn="ctr">
              <a:lnSpc>
                <a:spcPct val="110000"/>
              </a:lnSpc>
              <a:spcBef>
                <a:spcPts val="0"/>
              </a:spcBef>
            </a:pPr>
            <a:r>
              <a:rPr lang="en-US" sz="1400" b="1" dirty="0" err="1">
                <a:solidFill>
                  <a:schemeClr val="tx1"/>
                </a:solidFill>
                <a:ea typeface="Arial Unicode MS" panose="020B0604020202020204" pitchFamily="34" charset="-128"/>
                <a:cs typeface="Arial Unicode MS" panose="020B0604020202020204" pitchFamily="34" charset="-128"/>
              </a:rPr>
              <a:t>Kvaser</a:t>
            </a:r>
            <a:r>
              <a:rPr lang="en-US" sz="1400" b="1" dirty="0">
                <a:solidFill>
                  <a:schemeClr val="tx1"/>
                </a:solidFill>
                <a:ea typeface="Arial Unicode MS" panose="020B0604020202020204" pitchFamily="34" charset="-128"/>
                <a:cs typeface="Arial Unicode MS" panose="020B0604020202020204" pitchFamily="34" charset="-128"/>
              </a:rPr>
              <a:t> </a:t>
            </a:r>
            <a:r>
              <a:rPr lang="en-US" sz="1400" b="1" dirty="0" err="1">
                <a:solidFill>
                  <a:schemeClr val="tx1"/>
                </a:solidFill>
                <a:ea typeface="Arial Unicode MS" panose="020B0604020202020204" pitchFamily="34" charset="-128"/>
                <a:cs typeface="Arial Unicode MS" panose="020B0604020202020204" pitchFamily="34" charset="-128"/>
              </a:rPr>
              <a:t>USBcan</a:t>
            </a:r>
            <a:r>
              <a:rPr lang="en-US" sz="1400" b="1" dirty="0">
                <a:solidFill>
                  <a:schemeClr val="tx1"/>
                </a:solidFill>
                <a:ea typeface="Arial Unicode MS" panose="020B0604020202020204" pitchFamily="34" charset="-128"/>
                <a:cs typeface="Arial Unicode MS" panose="020B0604020202020204" pitchFamily="34" charset="-128"/>
              </a:rPr>
              <a:t> Channel 1</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0" name="TextBox 129">
            <a:extLst>
              <a:ext uri="{FF2B5EF4-FFF2-40B4-BE49-F238E27FC236}">
                <a16:creationId xmlns:a16="http://schemas.microsoft.com/office/drawing/2014/main" id="{20922517-C935-45AE-ACD8-7754921E2B44}"/>
              </a:ext>
            </a:extLst>
          </p:cNvPr>
          <p:cNvSpPr txBox="1"/>
          <p:nvPr/>
        </p:nvSpPr>
        <p:spPr>
          <a:xfrm>
            <a:off x="4800246" y="3705228"/>
            <a:ext cx="2284351" cy="313575"/>
          </a:xfrm>
          <a:prstGeom prst="rect">
            <a:avLst/>
          </a:prstGeom>
          <a:noFill/>
        </p:spPr>
        <p:txBody>
          <a:bodyPr wrap="square" lIns="0" tIns="0" rIns="0" bIns="0" rtlCol="0">
            <a:noAutofit/>
          </a:bodyPr>
          <a:lstStyle/>
          <a:p>
            <a:pPr algn="ctr">
              <a:lnSpc>
                <a:spcPct val="110000"/>
              </a:lnSpc>
              <a:spcBef>
                <a:spcPts val="0"/>
              </a:spcBef>
            </a:pPr>
            <a:r>
              <a:rPr lang="en-US" sz="1400" b="1" dirty="0" err="1">
                <a:solidFill>
                  <a:schemeClr val="tx1"/>
                </a:solidFill>
                <a:ea typeface="Arial Unicode MS" panose="020B0604020202020204" pitchFamily="34" charset="-128"/>
                <a:cs typeface="Arial Unicode MS" panose="020B0604020202020204" pitchFamily="34" charset="-128"/>
              </a:rPr>
              <a:t>Kvaser</a:t>
            </a:r>
            <a:r>
              <a:rPr lang="en-US" sz="1400" b="1" dirty="0">
                <a:solidFill>
                  <a:schemeClr val="tx1"/>
                </a:solidFill>
                <a:ea typeface="Arial Unicode MS" panose="020B0604020202020204" pitchFamily="34" charset="-128"/>
                <a:cs typeface="Arial Unicode MS" panose="020B0604020202020204" pitchFamily="34" charset="-128"/>
              </a:rPr>
              <a:t> </a:t>
            </a:r>
            <a:r>
              <a:rPr lang="en-US" sz="1400" b="1" dirty="0" err="1">
                <a:solidFill>
                  <a:schemeClr val="tx1"/>
                </a:solidFill>
                <a:ea typeface="Arial Unicode MS" panose="020B0604020202020204" pitchFamily="34" charset="-128"/>
                <a:cs typeface="Arial Unicode MS" panose="020B0604020202020204" pitchFamily="34" charset="-128"/>
              </a:rPr>
              <a:t>USBCan</a:t>
            </a:r>
            <a:r>
              <a:rPr lang="en-US" sz="1400" b="1" dirty="0">
                <a:solidFill>
                  <a:schemeClr val="tx1"/>
                </a:solidFill>
                <a:ea typeface="Arial Unicode MS" panose="020B0604020202020204" pitchFamily="34" charset="-128"/>
                <a:cs typeface="Arial Unicode MS" panose="020B0604020202020204" pitchFamily="34" charset="-128"/>
              </a:rPr>
              <a:t> Channel 2</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1" name="TextBox 130">
            <a:extLst>
              <a:ext uri="{FF2B5EF4-FFF2-40B4-BE49-F238E27FC236}">
                <a16:creationId xmlns:a16="http://schemas.microsoft.com/office/drawing/2014/main" id="{E8F2BB3E-2616-4BF8-9C0E-F3D296719D26}"/>
              </a:ext>
            </a:extLst>
          </p:cNvPr>
          <p:cNvSpPr txBox="1"/>
          <p:nvPr/>
        </p:nvSpPr>
        <p:spPr>
          <a:xfrm>
            <a:off x="418948" y="2439622"/>
            <a:ext cx="1439661" cy="325069"/>
          </a:xfrm>
          <a:prstGeom prst="rect">
            <a:avLst/>
          </a:prstGeom>
          <a:noFill/>
        </p:spPr>
        <p:txBody>
          <a:bodyPr wrap="square" lIns="0" tIns="0" rIns="0" bIns="0" rtlCol="0">
            <a:noAutofit/>
          </a:bodyPr>
          <a:lstStyle/>
          <a:p>
            <a:pPr algn="ctr">
              <a:lnSpc>
                <a:spcPct val="110000"/>
              </a:lnSpc>
              <a:spcBef>
                <a:spcPts val="0"/>
              </a:spcBef>
            </a:pPr>
            <a:r>
              <a:rPr lang="en-US" sz="1400" b="1" dirty="0" err="1">
                <a:solidFill>
                  <a:schemeClr val="tx1"/>
                </a:solidFill>
                <a:ea typeface="Arial Unicode MS" panose="020B0604020202020204" pitchFamily="34" charset="-128"/>
                <a:cs typeface="Arial Unicode MS" panose="020B0604020202020204" pitchFamily="34" charset="-128"/>
              </a:rPr>
              <a:t>Matlab</a:t>
            </a:r>
            <a:r>
              <a:rPr lang="en-US" sz="1400" b="1" dirty="0">
                <a:solidFill>
                  <a:schemeClr val="tx1"/>
                </a:solidFill>
                <a:ea typeface="Arial Unicode MS" panose="020B0604020202020204" pitchFamily="34" charset="-128"/>
                <a:cs typeface="Arial Unicode MS" panose="020B0604020202020204" pitchFamily="34" charset="-128"/>
              </a:rPr>
              <a:t>/Simulink</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2" name="TextBox 131">
            <a:extLst>
              <a:ext uri="{FF2B5EF4-FFF2-40B4-BE49-F238E27FC236}">
                <a16:creationId xmlns:a16="http://schemas.microsoft.com/office/drawing/2014/main" id="{DF3AA565-13B5-4615-AEFE-BD5987CCF5D6}"/>
              </a:ext>
            </a:extLst>
          </p:cNvPr>
          <p:cNvSpPr txBox="1"/>
          <p:nvPr/>
        </p:nvSpPr>
        <p:spPr>
          <a:xfrm>
            <a:off x="9131271" y="1295083"/>
            <a:ext cx="225418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RPC ECU : </a:t>
            </a:r>
            <a:r>
              <a:rPr lang="en-US" sz="1400" b="1" dirty="0" err="1">
                <a:solidFill>
                  <a:schemeClr val="tx1"/>
                </a:solidFill>
                <a:ea typeface="Arial Unicode MS" panose="020B0604020202020204" pitchFamily="34" charset="-128"/>
                <a:cs typeface="Arial Unicode MS" panose="020B0604020202020204" pitchFamily="34" charset="-128"/>
              </a:rPr>
              <a:t>PiI</a:t>
            </a:r>
            <a:r>
              <a:rPr lang="en-US" sz="1400" b="1" dirty="0">
                <a:solidFill>
                  <a:schemeClr val="tx1"/>
                </a:solidFill>
                <a:ea typeface="Arial Unicode MS" panose="020B0604020202020204" pitchFamily="34" charset="-128"/>
                <a:cs typeface="Arial Unicode MS" panose="020B0604020202020204" pitchFamily="34" charset="-128"/>
              </a:rPr>
              <a:t> </a:t>
            </a:r>
            <a:r>
              <a:rPr lang="en-US" sz="1400" b="1" dirty="0" err="1">
                <a:solidFill>
                  <a:schemeClr val="tx1"/>
                </a:solidFill>
                <a:ea typeface="Arial Unicode MS" panose="020B0604020202020204" pitchFamily="34" charset="-128"/>
                <a:cs typeface="Arial Unicode MS" panose="020B0604020202020204" pitchFamily="34" charset="-128"/>
              </a:rPr>
              <a:t>nnovo</a:t>
            </a:r>
            <a:r>
              <a:rPr lang="en-US" sz="1400" b="1" dirty="0">
                <a:solidFill>
                  <a:schemeClr val="tx1"/>
                </a:solidFill>
                <a:ea typeface="Arial Unicode MS" panose="020B0604020202020204" pitchFamily="34" charset="-128"/>
                <a:cs typeface="Arial Unicode MS" panose="020B0604020202020204" pitchFamily="34" charset="-128"/>
              </a:rPr>
              <a:t> M110</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3" name="Rectangle 132">
            <a:extLst>
              <a:ext uri="{FF2B5EF4-FFF2-40B4-BE49-F238E27FC236}">
                <a16:creationId xmlns:a16="http://schemas.microsoft.com/office/drawing/2014/main" id="{DFBDEC95-156D-4D63-A663-F922A5F3CC81}"/>
              </a:ext>
            </a:extLst>
          </p:cNvPr>
          <p:cNvSpPr/>
          <p:nvPr/>
        </p:nvSpPr>
        <p:spPr bwMode="auto">
          <a:xfrm>
            <a:off x="420424" y="2675006"/>
            <a:ext cx="2317072" cy="3541005"/>
          </a:xfrm>
          <a:prstGeom prst="rect">
            <a:avLst/>
          </a:prstGeom>
          <a:noFill/>
          <a:ln w="19050">
            <a:solidFill>
              <a:srgbClr val="FF0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4" name="TextBox 133">
            <a:extLst>
              <a:ext uri="{FF2B5EF4-FFF2-40B4-BE49-F238E27FC236}">
                <a16:creationId xmlns:a16="http://schemas.microsoft.com/office/drawing/2014/main" id="{F808F8C5-086D-455D-B13D-B21D5A6B5758}"/>
              </a:ext>
            </a:extLst>
          </p:cNvPr>
          <p:cNvSpPr txBox="1"/>
          <p:nvPr/>
        </p:nvSpPr>
        <p:spPr>
          <a:xfrm>
            <a:off x="840633" y="1313797"/>
            <a:ext cx="1521043" cy="325069"/>
          </a:xfrm>
          <a:prstGeom prst="rect">
            <a:avLst/>
          </a:prstGeom>
          <a:noFill/>
        </p:spPr>
        <p:txBody>
          <a:bodyPr wrap="square" lIns="0" tIns="0" rIns="0" bIns="0" rtlCol="0">
            <a:noAutofit/>
          </a:bodyPr>
          <a:lstStyle/>
          <a:p>
            <a:pPr algn="ctr">
              <a:lnSpc>
                <a:spcPct val="110000"/>
              </a:lnSpc>
              <a:spcBef>
                <a:spcPts val="0"/>
              </a:spcBef>
            </a:pPr>
            <a:r>
              <a:rPr lang="en-US" sz="1400" b="1" dirty="0">
                <a:solidFill>
                  <a:schemeClr val="tx1"/>
                </a:solidFill>
                <a:ea typeface="Arial Unicode MS" panose="020B0604020202020204" pitchFamily="34" charset="-128"/>
                <a:cs typeface="Arial Unicode MS" panose="020B0604020202020204" pitchFamily="34" charset="-128"/>
              </a:rPr>
              <a:t>PC</a:t>
            </a: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714057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3.4.5.3 Hardware in Loop(</a:t>
            </a:r>
            <a:r>
              <a:rPr lang="en-US" dirty="0" err="1"/>
              <a:t>HiL</a:t>
            </a:r>
            <a:r>
              <a:rPr lang="en-US" dirty="0"/>
              <a:t>) Testing</a:t>
            </a:r>
            <a:br>
              <a:rPr lang="en-US" dirty="0"/>
            </a:br>
            <a:r>
              <a:rPr lang="en-US" dirty="0"/>
              <a:t>RPC ECU</a:t>
            </a:r>
          </a:p>
        </p:txBody>
      </p:sp>
      <p:sp>
        <p:nvSpPr>
          <p:cNvPr id="3" name="Content Placeholder 2">
            <a:extLst>
              <a:ext uri="{FF2B5EF4-FFF2-40B4-BE49-F238E27FC236}">
                <a16:creationId xmlns:a16="http://schemas.microsoft.com/office/drawing/2014/main" id="{2C23009A-C449-4667-9A8A-4427FECD1725}"/>
              </a:ext>
            </a:extLst>
          </p:cNvPr>
          <p:cNvSpPr>
            <a:spLocks noGrp="1"/>
          </p:cNvSpPr>
          <p:nvPr>
            <p:ph idx="1"/>
          </p:nvPr>
        </p:nvSpPr>
        <p:spPr/>
        <p:txBody>
          <a:bodyPr/>
          <a:lstStyle/>
          <a:p>
            <a:pPr marL="342900" indent="-342900">
              <a:buFont typeface="+mj-lt"/>
              <a:buAutoNum type="arabicPeriod"/>
            </a:pPr>
            <a:r>
              <a:rPr lang="en-US" dirty="0"/>
              <a:t>Pi </a:t>
            </a:r>
            <a:r>
              <a:rPr lang="en-US" dirty="0" err="1"/>
              <a:t>Innovo</a:t>
            </a:r>
            <a:r>
              <a:rPr lang="en-US" dirty="0"/>
              <a:t> M110 is used as the Rapid Prototyping Unit for the Battery Management System.</a:t>
            </a:r>
          </a:p>
          <a:p>
            <a:pPr marL="342900" indent="-342900">
              <a:buFont typeface="+mj-lt"/>
              <a:buAutoNum type="arabicPeriod"/>
            </a:pPr>
            <a:r>
              <a:rPr lang="en-US" dirty="0"/>
              <a:t>M110 has multiple digital, analog and CAN channels. </a:t>
            </a:r>
            <a:r>
              <a:rPr lang="en-US" dirty="0">
                <a:hlinkClick r:id="rId2"/>
              </a:rPr>
              <a:t>https://www.pi-innovo.com/product/m110/</a:t>
            </a:r>
            <a:endParaRPr lang="en-US" dirty="0"/>
          </a:p>
          <a:p>
            <a:pPr marL="342900" indent="-342900">
              <a:buFont typeface="+mj-lt"/>
              <a:buAutoNum type="arabicPeriod"/>
            </a:pPr>
            <a:r>
              <a:rPr lang="en-US" dirty="0"/>
              <a:t>M110 allows code to be developed in Simulink and uploaded to the hardware through </a:t>
            </a:r>
            <a:r>
              <a:rPr lang="en-US" dirty="0" err="1"/>
              <a:t>PiSnoop</a:t>
            </a:r>
            <a:r>
              <a:rPr lang="en-US" dirty="0"/>
              <a:t> Software.</a:t>
            </a:r>
          </a:p>
          <a:p>
            <a:pPr marL="342900" indent="-342900">
              <a:buFont typeface="+mj-lt"/>
              <a:buAutoNum type="arabicPeriod"/>
            </a:pPr>
            <a:endParaRPr lang="en-US" dirty="0"/>
          </a:p>
        </p:txBody>
      </p:sp>
      <p:pic>
        <p:nvPicPr>
          <p:cNvPr id="4" name="Picture 3">
            <a:extLst>
              <a:ext uri="{FF2B5EF4-FFF2-40B4-BE49-F238E27FC236}">
                <a16:creationId xmlns:a16="http://schemas.microsoft.com/office/drawing/2014/main" id="{A18F90A0-CD8E-4F5C-9397-7DEF0FB92EF8}"/>
              </a:ext>
            </a:extLst>
          </p:cNvPr>
          <p:cNvPicPr>
            <a:picLocks noChangeAspect="1"/>
          </p:cNvPicPr>
          <p:nvPr/>
        </p:nvPicPr>
        <p:blipFill>
          <a:blip r:embed="rId3"/>
          <a:stretch>
            <a:fillRect/>
          </a:stretch>
        </p:blipFill>
        <p:spPr>
          <a:xfrm>
            <a:off x="4334665" y="2553938"/>
            <a:ext cx="3543300" cy="2524125"/>
          </a:xfrm>
          <a:prstGeom prst="rect">
            <a:avLst/>
          </a:prstGeom>
        </p:spPr>
      </p:pic>
    </p:spTree>
    <p:extLst>
      <p:ext uri="{BB962C8B-B14F-4D97-AF65-F5344CB8AC3E}">
        <p14:creationId xmlns:p14="http://schemas.microsoft.com/office/powerpoint/2010/main" val="7790471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3.4.5.4 Hardware in Loop(</a:t>
            </a:r>
            <a:r>
              <a:rPr lang="en-US" dirty="0" err="1"/>
              <a:t>HiL</a:t>
            </a:r>
            <a:r>
              <a:rPr lang="en-US" dirty="0"/>
              <a:t>) Testing</a:t>
            </a:r>
            <a:br>
              <a:rPr lang="en-US" dirty="0"/>
            </a:br>
            <a:r>
              <a:rPr lang="en-US" dirty="0"/>
              <a:t>Communication Devices</a:t>
            </a:r>
          </a:p>
        </p:txBody>
      </p:sp>
      <p:sp>
        <p:nvSpPr>
          <p:cNvPr id="3" name="Content Placeholder 2">
            <a:extLst>
              <a:ext uri="{FF2B5EF4-FFF2-40B4-BE49-F238E27FC236}">
                <a16:creationId xmlns:a16="http://schemas.microsoft.com/office/drawing/2014/main" id="{2C23009A-C449-4667-9A8A-4427FECD1725}"/>
              </a:ext>
            </a:extLst>
          </p:cNvPr>
          <p:cNvSpPr>
            <a:spLocks noGrp="1"/>
          </p:cNvSpPr>
          <p:nvPr>
            <p:ph idx="1"/>
          </p:nvPr>
        </p:nvSpPr>
        <p:spPr>
          <a:xfrm>
            <a:off x="629913" y="1440000"/>
            <a:ext cx="10952807" cy="2464484"/>
          </a:xfrm>
        </p:spPr>
        <p:txBody>
          <a:bodyPr/>
          <a:lstStyle/>
          <a:p>
            <a:pPr marL="342900" indent="-342900">
              <a:buFont typeface="+mj-lt"/>
              <a:buAutoNum type="arabicPeriod"/>
            </a:pPr>
            <a:r>
              <a:rPr lang="en-US" dirty="0"/>
              <a:t>As shown in the block diagram, stored data from closed loop test has to be fed to ECU in near real time.</a:t>
            </a:r>
          </a:p>
          <a:p>
            <a:pPr marL="342900" indent="-342900">
              <a:buFont typeface="+mj-lt"/>
              <a:buAutoNum type="arabicPeriod"/>
            </a:pPr>
            <a:r>
              <a:rPr lang="en-US" dirty="0" err="1"/>
              <a:t>Labjack</a:t>
            </a:r>
            <a:r>
              <a:rPr lang="en-US" dirty="0"/>
              <a:t> T4 hardware is used to feed analog and digital data to the hardware. 2 of these devices have been used. They are connected to the PC using a USB connection. </a:t>
            </a:r>
            <a:r>
              <a:rPr lang="en-US" dirty="0">
                <a:hlinkClick r:id="rId2"/>
              </a:rPr>
              <a:t>https://labjack.com/products/t4</a:t>
            </a:r>
            <a:endParaRPr lang="en-US" dirty="0"/>
          </a:p>
          <a:p>
            <a:pPr marL="342900" indent="-342900">
              <a:buFont typeface="+mj-lt"/>
              <a:buAutoNum type="arabicPeriod"/>
            </a:pPr>
            <a:r>
              <a:rPr lang="en-US" dirty="0" err="1"/>
              <a:t>Kvaser</a:t>
            </a:r>
            <a:r>
              <a:rPr lang="en-US" dirty="0"/>
              <a:t> Leaf Light HS v2 is a single channel USB CAN interface. It is shipped with Pi </a:t>
            </a:r>
            <a:r>
              <a:rPr lang="en-US" dirty="0" err="1"/>
              <a:t>Innovo</a:t>
            </a:r>
            <a:r>
              <a:rPr lang="en-US" dirty="0"/>
              <a:t> M110 and is used to flash the code and establish CCP connection. </a:t>
            </a:r>
            <a:r>
              <a:rPr lang="en-US" dirty="0">
                <a:hlinkClick r:id="rId3"/>
              </a:rPr>
              <a:t>https://www.kvaser.com/product/kvaser-leaf-light-hs-v2/</a:t>
            </a:r>
            <a:endParaRPr lang="en-US" dirty="0"/>
          </a:p>
          <a:p>
            <a:pPr marL="342900" indent="-342900">
              <a:buFont typeface="+mj-lt"/>
              <a:buAutoNum type="arabicPeriod"/>
            </a:pPr>
            <a:r>
              <a:rPr lang="en-US" dirty="0" err="1"/>
              <a:t>Kvaser</a:t>
            </a:r>
            <a:r>
              <a:rPr lang="en-US" dirty="0"/>
              <a:t> </a:t>
            </a:r>
            <a:r>
              <a:rPr lang="en-US" dirty="0" err="1"/>
              <a:t>USBcan</a:t>
            </a:r>
            <a:r>
              <a:rPr lang="en-US" dirty="0"/>
              <a:t> Light 2xHS is a 2 channel USB CAN interface. This device is used for the internal CAN and Vehicle CAN. </a:t>
            </a:r>
            <a:r>
              <a:rPr lang="en-US" dirty="0">
                <a:hlinkClick r:id="rId4"/>
              </a:rPr>
              <a:t>https://www.kvaser.com/product/kvaser-usbcan-light-2xhs/</a:t>
            </a:r>
            <a:endParaRPr lang="en-US" dirty="0"/>
          </a:p>
          <a:p>
            <a:endParaRPr lang="en-US" dirty="0"/>
          </a:p>
          <a:p>
            <a:pPr marL="342900" indent="-342900">
              <a:buFont typeface="+mj-lt"/>
              <a:buAutoNum type="arabicPeriod"/>
            </a:pPr>
            <a:endParaRPr lang="en-US" dirty="0"/>
          </a:p>
        </p:txBody>
      </p:sp>
      <p:pic>
        <p:nvPicPr>
          <p:cNvPr id="1026" name="Picture 2" descr="LabJack T4 Low Cost USB and Modbus TCP Ethernet DAQ Device">
            <a:extLst>
              <a:ext uri="{FF2B5EF4-FFF2-40B4-BE49-F238E27FC236}">
                <a16:creationId xmlns:a16="http://schemas.microsoft.com/office/drawing/2014/main" id="{E23FE1CC-F068-41CA-A9D1-A607F4A6D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03" y="4617638"/>
            <a:ext cx="2987150" cy="22403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kvaser.com/wp-content/uploads/product/73-30130-00685-0/product-73-30130-00685-0.jpg">
            <a:extLst>
              <a:ext uri="{FF2B5EF4-FFF2-40B4-BE49-F238E27FC236}">
                <a16:creationId xmlns:a16="http://schemas.microsoft.com/office/drawing/2014/main" id="{455C84A1-2C65-488E-869C-372F3A24B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0640" y="4505578"/>
            <a:ext cx="2040945" cy="2352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kvaser.com/wp-content/uploads/product/73-30130-00714-7/product-73-30130-00714-7.jpg">
            <a:extLst>
              <a:ext uri="{FF2B5EF4-FFF2-40B4-BE49-F238E27FC236}">
                <a16:creationId xmlns:a16="http://schemas.microsoft.com/office/drawing/2014/main" id="{1B271914-3085-41CC-B51C-EB3D7E058B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5240" y="4505577"/>
            <a:ext cx="3038547" cy="2352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243819-126C-41BA-AC7E-A6EDEA1BC05A}"/>
              </a:ext>
            </a:extLst>
          </p:cNvPr>
          <p:cNvSpPr txBox="1"/>
          <p:nvPr/>
        </p:nvSpPr>
        <p:spPr>
          <a:xfrm>
            <a:off x="615631" y="4204667"/>
            <a:ext cx="2405848" cy="300910"/>
          </a:xfrm>
          <a:prstGeom prst="rect">
            <a:avLst/>
          </a:prstGeom>
          <a:noFill/>
        </p:spPr>
        <p:txBody>
          <a:bodyPr wrap="square" lIns="0" tIns="0" rIns="0" bIns="0" rtlCol="0">
            <a:noAutofit/>
          </a:bodyPr>
          <a:lstStyle/>
          <a:p>
            <a:pPr algn="ctr">
              <a:lnSpc>
                <a:spcPct val="110000"/>
              </a:lnSpc>
              <a:spcBef>
                <a:spcPts val="0"/>
              </a:spcBef>
            </a:pPr>
            <a:r>
              <a:rPr lang="en-US" sz="1600" b="1" dirty="0" err="1">
                <a:solidFill>
                  <a:schemeClr val="tx1"/>
                </a:solidFill>
                <a:latin typeface="+mn-lt"/>
                <a:ea typeface="Arial Unicode MS" panose="020B0604020202020204" pitchFamily="34" charset="-128"/>
                <a:cs typeface="Arial Unicode MS" panose="020B0604020202020204" pitchFamily="34" charset="-128"/>
              </a:rPr>
              <a:t>Labjack</a:t>
            </a:r>
            <a:r>
              <a:rPr lang="en-US" sz="1600" b="1" dirty="0">
                <a:solidFill>
                  <a:schemeClr val="tx1"/>
                </a:solidFill>
                <a:latin typeface="+mn-lt"/>
                <a:ea typeface="Arial Unicode MS" panose="020B0604020202020204" pitchFamily="34" charset="-128"/>
                <a:cs typeface="Arial Unicode MS" panose="020B0604020202020204" pitchFamily="34" charset="-128"/>
              </a:rPr>
              <a:t> T4</a:t>
            </a:r>
          </a:p>
        </p:txBody>
      </p:sp>
      <p:sp>
        <p:nvSpPr>
          <p:cNvPr id="8" name="TextBox 7">
            <a:extLst>
              <a:ext uri="{FF2B5EF4-FFF2-40B4-BE49-F238E27FC236}">
                <a16:creationId xmlns:a16="http://schemas.microsoft.com/office/drawing/2014/main" id="{F862FDAE-776D-4BDE-B81B-D8072A3F9AAB}"/>
              </a:ext>
            </a:extLst>
          </p:cNvPr>
          <p:cNvSpPr txBox="1"/>
          <p:nvPr/>
        </p:nvSpPr>
        <p:spPr>
          <a:xfrm>
            <a:off x="4535665" y="4204667"/>
            <a:ext cx="2693932" cy="300910"/>
          </a:xfrm>
          <a:prstGeom prst="rect">
            <a:avLst/>
          </a:prstGeom>
          <a:noFill/>
        </p:spPr>
        <p:txBody>
          <a:bodyPr wrap="square" lIns="0" tIns="0" rIns="0" bIns="0" rtlCol="0">
            <a:noAutofit/>
          </a:bodyPr>
          <a:lstStyle/>
          <a:p>
            <a:pPr algn="ctr">
              <a:lnSpc>
                <a:spcPct val="110000"/>
              </a:lnSpc>
              <a:spcBef>
                <a:spcPts val="0"/>
              </a:spcBef>
            </a:pPr>
            <a:r>
              <a:rPr lang="en-US" sz="1600" b="1" dirty="0" err="1">
                <a:solidFill>
                  <a:schemeClr val="tx1"/>
                </a:solidFill>
              </a:rPr>
              <a:t>Kvaser</a:t>
            </a:r>
            <a:r>
              <a:rPr lang="en-US" sz="1600" b="1" dirty="0">
                <a:solidFill>
                  <a:schemeClr val="tx1"/>
                </a:solidFill>
              </a:rPr>
              <a:t> Leaf Light HS v2</a:t>
            </a:r>
            <a:endParaRPr lang="en-US" sz="16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15F5A866-12D1-4EDA-9440-4807DC84B888}"/>
              </a:ext>
            </a:extLst>
          </p:cNvPr>
          <p:cNvSpPr txBox="1"/>
          <p:nvPr/>
        </p:nvSpPr>
        <p:spPr>
          <a:xfrm>
            <a:off x="8497546" y="4204667"/>
            <a:ext cx="2693932" cy="300910"/>
          </a:xfrm>
          <a:prstGeom prst="rect">
            <a:avLst/>
          </a:prstGeom>
          <a:noFill/>
        </p:spPr>
        <p:txBody>
          <a:bodyPr wrap="square" lIns="0" tIns="0" rIns="0" bIns="0" rtlCol="0">
            <a:noAutofit/>
          </a:bodyPr>
          <a:lstStyle/>
          <a:p>
            <a:pPr algn="ctr">
              <a:lnSpc>
                <a:spcPct val="110000"/>
              </a:lnSpc>
              <a:spcBef>
                <a:spcPts val="0"/>
              </a:spcBef>
            </a:pPr>
            <a:r>
              <a:rPr lang="en-US" sz="1600" b="1" dirty="0" err="1">
                <a:solidFill>
                  <a:schemeClr val="tx1"/>
                </a:solidFill>
              </a:rPr>
              <a:t>Kvaser</a:t>
            </a:r>
            <a:r>
              <a:rPr lang="en-US" sz="1600" b="1" dirty="0">
                <a:solidFill>
                  <a:schemeClr val="tx1"/>
                </a:solidFill>
              </a:rPr>
              <a:t> </a:t>
            </a:r>
            <a:r>
              <a:rPr lang="en-US" sz="1600" b="1" dirty="0" err="1">
                <a:solidFill>
                  <a:schemeClr val="tx1"/>
                </a:solidFill>
              </a:rPr>
              <a:t>USBcan</a:t>
            </a:r>
            <a:r>
              <a:rPr lang="en-US" sz="1600" b="1" dirty="0">
                <a:solidFill>
                  <a:schemeClr val="tx1"/>
                </a:solidFill>
              </a:rPr>
              <a:t> Light 2xHS</a:t>
            </a:r>
            <a:endParaRPr lang="en-US" sz="16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4695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2FB9-B19B-4ACD-A4E5-FD93CF630DCC}"/>
              </a:ext>
            </a:extLst>
          </p:cNvPr>
          <p:cNvSpPr>
            <a:spLocks noGrp="1"/>
          </p:cNvSpPr>
          <p:nvPr>
            <p:ph type="title"/>
          </p:nvPr>
        </p:nvSpPr>
        <p:spPr/>
        <p:txBody>
          <a:bodyPr/>
          <a:lstStyle/>
          <a:p>
            <a:r>
              <a:rPr lang="en-US" dirty="0"/>
              <a:t>Polarion for BMS</a:t>
            </a:r>
            <a:br>
              <a:rPr lang="en-US" dirty="0"/>
            </a:br>
            <a:r>
              <a:rPr lang="en-US" sz="1800" b="0" dirty="0"/>
              <a:t>Feature Level - Homepage</a:t>
            </a:r>
            <a:endParaRPr lang="en-US" dirty="0"/>
          </a:p>
        </p:txBody>
      </p:sp>
      <p:pic>
        <p:nvPicPr>
          <p:cNvPr id="8" name="Picture 7">
            <a:extLst>
              <a:ext uri="{FF2B5EF4-FFF2-40B4-BE49-F238E27FC236}">
                <a16:creationId xmlns:a16="http://schemas.microsoft.com/office/drawing/2014/main" id="{AC6309F9-C42C-4E55-AA27-C5E665FEC52B}"/>
              </a:ext>
            </a:extLst>
          </p:cNvPr>
          <p:cNvPicPr>
            <a:picLocks noChangeAspect="1"/>
          </p:cNvPicPr>
          <p:nvPr/>
        </p:nvPicPr>
        <p:blipFill>
          <a:blip r:embed="rId3"/>
          <a:stretch>
            <a:fillRect/>
          </a:stretch>
        </p:blipFill>
        <p:spPr>
          <a:xfrm>
            <a:off x="231775" y="1317524"/>
            <a:ext cx="7781602" cy="4114800"/>
          </a:xfrm>
          <a:prstGeom prst="rect">
            <a:avLst/>
          </a:prstGeom>
          <a:ln w="19050">
            <a:solidFill>
              <a:srgbClr val="00646E"/>
            </a:solidFill>
          </a:ln>
        </p:spPr>
      </p:pic>
      <p:pic>
        <p:nvPicPr>
          <p:cNvPr id="9" name="Picture 8">
            <a:extLst>
              <a:ext uri="{FF2B5EF4-FFF2-40B4-BE49-F238E27FC236}">
                <a16:creationId xmlns:a16="http://schemas.microsoft.com/office/drawing/2014/main" id="{8BA47CE2-31AF-4E77-8F3D-015B6E87D013}"/>
              </a:ext>
            </a:extLst>
          </p:cNvPr>
          <p:cNvPicPr>
            <a:picLocks noChangeAspect="1"/>
          </p:cNvPicPr>
          <p:nvPr/>
        </p:nvPicPr>
        <p:blipFill>
          <a:blip r:embed="rId4"/>
          <a:stretch>
            <a:fillRect/>
          </a:stretch>
        </p:blipFill>
        <p:spPr>
          <a:xfrm>
            <a:off x="8452173" y="1186818"/>
            <a:ext cx="1980614" cy="1882877"/>
          </a:xfrm>
          <a:prstGeom prst="rect">
            <a:avLst/>
          </a:prstGeom>
          <a:ln w="19050">
            <a:solidFill>
              <a:srgbClr val="00646E"/>
            </a:solidFill>
          </a:ln>
        </p:spPr>
      </p:pic>
      <p:sp>
        <p:nvSpPr>
          <p:cNvPr id="10" name="TextBox 9">
            <a:extLst>
              <a:ext uri="{FF2B5EF4-FFF2-40B4-BE49-F238E27FC236}">
                <a16:creationId xmlns:a16="http://schemas.microsoft.com/office/drawing/2014/main" id="{1E64A5B6-9C9E-49BE-8C96-C5C03FFD907E}"/>
              </a:ext>
            </a:extLst>
          </p:cNvPr>
          <p:cNvSpPr txBox="1"/>
          <p:nvPr/>
        </p:nvSpPr>
        <p:spPr>
          <a:xfrm>
            <a:off x="10432787" y="1592400"/>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High Level Design Document</a:t>
            </a:r>
          </a:p>
        </p:txBody>
      </p:sp>
      <p:cxnSp>
        <p:nvCxnSpPr>
          <p:cNvPr id="11" name="Straight Arrow Connector 10">
            <a:extLst>
              <a:ext uri="{FF2B5EF4-FFF2-40B4-BE49-F238E27FC236}">
                <a16:creationId xmlns:a16="http://schemas.microsoft.com/office/drawing/2014/main" id="{86C06104-275D-4982-8143-4DB5FEA04F06}"/>
              </a:ext>
            </a:extLst>
          </p:cNvPr>
          <p:cNvCxnSpPr>
            <a:stCxn id="9" idx="1"/>
          </p:cNvCxnSpPr>
          <p:nvPr/>
        </p:nvCxnSpPr>
        <p:spPr bwMode="auto">
          <a:xfrm flipH="1">
            <a:off x="1562306" y="2128257"/>
            <a:ext cx="6889867" cy="1438393"/>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214FC94D-750F-41C6-B3AA-F050077D4348}"/>
              </a:ext>
            </a:extLst>
          </p:cNvPr>
          <p:cNvSpPr txBox="1"/>
          <p:nvPr/>
        </p:nvSpPr>
        <p:spPr>
          <a:xfrm>
            <a:off x="6708775" y="5749839"/>
            <a:ext cx="16002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Issues related to Feature and their status (KANBAN)</a:t>
            </a:r>
          </a:p>
        </p:txBody>
      </p:sp>
      <p:cxnSp>
        <p:nvCxnSpPr>
          <p:cNvPr id="15" name="Straight Arrow Connector 14">
            <a:extLst>
              <a:ext uri="{FF2B5EF4-FFF2-40B4-BE49-F238E27FC236}">
                <a16:creationId xmlns:a16="http://schemas.microsoft.com/office/drawing/2014/main" id="{B32D45AA-75CC-4492-BA86-AF555E20A3A5}"/>
              </a:ext>
            </a:extLst>
          </p:cNvPr>
          <p:cNvCxnSpPr>
            <a:cxnSpLocks/>
          </p:cNvCxnSpPr>
          <p:nvPr/>
        </p:nvCxnSpPr>
        <p:spPr bwMode="auto">
          <a:xfrm flipH="1" flipV="1">
            <a:off x="6327775" y="5181601"/>
            <a:ext cx="1181100" cy="568239"/>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8" name="Picture 17">
            <a:extLst>
              <a:ext uri="{FF2B5EF4-FFF2-40B4-BE49-F238E27FC236}">
                <a16:creationId xmlns:a16="http://schemas.microsoft.com/office/drawing/2014/main" id="{A6BFF9FE-7D05-4146-A117-B70C68D7EAB2}"/>
              </a:ext>
            </a:extLst>
          </p:cNvPr>
          <p:cNvPicPr>
            <a:picLocks noChangeAspect="1"/>
          </p:cNvPicPr>
          <p:nvPr/>
        </p:nvPicPr>
        <p:blipFill>
          <a:blip r:embed="rId5"/>
          <a:stretch>
            <a:fillRect/>
          </a:stretch>
        </p:blipFill>
        <p:spPr>
          <a:xfrm>
            <a:off x="8339189" y="3429001"/>
            <a:ext cx="3190875" cy="1906201"/>
          </a:xfrm>
          <a:prstGeom prst="rect">
            <a:avLst/>
          </a:prstGeom>
          <a:ln w="19050">
            <a:solidFill>
              <a:srgbClr val="00646E"/>
            </a:solidFill>
          </a:ln>
        </p:spPr>
      </p:pic>
      <p:cxnSp>
        <p:nvCxnSpPr>
          <p:cNvPr id="19" name="Straight Arrow Connector 18">
            <a:extLst>
              <a:ext uri="{FF2B5EF4-FFF2-40B4-BE49-F238E27FC236}">
                <a16:creationId xmlns:a16="http://schemas.microsoft.com/office/drawing/2014/main" id="{E5A4310A-84AF-4AEE-A574-5B64C743BD16}"/>
              </a:ext>
            </a:extLst>
          </p:cNvPr>
          <p:cNvCxnSpPr>
            <a:stCxn id="18" idx="1"/>
          </p:cNvCxnSpPr>
          <p:nvPr/>
        </p:nvCxnSpPr>
        <p:spPr bwMode="auto">
          <a:xfrm flipH="1" flipV="1">
            <a:off x="2822575" y="4121047"/>
            <a:ext cx="5516614" cy="261055"/>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AF367C90-7A4C-4AC9-AC27-4C91494E3151}"/>
              </a:ext>
            </a:extLst>
          </p:cNvPr>
          <p:cNvSpPr txBox="1"/>
          <p:nvPr/>
        </p:nvSpPr>
        <p:spPr>
          <a:xfrm>
            <a:off x="10178128" y="5335202"/>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Simulink Implementation</a:t>
            </a:r>
          </a:p>
        </p:txBody>
      </p:sp>
    </p:spTree>
    <p:extLst>
      <p:ext uri="{BB962C8B-B14F-4D97-AF65-F5344CB8AC3E}">
        <p14:creationId xmlns:p14="http://schemas.microsoft.com/office/powerpoint/2010/main" val="11282523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903D-0C56-4A6D-81BA-F60C6778073C}"/>
              </a:ext>
            </a:extLst>
          </p:cNvPr>
          <p:cNvSpPr>
            <a:spLocks noGrp="1"/>
          </p:cNvSpPr>
          <p:nvPr>
            <p:ph type="title"/>
          </p:nvPr>
        </p:nvSpPr>
        <p:spPr/>
        <p:txBody>
          <a:bodyPr/>
          <a:lstStyle/>
          <a:p>
            <a:r>
              <a:rPr lang="en-US" dirty="0"/>
              <a:t>3.4.5.4 Hardware in Loop(</a:t>
            </a:r>
            <a:r>
              <a:rPr lang="en-US" dirty="0" err="1"/>
              <a:t>HiL</a:t>
            </a:r>
            <a:r>
              <a:rPr lang="en-US" dirty="0"/>
              <a:t>) Testing</a:t>
            </a:r>
            <a:br>
              <a:rPr lang="en-US" dirty="0"/>
            </a:br>
            <a:r>
              <a:rPr lang="en-US" dirty="0"/>
              <a:t>Hardware interface limitations and solutions</a:t>
            </a:r>
          </a:p>
        </p:txBody>
      </p:sp>
      <p:sp>
        <p:nvSpPr>
          <p:cNvPr id="3" name="Content Placeholder 2">
            <a:extLst>
              <a:ext uri="{FF2B5EF4-FFF2-40B4-BE49-F238E27FC236}">
                <a16:creationId xmlns:a16="http://schemas.microsoft.com/office/drawing/2014/main" id="{652B28E9-D4FD-4310-A4A8-D114841E179A}"/>
              </a:ext>
            </a:extLst>
          </p:cNvPr>
          <p:cNvSpPr>
            <a:spLocks noGrp="1"/>
          </p:cNvSpPr>
          <p:nvPr>
            <p:ph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In-order to match the voltage levels following mappings are placed:</a:t>
            </a:r>
          </a:p>
          <a:p>
            <a:pPr marL="342900" indent="-342900">
              <a:buFont typeface="+mj-lt"/>
              <a:buAutoNum type="arabicPeriod"/>
            </a:pPr>
            <a:r>
              <a:rPr lang="en-US" sz="1400" dirty="0"/>
              <a:t>Pack Voltage from PC to M110 : 50V to 200V is mapped to 0.1V to 4.8V.</a:t>
            </a:r>
          </a:p>
          <a:p>
            <a:pPr marL="342900" indent="-342900">
              <a:buFont typeface="+mj-lt"/>
              <a:buAutoNum type="arabicPeriod"/>
            </a:pPr>
            <a:r>
              <a:rPr lang="en-US" sz="1400" dirty="0"/>
              <a:t>Vehicle Side Voltage from PC to M110 : 0V to 200V is mapped to 0.1V to 4.8V.</a:t>
            </a:r>
          </a:p>
          <a:p>
            <a:pPr marL="342900" indent="-342900">
              <a:buFont typeface="+mj-lt"/>
              <a:buAutoNum type="arabicPeriod"/>
            </a:pPr>
            <a:r>
              <a:rPr lang="en-US" sz="1400" dirty="0"/>
              <a:t>Pack Current from PC to M110 : -200A to 200A is mapped to 0.1V to 4.8V</a:t>
            </a:r>
          </a:p>
          <a:p>
            <a:pPr marL="342900" indent="-342900">
              <a:buFont typeface="+mj-lt"/>
              <a:buAutoNum type="arabicPeriod"/>
            </a:pPr>
            <a:r>
              <a:rPr lang="en-US" sz="1400" dirty="0"/>
              <a:t>Contactor and CVTN supply signals from M110 to PC : 5V for high is reduced to 3V using external voltage divider circuits. M110 digital outputs are low side drivers is taken into account.</a:t>
            </a:r>
          </a:p>
          <a:p>
            <a:endParaRPr lang="en-US" sz="1400" dirty="0"/>
          </a:p>
          <a:p>
            <a:endParaRPr lang="en-US" dirty="0"/>
          </a:p>
        </p:txBody>
      </p:sp>
      <p:graphicFrame>
        <p:nvGraphicFramePr>
          <p:cNvPr id="4" name="Table 3">
            <a:extLst>
              <a:ext uri="{FF2B5EF4-FFF2-40B4-BE49-F238E27FC236}">
                <a16:creationId xmlns:a16="http://schemas.microsoft.com/office/drawing/2014/main" id="{DBA94A38-2E30-4C0E-B216-89675AD5A362}"/>
              </a:ext>
            </a:extLst>
          </p:cNvPr>
          <p:cNvGraphicFramePr>
            <a:graphicFrameLocks noGrp="1"/>
          </p:cNvGraphicFramePr>
          <p:nvPr/>
        </p:nvGraphicFramePr>
        <p:xfrm>
          <a:off x="2239361" y="1439999"/>
          <a:ext cx="8128000" cy="2656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27441678"/>
                    </a:ext>
                  </a:extLst>
                </a:gridCol>
                <a:gridCol w="4064000">
                  <a:extLst>
                    <a:ext uri="{9D8B030D-6E8A-4147-A177-3AD203B41FA5}">
                      <a16:colId xmlns:a16="http://schemas.microsoft.com/office/drawing/2014/main" val="626256250"/>
                    </a:ext>
                  </a:extLst>
                </a:gridCol>
              </a:tblGrid>
              <a:tr h="370840">
                <a:tc>
                  <a:txBody>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lang="en-US" sz="1600" dirty="0" err="1"/>
                        <a:t>Labjack</a:t>
                      </a:r>
                      <a:r>
                        <a:rPr lang="en-US" sz="1600" dirty="0"/>
                        <a:t> Specifications</a:t>
                      </a:r>
                    </a:p>
                  </a:txBody>
                  <a:tcPr/>
                </a:tc>
                <a:tc>
                  <a:txBody>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lang="en-US" sz="1600" dirty="0"/>
                        <a:t>M110 Specifications</a:t>
                      </a:r>
                    </a:p>
                  </a:txBody>
                  <a:tcPr/>
                </a:tc>
                <a:extLst>
                  <a:ext uri="{0D108BD9-81ED-4DB2-BD59-A6C34878D82A}">
                    <a16:rowId xmlns:a16="http://schemas.microsoft.com/office/drawing/2014/main" val="1400661510"/>
                  </a:ext>
                </a:extLst>
              </a:tr>
              <a:tr h="370840">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Analog Output has a range of 0V to 5V.</a:t>
                      </a:r>
                    </a:p>
                    <a:p>
                      <a:endParaRPr lang="en-US" sz="1400" dirty="0"/>
                    </a:p>
                  </a:txBody>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Analog Input has a range of 0V to 5V</a:t>
                      </a:r>
                    </a:p>
                    <a:p>
                      <a:endParaRPr lang="en-US" sz="1400" dirty="0"/>
                    </a:p>
                  </a:txBody>
                  <a:tcPr/>
                </a:tc>
                <a:extLst>
                  <a:ext uri="{0D108BD9-81ED-4DB2-BD59-A6C34878D82A}">
                    <a16:rowId xmlns:a16="http://schemas.microsoft.com/office/drawing/2014/main" val="240841869"/>
                  </a:ext>
                </a:extLst>
              </a:tr>
              <a:tr h="370840">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Analog Input has a range of -10V to 10V</a:t>
                      </a:r>
                    </a:p>
                    <a:p>
                      <a:endParaRPr lang="en-US" sz="1400" dirty="0"/>
                    </a:p>
                  </a:txBody>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Analog Output has a range of 0V to 5V</a:t>
                      </a:r>
                    </a:p>
                    <a:p>
                      <a:endParaRPr lang="en-US" sz="1400" dirty="0"/>
                    </a:p>
                  </a:txBody>
                  <a:tcPr/>
                </a:tc>
                <a:extLst>
                  <a:ext uri="{0D108BD9-81ED-4DB2-BD59-A6C34878D82A}">
                    <a16:rowId xmlns:a16="http://schemas.microsoft.com/office/drawing/2014/main" val="440462397"/>
                  </a:ext>
                </a:extLst>
              </a:tr>
              <a:tr h="370840">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Digital Output is 0V for low and 3.3V for high</a:t>
                      </a:r>
                    </a:p>
                    <a:p>
                      <a:endParaRPr lang="en-US" sz="1400" dirty="0"/>
                    </a:p>
                  </a:txBody>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Digital Input is tolerant 3.3V tolerant with a threshold around 1V</a:t>
                      </a:r>
                    </a:p>
                    <a:p>
                      <a:r>
                        <a:rPr lang="en-US" sz="1400" dirty="0"/>
                        <a:t>[No Pins are available though except Ignition]</a:t>
                      </a:r>
                    </a:p>
                  </a:txBody>
                  <a:tcPr/>
                </a:tc>
                <a:extLst>
                  <a:ext uri="{0D108BD9-81ED-4DB2-BD59-A6C34878D82A}">
                    <a16:rowId xmlns:a16="http://schemas.microsoft.com/office/drawing/2014/main" val="3808101823"/>
                  </a:ext>
                </a:extLst>
              </a:tr>
              <a:tr h="370840">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Digital Input is 3.3V tolerant with a threshold around 1V</a:t>
                      </a:r>
                    </a:p>
                  </a:txBody>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400" dirty="0"/>
                        <a:t>Digital Output is 0V for low and 5V for high</a:t>
                      </a:r>
                    </a:p>
                    <a:p>
                      <a:endParaRPr lang="en-US" sz="1400" dirty="0"/>
                    </a:p>
                  </a:txBody>
                  <a:tcPr/>
                </a:tc>
                <a:extLst>
                  <a:ext uri="{0D108BD9-81ED-4DB2-BD59-A6C34878D82A}">
                    <a16:rowId xmlns:a16="http://schemas.microsoft.com/office/drawing/2014/main" val="19256751"/>
                  </a:ext>
                </a:extLst>
              </a:tr>
            </a:tbl>
          </a:graphicData>
        </a:graphic>
      </p:graphicFrame>
    </p:spTree>
    <p:extLst>
      <p:ext uri="{BB962C8B-B14F-4D97-AF65-F5344CB8AC3E}">
        <p14:creationId xmlns:p14="http://schemas.microsoft.com/office/powerpoint/2010/main" val="19899320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903D-0C56-4A6D-81BA-F60C6778073C}"/>
              </a:ext>
            </a:extLst>
          </p:cNvPr>
          <p:cNvSpPr>
            <a:spLocks noGrp="1"/>
          </p:cNvSpPr>
          <p:nvPr>
            <p:ph type="title"/>
          </p:nvPr>
        </p:nvSpPr>
        <p:spPr/>
        <p:txBody>
          <a:bodyPr/>
          <a:lstStyle/>
          <a:p>
            <a:r>
              <a:rPr lang="en-US" dirty="0"/>
              <a:t>3.4.5.4 Hardware in Loop(</a:t>
            </a:r>
            <a:r>
              <a:rPr lang="en-US" dirty="0" err="1"/>
              <a:t>HiL</a:t>
            </a:r>
            <a:r>
              <a:rPr lang="en-US" dirty="0"/>
              <a:t>) Testing</a:t>
            </a:r>
            <a:br>
              <a:rPr lang="en-US" dirty="0"/>
            </a:br>
            <a:r>
              <a:rPr lang="en-US" dirty="0"/>
              <a:t>Pin Mapping</a:t>
            </a:r>
          </a:p>
        </p:txBody>
      </p:sp>
      <p:sp>
        <p:nvSpPr>
          <p:cNvPr id="3" name="Content Placeholder 2">
            <a:extLst>
              <a:ext uri="{FF2B5EF4-FFF2-40B4-BE49-F238E27FC236}">
                <a16:creationId xmlns:a16="http://schemas.microsoft.com/office/drawing/2014/main" id="{652B28E9-D4FD-4310-A4A8-D114841E179A}"/>
              </a:ext>
            </a:extLst>
          </p:cNvPr>
          <p:cNvSpPr>
            <a:spLocks noGrp="1"/>
          </p:cNvSpPr>
          <p:nvPr>
            <p:ph idx="1"/>
          </p:nvPr>
        </p:nvSpPr>
        <p:spPr/>
        <p:txBody>
          <a:bodyPr/>
          <a:lstStyle/>
          <a:p>
            <a:r>
              <a:rPr lang="en-US" dirty="0"/>
              <a:t>Detailed pin mapping along with CAN database is available in the </a:t>
            </a:r>
            <a:r>
              <a:rPr lang="en-US" dirty="0" err="1"/>
              <a:t>HiL</a:t>
            </a:r>
            <a:r>
              <a:rPr lang="en-US"/>
              <a:t> folder.</a:t>
            </a:r>
            <a:endParaRPr lang="en-US" dirty="0"/>
          </a:p>
        </p:txBody>
      </p:sp>
    </p:spTree>
    <p:extLst>
      <p:ext uri="{BB962C8B-B14F-4D97-AF65-F5344CB8AC3E}">
        <p14:creationId xmlns:p14="http://schemas.microsoft.com/office/powerpoint/2010/main" val="23312988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476B-ED37-4099-8CE4-A25766FEFDE4}"/>
              </a:ext>
            </a:extLst>
          </p:cNvPr>
          <p:cNvSpPr>
            <a:spLocks noGrp="1"/>
          </p:cNvSpPr>
          <p:nvPr>
            <p:ph type="title"/>
          </p:nvPr>
        </p:nvSpPr>
        <p:spPr/>
        <p:txBody>
          <a:bodyPr/>
          <a:lstStyle/>
          <a:p>
            <a:r>
              <a:rPr lang="en-US" dirty="0"/>
              <a:t>3.4.5.4 Hardware in Loop(</a:t>
            </a:r>
            <a:r>
              <a:rPr lang="en-US" dirty="0" err="1"/>
              <a:t>HiL</a:t>
            </a:r>
            <a:r>
              <a:rPr lang="en-US" dirty="0"/>
              <a:t>) Testing</a:t>
            </a:r>
            <a:br>
              <a:rPr lang="en-US" dirty="0"/>
            </a:br>
            <a:r>
              <a:rPr lang="en-US" dirty="0"/>
              <a:t>Variation in Results</a:t>
            </a:r>
          </a:p>
        </p:txBody>
      </p:sp>
      <p:sp>
        <p:nvSpPr>
          <p:cNvPr id="3" name="Content Placeholder 2">
            <a:extLst>
              <a:ext uri="{FF2B5EF4-FFF2-40B4-BE49-F238E27FC236}">
                <a16:creationId xmlns:a16="http://schemas.microsoft.com/office/drawing/2014/main" id="{0F7979CB-7216-4254-9EB4-9FC5C97EE780}"/>
              </a:ext>
            </a:extLst>
          </p:cNvPr>
          <p:cNvSpPr>
            <a:spLocks noGrp="1"/>
          </p:cNvSpPr>
          <p:nvPr>
            <p:ph idx="1"/>
          </p:nvPr>
        </p:nvSpPr>
        <p:spPr/>
        <p:txBody>
          <a:bodyPr/>
          <a:lstStyle/>
          <a:p>
            <a:pPr marL="342900" indent="-342900">
              <a:buFont typeface="+mj-lt"/>
              <a:buAutoNum type="arabicPeriod"/>
            </a:pPr>
            <a:r>
              <a:rPr lang="en-US" dirty="0"/>
              <a:t>As explained in the previous 3 slides, all the inputs are sent from a PC through </a:t>
            </a:r>
            <a:r>
              <a:rPr lang="en-US" dirty="0" err="1"/>
              <a:t>Matlab</a:t>
            </a:r>
            <a:r>
              <a:rPr lang="en-US" dirty="0"/>
              <a:t>. Due to this, there is an occasional delay of 1timestep since PC simulation is not perfect real time but near to real time.  </a:t>
            </a:r>
          </a:p>
          <a:p>
            <a:pPr marL="342900" indent="-342900">
              <a:buFont typeface="+mj-lt"/>
              <a:buAutoNum type="arabicPeriod"/>
            </a:pPr>
            <a:r>
              <a:rPr lang="en-US" dirty="0"/>
              <a:t>The pack current and voltage is mapped to a physical voltage level of 0.1V to 4.8V as explained in the previous slide. This leads to :</a:t>
            </a:r>
          </a:p>
          <a:p>
            <a:pPr marL="1563078" lvl="5" indent="-342900">
              <a:buFont typeface="+mj-lt"/>
              <a:buAutoNum type="alphaLcParenR"/>
            </a:pPr>
            <a:r>
              <a:rPr lang="en-US" dirty="0"/>
              <a:t>Capping the max value of current the ECU gets</a:t>
            </a:r>
          </a:p>
          <a:p>
            <a:pPr marL="1563078" lvl="5" indent="-342900">
              <a:buFont typeface="+mj-lt"/>
              <a:buAutoNum type="alphaLcParenR"/>
            </a:pPr>
            <a:r>
              <a:rPr lang="en-US" dirty="0"/>
              <a:t>Resolution of pack current and voltage is not very high</a:t>
            </a:r>
          </a:p>
          <a:p>
            <a:pPr marL="1563078" lvl="5" indent="-342900">
              <a:buFont typeface="+mj-lt"/>
              <a:buAutoNum type="alphaLcParenR"/>
            </a:pPr>
            <a:endParaRPr lang="en-US" dirty="0"/>
          </a:p>
          <a:p>
            <a:r>
              <a:rPr lang="en-US" dirty="0"/>
              <a:t>The above 2 points can lead to some changes in the output from </a:t>
            </a:r>
            <a:r>
              <a:rPr lang="en-US" dirty="0" err="1"/>
              <a:t>HiL</a:t>
            </a:r>
            <a:r>
              <a:rPr lang="en-US" dirty="0"/>
              <a:t> testing.</a:t>
            </a:r>
          </a:p>
        </p:txBody>
      </p:sp>
    </p:spTree>
    <p:extLst>
      <p:ext uri="{BB962C8B-B14F-4D97-AF65-F5344CB8AC3E}">
        <p14:creationId xmlns:p14="http://schemas.microsoft.com/office/powerpoint/2010/main" val="24947643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5175-2D4A-4346-A7DE-DB33C3AF5108}"/>
              </a:ext>
            </a:extLst>
          </p:cNvPr>
          <p:cNvSpPr>
            <a:spLocks noGrp="1"/>
          </p:cNvSpPr>
          <p:nvPr>
            <p:ph type="title"/>
          </p:nvPr>
        </p:nvSpPr>
        <p:spPr/>
        <p:txBody>
          <a:bodyPr/>
          <a:lstStyle/>
          <a:p>
            <a:r>
              <a:rPr lang="en-US" dirty="0"/>
              <a:t>3.4.5.5 Hardware in Loop(</a:t>
            </a:r>
            <a:r>
              <a:rPr lang="en-US" dirty="0" err="1"/>
              <a:t>HiL</a:t>
            </a:r>
            <a:r>
              <a:rPr lang="en-US" dirty="0"/>
              <a:t>) Testing</a:t>
            </a:r>
            <a:br>
              <a:rPr lang="en-US" dirty="0"/>
            </a:br>
            <a:r>
              <a:rPr lang="en-US" dirty="0"/>
              <a:t>Actual Hardware Setup</a:t>
            </a:r>
          </a:p>
        </p:txBody>
      </p:sp>
      <p:pic>
        <p:nvPicPr>
          <p:cNvPr id="5" name="Picture 4">
            <a:extLst>
              <a:ext uri="{FF2B5EF4-FFF2-40B4-BE49-F238E27FC236}">
                <a16:creationId xmlns:a16="http://schemas.microsoft.com/office/drawing/2014/main" id="{9304E119-6591-418C-B2D8-0DC08C1BCE20}"/>
              </a:ext>
            </a:extLst>
          </p:cNvPr>
          <p:cNvPicPr>
            <a:picLocks noChangeAspect="1"/>
          </p:cNvPicPr>
          <p:nvPr/>
        </p:nvPicPr>
        <p:blipFill>
          <a:blip r:embed="rId2"/>
          <a:stretch>
            <a:fillRect/>
          </a:stretch>
        </p:blipFill>
        <p:spPr>
          <a:xfrm>
            <a:off x="2249896" y="1197204"/>
            <a:ext cx="7547728" cy="5660796"/>
          </a:xfrm>
          <a:prstGeom prst="rect">
            <a:avLst/>
          </a:prstGeom>
        </p:spPr>
      </p:pic>
      <p:sp>
        <p:nvSpPr>
          <p:cNvPr id="6" name="Rectangle 5">
            <a:extLst>
              <a:ext uri="{FF2B5EF4-FFF2-40B4-BE49-F238E27FC236}">
                <a16:creationId xmlns:a16="http://schemas.microsoft.com/office/drawing/2014/main" id="{CF057C54-118A-479B-8502-0427E8CC36CB}"/>
              </a:ext>
            </a:extLst>
          </p:cNvPr>
          <p:cNvSpPr/>
          <p:nvPr/>
        </p:nvSpPr>
        <p:spPr bwMode="auto">
          <a:xfrm>
            <a:off x="7984503" y="5260157"/>
            <a:ext cx="1310326" cy="1187777"/>
          </a:xfrm>
          <a:prstGeom prst="rect">
            <a:avLst/>
          </a:prstGeom>
          <a:noFill/>
          <a:ln w="28575">
            <a:solidFill>
              <a:srgbClr val="FF0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Rectangle 6">
            <a:extLst>
              <a:ext uri="{FF2B5EF4-FFF2-40B4-BE49-F238E27FC236}">
                <a16:creationId xmlns:a16="http://schemas.microsoft.com/office/drawing/2014/main" id="{678272A3-45FC-4F3F-85D8-2E909233CCEC}"/>
              </a:ext>
            </a:extLst>
          </p:cNvPr>
          <p:cNvSpPr/>
          <p:nvPr/>
        </p:nvSpPr>
        <p:spPr bwMode="auto">
          <a:xfrm>
            <a:off x="6457360" y="4666268"/>
            <a:ext cx="1057357" cy="1187777"/>
          </a:xfrm>
          <a:prstGeom prst="rect">
            <a:avLst/>
          </a:prstGeom>
          <a:noFill/>
          <a:ln w="28575">
            <a:solidFill>
              <a:srgbClr val="FFFF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F68D6A33-327E-4934-83A9-CE887C16BBEA}"/>
              </a:ext>
            </a:extLst>
          </p:cNvPr>
          <p:cNvSpPr/>
          <p:nvPr/>
        </p:nvSpPr>
        <p:spPr bwMode="auto">
          <a:xfrm>
            <a:off x="6457359" y="1754957"/>
            <a:ext cx="1875936" cy="1808375"/>
          </a:xfrm>
          <a:prstGeom prst="rect">
            <a:avLst/>
          </a:prstGeom>
          <a:noFill/>
          <a:ln w="28575">
            <a:solidFill>
              <a:srgbClr val="EB780A"/>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tangle 8">
            <a:extLst>
              <a:ext uri="{FF2B5EF4-FFF2-40B4-BE49-F238E27FC236}">
                <a16:creationId xmlns:a16="http://schemas.microsoft.com/office/drawing/2014/main" id="{C6863A50-958D-44DA-811F-46DE5432E9ED}"/>
              </a:ext>
            </a:extLst>
          </p:cNvPr>
          <p:cNvSpPr/>
          <p:nvPr/>
        </p:nvSpPr>
        <p:spPr bwMode="auto">
          <a:xfrm>
            <a:off x="5740992" y="3289955"/>
            <a:ext cx="2865680" cy="1182223"/>
          </a:xfrm>
          <a:prstGeom prst="rect">
            <a:avLst/>
          </a:prstGeom>
          <a:noFill/>
          <a:ln w="28575">
            <a:solidFill>
              <a:srgbClr val="AAB414"/>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Rectangle 9">
            <a:extLst>
              <a:ext uri="{FF2B5EF4-FFF2-40B4-BE49-F238E27FC236}">
                <a16:creationId xmlns:a16="http://schemas.microsoft.com/office/drawing/2014/main" id="{0AA197B3-EE7E-4C42-9AB6-E5D727A05AEC}"/>
              </a:ext>
            </a:extLst>
          </p:cNvPr>
          <p:cNvSpPr/>
          <p:nvPr/>
        </p:nvSpPr>
        <p:spPr bwMode="auto">
          <a:xfrm>
            <a:off x="2466731" y="1221502"/>
            <a:ext cx="2661450" cy="1415702"/>
          </a:xfrm>
          <a:prstGeom prst="rect">
            <a:avLst/>
          </a:prstGeom>
          <a:noFill/>
          <a:ln w="28575">
            <a:solidFill>
              <a:srgbClr val="FFC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id="{36733FA7-5C4D-4E8D-8790-3C3E5EDBFF8B}"/>
              </a:ext>
            </a:extLst>
          </p:cNvPr>
          <p:cNvSpPr txBox="1"/>
          <p:nvPr/>
        </p:nvSpPr>
        <p:spPr>
          <a:xfrm>
            <a:off x="9948454" y="5712643"/>
            <a:ext cx="1995307" cy="282804"/>
          </a:xfrm>
          <a:prstGeom prst="rect">
            <a:avLst/>
          </a:prstGeom>
          <a:noFill/>
          <a:ln w="19050">
            <a:solidFill>
              <a:schemeClr val="tx1"/>
            </a:solidFill>
          </a:ln>
        </p:spPr>
        <p:txBody>
          <a:bodyPr wrap="square" lIns="0" tIns="0" rIns="0" bIns="0" rtlCol="0">
            <a:noAutofit/>
          </a:bodyPr>
          <a:lstStyle/>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Pi </a:t>
            </a:r>
            <a:r>
              <a:rPr lang="en-US" sz="1400" b="1" dirty="0" err="1">
                <a:solidFill>
                  <a:schemeClr val="tx1"/>
                </a:solidFill>
                <a:latin typeface="+mn-lt"/>
                <a:ea typeface="Arial Unicode MS" panose="020B0604020202020204" pitchFamily="34" charset="-128"/>
                <a:cs typeface="Arial Unicode MS" panose="020B0604020202020204" pitchFamily="34" charset="-128"/>
              </a:rPr>
              <a:t>Innovo</a:t>
            </a:r>
            <a:r>
              <a:rPr lang="en-US" sz="1400" b="1" dirty="0">
                <a:solidFill>
                  <a:schemeClr val="tx1"/>
                </a:solidFill>
                <a:latin typeface="+mn-lt"/>
                <a:ea typeface="Arial Unicode MS" panose="020B0604020202020204" pitchFamily="34" charset="-128"/>
                <a:cs typeface="Arial Unicode MS" panose="020B0604020202020204" pitchFamily="34" charset="-128"/>
              </a:rPr>
              <a:t> M110 ECU</a:t>
            </a:r>
          </a:p>
        </p:txBody>
      </p:sp>
      <p:cxnSp>
        <p:nvCxnSpPr>
          <p:cNvPr id="13" name="Straight Arrow Connector 12">
            <a:extLst>
              <a:ext uri="{FF2B5EF4-FFF2-40B4-BE49-F238E27FC236}">
                <a16:creationId xmlns:a16="http://schemas.microsoft.com/office/drawing/2014/main" id="{C7FED327-3EE0-4A26-B8CA-B1B69D049A71}"/>
              </a:ext>
            </a:extLst>
          </p:cNvPr>
          <p:cNvCxnSpPr>
            <a:stCxn id="11" idx="1"/>
            <a:endCxn id="6" idx="3"/>
          </p:cNvCxnSpPr>
          <p:nvPr/>
        </p:nvCxnSpPr>
        <p:spPr bwMode="auto">
          <a:xfrm flipH="1">
            <a:off x="9294829" y="5854045"/>
            <a:ext cx="653625" cy="1"/>
          </a:xfrm>
          <a:prstGeom prst="straightConnector1">
            <a:avLst/>
          </a:prstGeom>
          <a:solidFill>
            <a:schemeClr val="tx2"/>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D1625FF7-96EF-4EEA-A77F-8BF28CA4EA63}"/>
              </a:ext>
            </a:extLst>
          </p:cNvPr>
          <p:cNvSpPr txBox="1"/>
          <p:nvPr/>
        </p:nvSpPr>
        <p:spPr>
          <a:xfrm>
            <a:off x="3838264" y="4788816"/>
            <a:ext cx="2110049" cy="942682"/>
          </a:xfrm>
          <a:prstGeom prst="rect">
            <a:avLst/>
          </a:prstGeom>
          <a:noFill/>
          <a:ln w="19050">
            <a:solidFill>
              <a:schemeClr val="bg1"/>
            </a:solidFill>
          </a:ln>
        </p:spPr>
        <p:txBody>
          <a:bodyPr wrap="square" lIns="0" tIns="0" rIns="0" bIns="0" rtlCol="0">
            <a:noAutofit/>
          </a:bodyPr>
          <a:lstStyle/>
          <a:p>
            <a:pPr algn="ctr">
              <a:lnSpc>
                <a:spcPct val="110000"/>
              </a:lnSpc>
              <a:spcBef>
                <a:spcPts val="0"/>
              </a:spcBef>
            </a:pPr>
            <a:r>
              <a:rPr lang="en-US" sz="1400" b="1" dirty="0" err="1">
                <a:solidFill>
                  <a:schemeClr val="bg1"/>
                </a:solidFill>
                <a:latin typeface="+mn-lt"/>
                <a:ea typeface="Arial Unicode MS" panose="020B0604020202020204" pitchFamily="34" charset="-128"/>
                <a:cs typeface="Arial Unicode MS" panose="020B0604020202020204" pitchFamily="34" charset="-128"/>
              </a:rPr>
              <a:t>Kvaser</a:t>
            </a:r>
            <a:r>
              <a:rPr lang="en-US" sz="1400" b="1" dirty="0">
                <a:solidFill>
                  <a:schemeClr val="bg1"/>
                </a:solidFill>
                <a:latin typeface="+mn-lt"/>
                <a:ea typeface="Arial Unicode MS" panose="020B0604020202020204" pitchFamily="34" charset="-128"/>
                <a:cs typeface="Arial Unicode MS" panose="020B0604020202020204" pitchFamily="34" charset="-128"/>
              </a:rPr>
              <a:t> USB CAN (Internal &amp; Vehicle CAN)</a:t>
            </a:r>
          </a:p>
          <a:p>
            <a:pPr algn="ctr">
              <a:lnSpc>
                <a:spcPct val="110000"/>
              </a:lnSpc>
              <a:spcBef>
                <a:spcPts val="0"/>
              </a:spcBef>
            </a:pPr>
            <a:r>
              <a:rPr lang="en-US" sz="1400" b="1" dirty="0" err="1">
                <a:solidFill>
                  <a:schemeClr val="bg1"/>
                </a:solidFill>
                <a:latin typeface="+mn-lt"/>
                <a:ea typeface="Arial Unicode MS" panose="020B0604020202020204" pitchFamily="34" charset="-128"/>
                <a:cs typeface="Arial Unicode MS" panose="020B0604020202020204" pitchFamily="34" charset="-128"/>
              </a:rPr>
              <a:t>Kvaser</a:t>
            </a:r>
            <a:r>
              <a:rPr lang="en-US" sz="1400" b="1" dirty="0">
                <a:solidFill>
                  <a:schemeClr val="bg1"/>
                </a:solidFill>
                <a:latin typeface="+mn-lt"/>
                <a:ea typeface="Arial Unicode MS" panose="020B0604020202020204" pitchFamily="34" charset="-128"/>
                <a:cs typeface="Arial Unicode MS" panose="020B0604020202020204" pitchFamily="34" charset="-128"/>
              </a:rPr>
              <a:t> Leaf </a:t>
            </a:r>
            <a:br>
              <a:rPr lang="en-US" sz="1400" b="1" dirty="0">
                <a:solidFill>
                  <a:schemeClr val="bg1"/>
                </a:solidFill>
                <a:latin typeface="+mn-lt"/>
                <a:ea typeface="Arial Unicode MS" panose="020B0604020202020204" pitchFamily="34" charset="-128"/>
                <a:cs typeface="Arial Unicode MS" panose="020B0604020202020204" pitchFamily="34" charset="-128"/>
              </a:rPr>
            </a:br>
            <a:r>
              <a:rPr lang="en-US" sz="1400" b="1" dirty="0">
                <a:solidFill>
                  <a:schemeClr val="bg1"/>
                </a:solidFill>
                <a:latin typeface="+mn-lt"/>
                <a:ea typeface="Arial Unicode MS" panose="020B0604020202020204" pitchFamily="34" charset="-128"/>
                <a:cs typeface="Arial Unicode MS" panose="020B0604020202020204" pitchFamily="34" charset="-128"/>
              </a:rPr>
              <a:t>(CCP Flash) </a:t>
            </a:r>
          </a:p>
        </p:txBody>
      </p:sp>
      <p:cxnSp>
        <p:nvCxnSpPr>
          <p:cNvPr id="18" name="Straight Arrow Connector 17">
            <a:extLst>
              <a:ext uri="{FF2B5EF4-FFF2-40B4-BE49-F238E27FC236}">
                <a16:creationId xmlns:a16="http://schemas.microsoft.com/office/drawing/2014/main" id="{8214BAF5-09E1-4826-8AB4-93C9E67A1E68}"/>
              </a:ext>
            </a:extLst>
          </p:cNvPr>
          <p:cNvCxnSpPr>
            <a:stCxn id="14" idx="3"/>
            <a:endCxn id="7" idx="1"/>
          </p:cNvCxnSpPr>
          <p:nvPr/>
        </p:nvCxnSpPr>
        <p:spPr bwMode="auto">
          <a:xfrm>
            <a:off x="5948313" y="5260157"/>
            <a:ext cx="509047" cy="0"/>
          </a:xfrm>
          <a:prstGeom prst="straightConnector1">
            <a:avLst/>
          </a:prstGeom>
          <a:solidFill>
            <a:schemeClr val="tx2"/>
          </a:solidFill>
          <a:ln w="28575"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0C6E5AE-A920-4E53-9041-AEBD3999EA4C}"/>
              </a:ext>
            </a:extLst>
          </p:cNvPr>
          <p:cNvSpPr txBox="1"/>
          <p:nvPr/>
        </p:nvSpPr>
        <p:spPr>
          <a:xfrm>
            <a:off x="9874611" y="2082173"/>
            <a:ext cx="1995307" cy="282804"/>
          </a:xfrm>
          <a:prstGeom prst="rect">
            <a:avLst/>
          </a:prstGeom>
          <a:noFill/>
          <a:ln w="19050">
            <a:solidFill>
              <a:schemeClr val="tx1"/>
            </a:solidFill>
          </a:ln>
        </p:spPr>
        <p:txBody>
          <a:bodyPr wrap="square" lIns="0" tIns="0" rIns="0" bIns="0" rtlCol="0">
            <a:noAutofit/>
          </a:bodyPr>
          <a:lstStyle/>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12V Power Supply</a:t>
            </a:r>
          </a:p>
        </p:txBody>
      </p:sp>
      <p:cxnSp>
        <p:nvCxnSpPr>
          <p:cNvPr id="21" name="Straight Arrow Connector 20">
            <a:extLst>
              <a:ext uri="{FF2B5EF4-FFF2-40B4-BE49-F238E27FC236}">
                <a16:creationId xmlns:a16="http://schemas.microsoft.com/office/drawing/2014/main" id="{7C8B8FA5-7A1A-4F2D-9C19-F8D471188C9C}"/>
              </a:ext>
            </a:extLst>
          </p:cNvPr>
          <p:cNvCxnSpPr>
            <a:stCxn id="19" idx="1"/>
          </p:cNvCxnSpPr>
          <p:nvPr/>
        </p:nvCxnSpPr>
        <p:spPr bwMode="auto">
          <a:xfrm flipH="1">
            <a:off x="8333295" y="2223575"/>
            <a:ext cx="1541316" cy="0"/>
          </a:xfrm>
          <a:prstGeom prst="straightConnector1">
            <a:avLst/>
          </a:prstGeom>
          <a:solidFill>
            <a:schemeClr val="tx2"/>
          </a:solidFill>
          <a:ln w="28575" cap="flat" cmpd="sng" algn="ctr">
            <a:solidFill>
              <a:srgbClr val="EB780A"/>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089DFF90-E880-4D05-A074-5EA1CAF7DA98}"/>
              </a:ext>
            </a:extLst>
          </p:cNvPr>
          <p:cNvSpPr txBox="1"/>
          <p:nvPr/>
        </p:nvSpPr>
        <p:spPr>
          <a:xfrm>
            <a:off x="9935850" y="3477206"/>
            <a:ext cx="1995307" cy="807719"/>
          </a:xfrm>
          <a:prstGeom prst="rect">
            <a:avLst/>
          </a:prstGeom>
          <a:noFill/>
          <a:ln w="19050">
            <a:solidFill>
              <a:schemeClr val="tx1"/>
            </a:solidFill>
          </a:ln>
        </p:spPr>
        <p:txBody>
          <a:bodyPr wrap="square" lIns="0" tIns="0" rIns="0" bIns="0" rtlCol="0">
            <a:noAutofit/>
          </a:bodyPr>
          <a:lstStyle/>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Lab Jack 1</a:t>
            </a:r>
          </a:p>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Lab Jack 2</a:t>
            </a:r>
          </a:p>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Voltage Dividers</a:t>
            </a:r>
          </a:p>
        </p:txBody>
      </p:sp>
      <p:cxnSp>
        <p:nvCxnSpPr>
          <p:cNvPr id="24" name="Straight Arrow Connector 23">
            <a:extLst>
              <a:ext uri="{FF2B5EF4-FFF2-40B4-BE49-F238E27FC236}">
                <a16:creationId xmlns:a16="http://schemas.microsoft.com/office/drawing/2014/main" id="{55DB98C2-D1D9-46AC-B7EA-E6E8C5BE4B20}"/>
              </a:ext>
            </a:extLst>
          </p:cNvPr>
          <p:cNvCxnSpPr>
            <a:stCxn id="22" idx="1"/>
            <a:endCxn id="9" idx="3"/>
          </p:cNvCxnSpPr>
          <p:nvPr/>
        </p:nvCxnSpPr>
        <p:spPr bwMode="auto">
          <a:xfrm flipH="1">
            <a:off x="8606672" y="3881066"/>
            <a:ext cx="1329178" cy="1"/>
          </a:xfrm>
          <a:prstGeom prst="straightConnector1">
            <a:avLst/>
          </a:prstGeom>
          <a:solidFill>
            <a:schemeClr val="tx2"/>
          </a:solidFill>
          <a:ln w="28575" cap="flat" cmpd="sng" algn="ctr">
            <a:solidFill>
              <a:srgbClr val="AAB414"/>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D0D6CC6B-4BF3-4B4B-A502-F5551ECEA9A0}"/>
              </a:ext>
            </a:extLst>
          </p:cNvPr>
          <p:cNvSpPr txBox="1"/>
          <p:nvPr/>
        </p:nvSpPr>
        <p:spPr>
          <a:xfrm>
            <a:off x="103759" y="1557557"/>
            <a:ext cx="1995307" cy="743591"/>
          </a:xfrm>
          <a:prstGeom prst="rect">
            <a:avLst/>
          </a:prstGeom>
          <a:noFill/>
          <a:ln w="19050">
            <a:solidFill>
              <a:schemeClr val="tx1"/>
            </a:solidFill>
          </a:ln>
        </p:spPr>
        <p:txBody>
          <a:bodyPr wrap="square" lIns="0" tIns="0" rIns="0" bIns="0" rtlCol="0">
            <a:noAutofit/>
          </a:bodyPr>
          <a:lstStyle/>
          <a:p>
            <a:pPr algn="ct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Open Loop data transfer Simulink Model </a:t>
            </a:r>
          </a:p>
        </p:txBody>
      </p:sp>
      <p:cxnSp>
        <p:nvCxnSpPr>
          <p:cNvPr id="27" name="Straight Arrow Connector 26">
            <a:extLst>
              <a:ext uri="{FF2B5EF4-FFF2-40B4-BE49-F238E27FC236}">
                <a16:creationId xmlns:a16="http://schemas.microsoft.com/office/drawing/2014/main" id="{BBBC62F4-27B7-4B31-9CF6-D3CF347A2CDF}"/>
              </a:ext>
            </a:extLst>
          </p:cNvPr>
          <p:cNvCxnSpPr>
            <a:stCxn id="25" idx="3"/>
            <a:endCxn id="10" idx="1"/>
          </p:cNvCxnSpPr>
          <p:nvPr/>
        </p:nvCxnSpPr>
        <p:spPr bwMode="auto">
          <a:xfrm>
            <a:off x="2099066" y="1929353"/>
            <a:ext cx="367665" cy="0"/>
          </a:xfrm>
          <a:prstGeom prst="straightConnector1">
            <a:avLst/>
          </a:prstGeom>
          <a:solidFill>
            <a:schemeClr val="tx2"/>
          </a:solidFill>
          <a:ln w="2857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5974216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6644A-9329-4F8B-8478-7F72AAB2B931}"/>
              </a:ext>
            </a:extLst>
          </p:cNvPr>
          <p:cNvPicPr>
            <a:picLocks noChangeAspect="1"/>
          </p:cNvPicPr>
          <p:nvPr/>
        </p:nvPicPr>
        <p:blipFill>
          <a:blip r:embed="rId2"/>
          <a:stretch>
            <a:fillRect/>
          </a:stretch>
        </p:blipFill>
        <p:spPr>
          <a:xfrm>
            <a:off x="1228293" y="1380292"/>
            <a:ext cx="8893296" cy="5477708"/>
          </a:xfrm>
          <a:prstGeom prst="rect">
            <a:avLst/>
          </a:prstGeom>
        </p:spPr>
      </p:pic>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3.4.5.6 Hardware in Loop(</a:t>
            </a:r>
            <a:r>
              <a:rPr lang="en-US" dirty="0" err="1"/>
              <a:t>HiL</a:t>
            </a:r>
            <a:r>
              <a:rPr lang="en-US" dirty="0"/>
              <a:t>) Testing</a:t>
            </a:r>
            <a:br>
              <a:rPr lang="en-US" dirty="0"/>
            </a:br>
            <a:r>
              <a:rPr lang="en-US" dirty="0"/>
              <a:t>RPC ECU Simulink Model</a:t>
            </a:r>
          </a:p>
        </p:txBody>
      </p:sp>
      <p:sp>
        <p:nvSpPr>
          <p:cNvPr id="5" name="Rectangle 4">
            <a:extLst>
              <a:ext uri="{FF2B5EF4-FFF2-40B4-BE49-F238E27FC236}">
                <a16:creationId xmlns:a16="http://schemas.microsoft.com/office/drawing/2014/main" id="{908C1FA4-4371-41D0-9976-872234CEDD91}"/>
              </a:ext>
            </a:extLst>
          </p:cNvPr>
          <p:cNvSpPr/>
          <p:nvPr/>
        </p:nvSpPr>
        <p:spPr bwMode="auto">
          <a:xfrm>
            <a:off x="1325949" y="3133818"/>
            <a:ext cx="2166151" cy="3107185"/>
          </a:xfrm>
          <a:prstGeom prst="rect">
            <a:avLst/>
          </a:prstGeom>
          <a:noFill/>
          <a:ln w="28575">
            <a:solidFill>
              <a:srgbClr val="FF0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tangle 5">
            <a:extLst>
              <a:ext uri="{FF2B5EF4-FFF2-40B4-BE49-F238E27FC236}">
                <a16:creationId xmlns:a16="http://schemas.microsoft.com/office/drawing/2014/main" id="{A2101521-3C95-45B1-91AF-5B24A450325C}"/>
              </a:ext>
            </a:extLst>
          </p:cNvPr>
          <p:cNvSpPr/>
          <p:nvPr/>
        </p:nvSpPr>
        <p:spPr bwMode="auto">
          <a:xfrm>
            <a:off x="7851036" y="2957745"/>
            <a:ext cx="2224272" cy="3203359"/>
          </a:xfrm>
          <a:prstGeom prst="rect">
            <a:avLst/>
          </a:prstGeom>
          <a:noFill/>
          <a:ln w="28575">
            <a:solidFill>
              <a:srgbClr val="00B05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Rectangle 6">
            <a:extLst>
              <a:ext uri="{FF2B5EF4-FFF2-40B4-BE49-F238E27FC236}">
                <a16:creationId xmlns:a16="http://schemas.microsoft.com/office/drawing/2014/main" id="{060F032A-385B-4200-8543-7549786E2B80}"/>
              </a:ext>
            </a:extLst>
          </p:cNvPr>
          <p:cNvSpPr/>
          <p:nvPr/>
        </p:nvSpPr>
        <p:spPr bwMode="auto">
          <a:xfrm>
            <a:off x="4327431" y="1218613"/>
            <a:ext cx="3772179" cy="885396"/>
          </a:xfrm>
          <a:prstGeom prst="rect">
            <a:avLst/>
          </a:prstGeom>
          <a:noFill/>
          <a:ln w="28575">
            <a:solidFill>
              <a:srgbClr val="EB780A"/>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697799D4-42B2-4BC3-BB76-2319B5B556FE}"/>
              </a:ext>
            </a:extLst>
          </p:cNvPr>
          <p:cNvSpPr/>
          <p:nvPr/>
        </p:nvSpPr>
        <p:spPr bwMode="auto">
          <a:xfrm>
            <a:off x="990907" y="1330787"/>
            <a:ext cx="1977410" cy="1048429"/>
          </a:xfrm>
          <a:prstGeom prst="rect">
            <a:avLst/>
          </a:prstGeom>
          <a:noFill/>
          <a:ln w="28575">
            <a:solidFill>
              <a:schemeClr val="accent4">
                <a:lumMod val="60000"/>
                <a:lumOff val="40000"/>
              </a:schemeClr>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tangle 8">
            <a:extLst>
              <a:ext uri="{FF2B5EF4-FFF2-40B4-BE49-F238E27FC236}">
                <a16:creationId xmlns:a16="http://schemas.microsoft.com/office/drawing/2014/main" id="{07DF3905-04D0-4869-8690-D699E6A51A89}"/>
              </a:ext>
            </a:extLst>
          </p:cNvPr>
          <p:cNvSpPr/>
          <p:nvPr/>
        </p:nvSpPr>
        <p:spPr bwMode="auto">
          <a:xfrm>
            <a:off x="8211502" y="1440000"/>
            <a:ext cx="1335168" cy="743909"/>
          </a:xfrm>
          <a:prstGeom prst="rect">
            <a:avLst/>
          </a:prstGeom>
          <a:noFill/>
          <a:ln w="28575">
            <a:solidFill>
              <a:schemeClr val="accent5">
                <a:lumMod val="75000"/>
              </a:schemeClr>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B4222880-D558-4C8F-8FDD-73FC55F2D78A}"/>
              </a:ext>
            </a:extLst>
          </p:cNvPr>
          <p:cNvSpPr txBox="1"/>
          <p:nvPr/>
        </p:nvSpPr>
        <p:spPr>
          <a:xfrm>
            <a:off x="1732574" y="6290508"/>
            <a:ext cx="1352899" cy="428686"/>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Digital, Analog and CAN Read In</a:t>
            </a:r>
          </a:p>
        </p:txBody>
      </p:sp>
      <p:sp>
        <p:nvSpPr>
          <p:cNvPr id="11" name="TextBox 10">
            <a:extLst>
              <a:ext uri="{FF2B5EF4-FFF2-40B4-BE49-F238E27FC236}">
                <a16:creationId xmlns:a16="http://schemas.microsoft.com/office/drawing/2014/main" id="{CBCAE993-36BF-482F-A69D-031AB8F8F12E}"/>
              </a:ext>
            </a:extLst>
          </p:cNvPr>
          <p:cNvSpPr txBox="1"/>
          <p:nvPr/>
        </p:nvSpPr>
        <p:spPr>
          <a:xfrm>
            <a:off x="8436431" y="6241002"/>
            <a:ext cx="1527491" cy="428686"/>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Digital, Analog and CAN Write Out</a:t>
            </a:r>
          </a:p>
        </p:txBody>
      </p:sp>
      <p:sp>
        <p:nvSpPr>
          <p:cNvPr id="12" name="TextBox 11">
            <a:extLst>
              <a:ext uri="{FF2B5EF4-FFF2-40B4-BE49-F238E27FC236}">
                <a16:creationId xmlns:a16="http://schemas.microsoft.com/office/drawing/2014/main" id="{CD5F2EBD-0A59-4F32-80B2-94DAEB5D015C}"/>
              </a:ext>
            </a:extLst>
          </p:cNvPr>
          <p:cNvSpPr txBox="1"/>
          <p:nvPr/>
        </p:nvSpPr>
        <p:spPr>
          <a:xfrm>
            <a:off x="5146545" y="2183908"/>
            <a:ext cx="2490039" cy="238216"/>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CAN Bus and CCP Configuration</a:t>
            </a:r>
          </a:p>
        </p:txBody>
      </p:sp>
      <p:sp>
        <p:nvSpPr>
          <p:cNvPr id="13" name="TextBox 12">
            <a:extLst>
              <a:ext uri="{FF2B5EF4-FFF2-40B4-BE49-F238E27FC236}">
                <a16:creationId xmlns:a16="http://schemas.microsoft.com/office/drawing/2014/main" id="{4605CA6C-893E-4FE1-AF61-C5BBA9A704DD}"/>
              </a:ext>
            </a:extLst>
          </p:cNvPr>
          <p:cNvSpPr txBox="1"/>
          <p:nvPr/>
        </p:nvSpPr>
        <p:spPr>
          <a:xfrm>
            <a:off x="9605088" y="1555842"/>
            <a:ext cx="1091421" cy="428686"/>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Task Overrun Calculation</a:t>
            </a:r>
          </a:p>
        </p:txBody>
      </p:sp>
      <p:sp>
        <p:nvSpPr>
          <p:cNvPr id="14" name="TextBox 13">
            <a:extLst>
              <a:ext uri="{FF2B5EF4-FFF2-40B4-BE49-F238E27FC236}">
                <a16:creationId xmlns:a16="http://schemas.microsoft.com/office/drawing/2014/main" id="{3AFD8D42-5224-48A6-9D26-AFF050764380}"/>
              </a:ext>
            </a:extLst>
          </p:cNvPr>
          <p:cNvSpPr txBox="1"/>
          <p:nvPr/>
        </p:nvSpPr>
        <p:spPr>
          <a:xfrm>
            <a:off x="2164356" y="2391606"/>
            <a:ext cx="1091421" cy="4286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Hardware</a:t>
            </a:r>
            <a:br>
              <a:rPr lang="en-US" sz="1200" b="1" dirty="0">
                <a:solidFill>
                  <a:schemeClr val="tx1"/>
                </a:solidFill>
                <a:latin typeface="+mn-lt"/>
                <a:ea typeface="Arial Unicode MS" panose="020B0604020202020204" pitchFamily="34" charset="-128"/>
                <a:cs typeface="Arial Unicode MS" panose="020B0604020202020204" pitchFamily="34" charset="-128"/>
              </a:rPr>
            </a:br>
            <a:r>
              <a:rPr lang="en-US" sz="1200" b="1" dirty="0">
                <a:solidFill>
                  <a:schemeClr val="tx1"/>
                </a:solidFill>
                <a:latin typeface="+mn-lt"/>
                <a:ea typeface="Arial Unicode MS" panose="020B0604020202020204" pitchFamily="34" charset="-128"/>
                <a:cs typeface="Arial Unicode MS" panose="020B0604020202020204" pitchFamily="34" charset="-128"/>
              </a:rPr>
              <a:t>Identification</a:t>
            </a:r>
          </a:p>
        </p:txBody>
      </p:sp>
      <p:sp>
        <p:nvSpPr>
          <p:cNvPr id="15" name="TextBox 14">
            <a:extLst>
              <a:ext uri="{FF2B5EF4-FFF2-40B4-BE49-F238E27FC236}">
                <a16:creationId xmlns:a16="http://schemas.microsoft.com/office/drawing/2014/main" id="{A7D3F9C2-8BED-4671-A57A-824A5205AD1C}"/>
              </a:ext>
            </a:extLst>
          </p:cNvPr>
          <p:cNvSpPr txBox="1"/>
          <p:nvPr/>
        </p:nvSpPr>
        <p:spPr>
          <a:xfrm>
            <a:off x="5845853" y="2491665"/>
            <a:ext cx="1091421" cy="4286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BMS</a:t>
            </a:r>
            <a:br>
              <a:rPr lang="en-US" sz="1200" b="1" dirty="0">
                <a:solidFill>
                  <a:schemeClr val="tx1"/>
                </a:solidFill>
                <a:latin typeface="+mn-lt"/>
                <a:ea typeface="Arial Unicode MS" panose="020B0604020202020204" pitchFamily="34" charset="-128"/>
                <a:cs typeface="Arial Unicode MS" panose="020B0604020202020204" pitchFamily="34" charset="-128"/>
              </a:rPr>
            </a:br>
            <a:r>
              <a:rPr lang="en-US" sz="1200" b="1" dirty="0">
                <a:solidFill>
                  <a:schemeClr val="tx1"/>
                </a:solidFill>
                <a:latin typeface="+mn-lt"/>
                <a:ea typeface="Arial Unicode MS" panose="020B0604020202020204" pitchFamily="34" charset="-128"/>
                <a:cs typeface="Arial Unicode MS" panose="020B0604020202020204" pitchFamily="34" charset="-128"/>
              </a:rPr>
              <a:t>Controller</a:t>
            </a:r>
          </a:p>
        </p:txBody>
      </p:sp>
    </p:spTree>
    <p:extLst>
      <p:ext uri="{BB962C8B-B14F-4D97-AF65-F5344CB8AC3E}">
        <p14:creationId xmlns:p14="http://schemas.microsoft.com/office/powerpoint/2010/main" val="22005643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F1A-8E5B-4933-84E1-4E554394F1DA}"/>
              </a:ext>
            </a:extLst>
          </p:cNvPr>
          <p:cNvSpPr>
            <a:spLocks noGrp="1"/>
          </p:cNvSpPr>
          <p:nvPr>
            <p:ph type="title"/>
          </p:nvPr>
        </p:nvSpPr>
        <p:spPr/>
        <p:txBody>
          <a:bodyPr/>
          <a:lstStyle/>
          <a:p>
            <a:r>
              <a:rPr lang="en-US" dirty="0"/>
              <a:t>3.4.5.7 Hardware in Loop(</a:t>
            </a:r>
            <a:r>
              <a:rPr lang="en-US" dirty="0" err="1"/>
              <a:t>HiL</a:t>
            </a:r>
            <a:r>
              <a:rPr lang="en-US" dirty="0"/>
              <a:t>) Testing</a:t>
            </a:r>
            <a:br>
              <a:rPr lang="en-US" dirty="0"/>
            </a:br>
            <a:r>
              <a:rPr lang="en-US" dirty="0"/>
              <a:t>Open loop data transfer Simulink Model</a:t>
            </a:r>
          </a:p>
        </p:txBody>
      </p:sp>
      <p:pic>
        <p:nvPicPr>
          <p:cNvPr id="4" name="Picture 3">
            <a:extLst>
              <a:ext uri="{FF2B5EF4-FFF2-40B4-BE49-F238E27FC236}">
                <a16:creationId xmlns:a16="http://schemas.microsoft.com/office/drawing/2014/main" id="{726C22B8-CDC2-43FF-9A06-A96CD229F3BE}"/>
              </a:ext>
            </a:extLst>
          </p:cNvPr>
          <p:cNvPicPr>
            <a:picLocks noChangeAspect="1"/>
          </p:cNvPicPr>
          <p:nvPr/>
        </p:nvPicPr>
        <p:blipFill>
          <a:blip r:embed="rId2"/>
          <a:stretch>
            <a:fillRect/>
          </a:stretch>
        </p:blipFill>
        <p:spPr>
          <a:xfrm>
            <a:off x="3175" y="1440000"/>
            <a:ext cx="12192000" cy="5277525"/>
          </a:xfrm>
          <a:prstGeom prst="rect">
            <a:avLst/>
          </a:prstGeom>
        </p:spPr>
      </p:pic>
      <p:sp>
        <p:nvSpPr>
          <p:cNvPr id="5" name="TextBox 4">
            <a:extLst>
              <a:ext uri="{FF2B5EF4-FFF2-40B4-BE49-F238E27FC236}">
                <a16:creationId xmlns:a16="http://schemas.microsoft.com/office/drawing/2014/main" id="{0C1561F8-4E9F-47CD-9771-C3CE20B7F3AF}"/>
              </a:ext>
            </a:extLst>
          </p:cNvPr>
          <p:cNvSpPr txBox="1"/>
          <p:nvPr/>
        </p:nvSpPr>
        <p:spPr>
          <a:xfrm>
            <a:off x="819922" y="1589103"/>
            <a:ext cx="914400" cy="257452"/>
          </a:xfrm>
          <a:prstGeom prst="rect">
            <a:avLst/>
          </a:prstGeom>
          <a:noFill/>
        </p:spPr>
        <p:txBody>
          <a:bodyPr wrap="square" lIns="0" tIns="0" rIns="0" bIns="0" rtlCol="0">
            <a:noAutofit/>
          </a:bodyPr>
          <a:lstStyle/>
          <a:p>
            <a:pPr>
              <a:lnSpc>
                <a:spcPct val="110000"/>
              </a:lnSpc>
              <a:spcBef>
                <a:spcPts val="0"/>
              </a:spcBef>
            </a:pPr>
            <a:r>
              <a:rPr lang="en-US" sz="1400" b="1" dirty="0" err="1">
                <a:solidFill>
                  <a:schemeClr val="tx1"/>
                </a:solidFill>
                <a:latin typeface="+mn-lt"/>
                <a:ea typeface="Arial Unicode MS" panose="020B0604020202020204" pitchFamily="34" charset="-128"/>
                <a:cs typeface="Arial Unicode MS" panose="020B0604020202020204" pitchFamily="34" charset="-128"/>
              </a:rPr>
              <a:t>LabJack</a:t>
            </a:r>
            <a:r>
              <a:rPr lang="en-US" sz="1400" b="1" dirty="0">
                <a:solidFill>
                  <a:schemeClr val="tx1"/>
                </a:solidFill>
                <a:latin typeface="+mn-lt"/>
                <a:ea typeface="Arial Unicode MS" panose="020B0604020202020204" pitchFamily="34" charset="-128"/>
                <a:cs typeface="Arial Unicode MS" panose="020B0604020202020204" pitchFamily="34" charset="-128"/>
              </a:rPr>
              <a:t> 1</a:t>
            </a:r>
          </a:p>
        </p:txBody>
      </p:sp>
      <p:sp>
        <p:nvSpPr>
          <p:cNvPr id="6" name="TextBox 5">
            <a:extLst>
              <a:ext uri="{FF2B5EF4-FFF2-40B4-BE49-F238E27FC236}">
                <a16:creationId xmlns:a16="http://schemas.microsoft.com/office/drawing/2014/main" id="{F9801E7F-C9A5-4E79-8411-78A91207FD0A}"/>
              </a:ext>
            </a:extLst>
          </p:cNvPr>
          <p:cNvSpPr txBox="1"/>
          <p:nvPr/>
        </p:nvSpPr>
        <p:spPr>
          <a:xfrm>
            <a:off x="819922" y="4753994"/>
            <a:ext cx="914400" cy="257452"/>
          </a:xfrm>
          <a:prstGeom prst="rect">
            <a:avLst/>
          </a:prstGeom>
          <a:noFill/>
        </p:spPr>
        <p:txBody>
          <a:bodyPr wrap="square" lIns="0" tIns="0" rIns="0" bIns="0" rtlCol="0">
            <a:noAutofit/>
          </a:bodyPr>
          <a:lstStyle/>
          <a:p>
            <a:pPr>
              <a:lnSpc>
                <a:spcPct val="110000"/>
              </a:lnSpc>
              <a:spcBef>
                <a:spcPts val="0"/>
              </a:spcBef>
            </a:pPr>
            <a:r>
              <a:rPr lang="en-US" sz="1400" b="1" dirty="0" err="1">
                <a:solidFill>
                  <a:schemeClr val="tx1"/>
                </a:solidFill>
                <a:latin typeface="+mn-lt"/>
                <a:ea typeface="Arial Unicode MS" panose="020B0604020202020204" pitchFamily="34" charset="-128"/>
                <a:cs typeface="Arial Unicode MS" panose="020B0604020202020204" pitchFamily="34" charset="-128"/>
              </a:rPr>
              <a:t>LabJack</a:t>
            </a:r>
            <a:r>
              <a:rPr lang="en-US" sz="1400" b="1" dirty="0">
                <a:solidFill>
                  <a:schemeClr val="tx1"/>
                </a:solidFill>
                <a:latin typeface="+mn-lt"/>
                <a:ea typeface="Arial Unicode MS" panose="020B0604020202020204" pitchFamily="34" charset="-128"/>
                <a:cs typeface="Arial Unicode MS" panose="020B0604020202020204" pitchFamily="34" charset="-128"/>
              </a:rPr>
              <a:t> 2</a:t>
            </a:r>
          </a:p>
        </p:txBody>
      </p:sp>
      <p:sp>
        <p:nvSpPr>
          <p:cNvPr id="7" name="TextBox 6">
            <a:extLst>
              <a:ext uri="{FF2B5EF4-FFF2-40B4-BE49-F238E27FC236}">
                <a16:creationId xmlns:a16="http://schemas.microsoft.com/office/drawing/2014/main" id="{37BF658B-99BC-41CE-8952-DB8D58A00DD8}"/>
              </a:ext>
            </a:extLst>
          </p:cNvPr>
          <p:cNvSpPr txBox="1"/>
          <p:nvPr/>
        </p:nvSpPr>
        <p:spPr>
          <a:xfrm>
            <a:off x="8411809" y="3300275"/>
            <a:ext cx="1321292" cy="233039"/>
          </a:xfrm>
          <a:prstGeom prst="rect">
            <a:avLst/>
          </a:prstGeom>
          <a:noFill/>
        </p:spPr>
        <p:txBody>
          <a:bodyPr wrap="square" lIns="0" tIns="0" rIns="0" bIns="0" rtlCol="0">
            <a:noAutofit/>
          </a:bodyPr>
          <a:lstStyle/>
          <a:p>
            <a:pP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CAN Interface</a:t>
            </a:r>
          </a:p>
        </p:txBody>
      </p:sp>
      <p:sp>
        <p:nvSpPr>
          <p:cNvPr id="8" name="TextBox 7">
            <a:extLst>
              <a:ext uri="{FF2B5EF4-FFF2-40B4-BE49-F238E27FC236}">
                <a16:creationId xmlns:a16="http://schemas.microsoft.com/office/drawing/2014/main" id="{36442079-80C4-4E85-B26E-3CF329B77E7C}"/>
              </a:ext>
            </a:extLst>
          </p:cNvPr>
          <p:cNvSpPr txBox="1"/>
          <p:nvPr/>
        </p:nvSpPr>
        <p:spPr>
          <a:xfrm>
            <a:off x="6159100" y="1589103"/>
            <a:ext cx="914400" cy="257452"/>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Digital Write</a:t>
            </a:r>
          </a:p>
        </p:txBody>
      </p:sp>
      <p:sp>
        <p:nvSpPr>
          <p:cNvPr id="9" name="TextBox 8">
            <a:extLst>
              <a:ext uri="{FF2B5EF4-FFF2-40B4-BE49-F238E27FC236}">
                <a16:creationId xmlns:a16="http://schemas.microsoft.com/office/drawing/2014/main" id="{751AAF43-EE0B-4687-8331-12834A1B2244}"/>
              </a:ext>
            </a:extLst>
          </p:cNvPr>
          <p:cNvSpPr txBox="1"/>
          <p:nvPr/>
        </p:nvSpPr>
        <p:spPr>
          <a:xfrm>
            <a:off x="6099175" y="2839544"/>
            <a:ext cx="1034250" cy="257452"/>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Analog Write</a:t>
            </a:r>
          </a:p>
        </p:txBody>
      </p:sp>
      <p:sp>
        <p:nvSpPr>
          <p:cNvPr id="10" name="TextBox 9">
            <a:extLst>
              <a:ext uri="{FF2B5EF4-FFF2-40B4-BE49-F238E27FC236}">
                <a16:creationId xmlns:a16="http://schemas.microsoft.com/office/drawing/2014/main" id="{7231A681-B014-40A2-BA10-10654B94B551}"/>
              </a:ext>
            </a:extLst>
          </p:cNvPr>
          <p:cNvSpPr txBox="1"/>
          <p:nvPr/>
        </p:nvSpPr>
        <p:spPr>
          <a:xfrm>
            <a:off x="6099175" y="4897348"/>
            <a:ext cx="1034250" cy="257452"/>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Analog Write</a:t>
            </a:r>
          </a:p>
        </p:txBody>
      </p:sp>
      <p:sp>
        <p:nvSpPr>
          <p:cNvPr id="11" name="TextBox 10">
            <a:extLst>
              <a:ext uri="{FF2B5EF4-FFF2-40B4-BE49-F238E27FC236}">
                <a16:creationId xmlns:a16="http://schemas.microsoft.com/office/drawing/2014/main" id="{440208A4-20CE-4F85-B7E6-4DFBFD0D32FB}"/>
              </a:ext>
            </a:extLst>
          </p:cNvPr>
          <p:cNvSpPr txBox="1"/>
          <p:nvPr/>
        </p:nvSpPr>
        <p:spPr>
          <a:xfrm>
            <a:off x="152616" y="2557149"/>
            <a:ext cx="1034250" cy="257452"/>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Analog Read</a:t>
            </a:r>
          </a:p>
        </p:txBody>
      </p:sp>
      <p:sp>
        <p:nvSpPr>
          <p:cNvPr id="12" name="TextBox 11">
            <a:extLst>
              <a:ext uri="{FF2B5EF4-FFF2-40B4-BE49-F238E27FC236}">
                <a16:creationId xmlns:a16="http://schemas.microsoft.com/office/drawing/2014/main" id="{1ECB1051-58B4-408E-B2DA-F3CD8CF35EC1}"/>
              </a:ext>
            </a:extLst>
          </p:cNvPr>
          <p:cNvSpPr txBox="1"/>
          <p:nvPr/>
        </p:nvSpPr>
        <p:spPr>
          <a:xfrm>
            <a:off x="165932" y="6429632"/>
            <a:ext cx="1034250" cy="257452"/>
          </a:xfrm>
          <a:prstGeom prst="rect">
            <a:avLst/>
          </a:prstGeom>
          <a:noFill/>
        </p:spPr>
        <p:txBody>
          <a:bodyPr wrap="squar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Digital Read</a:t>
            </a:r>
          </a:p>
        </p:txBody>
      </p:sp>
    </p:spTree>
    <p:extLst>
      <p:ext uri="{BB962C8B-B14F-4D97-AF65-F5344CB8AC3E}">
        <p14:creationId xmlns:p14="http://schemas.microsoft.com/office/powerpoint/2010/main" val="31799005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a:t>
            </a:r>
            <a:br>
              <a:rPr lang="en-US" dirty="0"/>
            </a:br>
            <a:r>
              <a:rPr lang="en-US" dirty="0"/>
              <a:t>Battery Mode</a:t>
            </a:r>
            <a:br>
              <a:rPr lang="en-US" dirty="0"/>
            </a:br>
            <a:endParaRPr lang="en-US" dirty="0"/>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090482"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a:t>
            </a:r>
            <a:r>
              <a:rPr lang="en-US" sz="1400" dirty="0" err="1"/>
              <a:t>HiL</a:t>
            </a:r>
            <a:r>
              <a:rPr lang="en-US" sz="1400" dirty="0"/>
              <a:t> test. </a:t>
            </a:r>
          </a:p>
          <a:p>
            <a:pPr marL="522198" lvl="1" indent="-342900">
              <a:buClrTx/>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There are some instances when they do not match but this is due to a timestep delay in signal as mentioned earlier. But this does not affect any other feature extensively. </a:t>
            </a:r>
            <a:br>
              <a:rPr lang="en-US" dirty="0"/>
            </a:br>
            <a:endParaRPr lang="en-US" dirty="0"/>
          </a:p>
        </p:txBody>
      </p:sp>
      <p:pic>
        <p:nvPicPr>
          <p:cNvPr id="5" name="Picture 4">
            <a:extLst>
              <a:ext uri="{FF2B5EF4-FFF2-40B4-BE49-F238E27FC236}">
                <a16:creationId xmlns:a16="http://schemas.microsoft.com/office/drawing/2014/main" id="{BB4FB517-8C7B-41CA-81E6-B26760A9133C}"/>
              </a:ext>
            </a:extLst>
          </p:cNvPr>
          <p:cNvPicPr>
            <a:picLocks noChangeAspect="1"/>
          </p:cNvPicPr>
          <p:nvPr/>
        </p:nvPicPr>
        <p:blipFill rotWithShape="1">
          <a:blip r:embed="rId2">
            <a:extLst>
              <a:ext uri="{28A0092B-C50C-407E-A947-70E740481C1C}">
                <a14:useLocalDpi xmlns:a14="http://schemas.microsoft.com/office/drawing/2010/main" val="0"/>
              </a:ext>
            </a:extLst>
          </a:blip>
          <a:srcRect l="7632" r="7401" b="2745"/>
          <a:stretch/>
        </p:blipFill>
        <p:spPr>
          <a:xfrm>
            <a:off x="5805137" y="1127464"/>
            <a:ext cx="6111871" cy="4412202"/>
          </a:xfrm>
          <a:prstGeom prst="rect">
            <a:avLst/>
          </a:prstGeom>
        </p:spPr>
      </p:pic>
    </p:spTree>
    <p:extLst>
      <p:ext uri="{BB962C8B-B14F-4D97-AF65-F5344CB8AC3E}">
        <p14:creationId xmlns:p14="http://schemas.microsoft.com/office/powerpoint/2010/main" val="7400076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247104" cy="4752000"/>
          </a:xfrm>
        </p:spPr>
        <p:txBody>
          <a:bodyPr/>
          <a:lstStyle/>
          <a:p>
            <a:pPr marL="342900" indent="-342900">
              <a:buClrTx/>
              <a:buFont typeface="+mj-lt"/>
              <a:buAutoNum type="arabicPeriod" startAt="2"/>
            </a:pPr>
            <a:r>
              <a:rPr lang="en-US" sz="1400" dirty="0"/>
              <a:t>Figure : Comparison of SOC</a:t>
            </a:r>
          </a:p>
          <a:p>
            <a:pPr marL="522198" lvl="1" indent="-342900">
              <a:buClrTx/>
              <a:buFont typeface="Arial" panose="020B0604020202020204" pitchFamily="34" charset="0"/>
              <a:buChar char="•"/>
            </a:pPr>
            <a:r>
              <a:rPr lang="en-US" sz="1400" dirty="0"/>
              <a:t>The average SOC of all the 40 cells is compared in the figure. This value is broadcasted on the CAN bus.</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SOC in Closed loop case matches with calculated SOC from </a:t>
            </a:r>
            <a:r>
              <a:rPr lang="en-US" sz="1400" dirty="0" err="1"/>
              <a:t>HiL</a:t>
            </a:r>
            <a:r>
              <a:rPr lang="en-US" sz="1400" dirty="0"/>
              <a:t> test.</a:t>
            </a:r>
          </a:p>
          <a:p>
            <a:pPr marL="522198" lvl="1" indent="-342900">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C44630E2-B7AF-47D1-8174-73C5FD042A4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r="5076"/>
          <a:stretch/>
        </p:blipFill>
        <p:spPr>
          <a:xfrm>
            <a:off x="5659731" y="1217244"/>
            <a:ext cx="6008702" cy="4186238"/>
          </a:xfrm>
          <a:prstGeom prst="rect">
            <a:avLst/>
          </a:prstGeom>
        </p:spPr>
      </p:pic>
    </p:spTree>
    <p:extLst>
      <p:ext uri="{BB962C8B-B14F-4D97-AF65-F5344CB8AC3E}">
        <p14:creationId xmlns:p14="http://schemas.microsoft.com/office/powerpoint/2010/main" val="11916612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a:t>
            </a:r>
            <a:br>
              <a:rPr lang="en-US" dirty="0"/>
            </a:br>
            <a:r>
              <a:rPr lang="en-US" dirty="0"/>
              <a:t>Internal Resistance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312424" cy="4752000"/>
          </a:xfrm>
        </p:spPr>
        <p:txBody>
          <a:bodyPr/>
          <a:lstStyle/>
          <a:p>
            <a:pPr marL="342900" indent="-342900">
              <a:buClrTx/>
              <a:buFont typeface="+mj-lt"/>
              <a:buAutoNum type="arabicPeriod" startAt="3"/>
            </a:pPr>
            <a:r>
              <a:rPr lang="en-US" sz="1400" dirty="0"/>
              <a:t>Figure 1 : Comparison of Resistance Estimation</a:t>
            </a:r>
          </a:p>
          <a:p>
            <a:pPr marL="522198" lvl="1" indent="-342900">
              <a:buClrTx/>
              <a:buFont typeface="Arial" panose="020B0604020202020204" pitchFamily="34" charset="0"/>
              <a:buChar char="•"/>
            </a:pPr>
            <a:r>
              <a:rPr lang="en-US" sz="1400" dirty="0"/>
              <a:t>The lowest resistance factor out of 40 cells is broadcasted as SOHR index on CAN and is compared in the figure. </a:t>
            </a:r>
          </a:p>
          <a:p>
            <a:pPr marL="522198" lvl="1" indent="-342900">
              <a:buClrTx/>
              <a:buFont typeface="Arial" panose="020B0604020202020204" pitchFamily="34" charset="0"/>
              <a:buChar char="•"/>
            </a:pPr>
            <a:r>
              <a:rPr lang="en-US" sz="1400" dirty="0"/>
              <a:t>Calculated resistance factor in Closed loop case almost matches with calculated resistance factor from </a:t>
            </a:r>
            <a:r>
              <a:rPr lang="en-US" sz="1400" dirty="0" err="1"/>
              <a:t>HiL</a:t>
            </a:r>
            <a:r>
              <a:rPr lang="en-US" sz="1400" dirty="0"/>
              <a:t> test. Though it doesn’t match exactly since degradation of resistance estimation depends upon change in current at every timestep, and the resolution of current as an analog signal is very low (-200 to 200 Amperes is mapped to 0.1 to 4.8 volts).</a:t>
            </a:r>
          </a:p>
          <a:p>
            <a:pPr marL="522198" lvl="1" indent="-342900">
              <a:buFont typeface="Arial" panose="020B0604020202020204" pitchFamily="34" charset="0"/>
              <a:buChar char="•"/>
            </a:pPr>
            <a:endParaRPr lang="en-US" sz="1400" dirty="0"/>
          </a:p>
          <a:p>
            <a:pPr lvl="1" indent="0">
              <a:buNone/>
            </a:pPr>
            <a:endParaRPr lang="en-US" sz="1400" dirty="0"/>
          </a:p>
          <a:p>
            <a:pPr marL="342900" indent="-342900">
              <a:buClrTx/>
              <a:buFont typeface="+mj-lt"/>
              <a:buAutoNum type="arabicPeriod" startAt="3"/>
            </a:pPr>
            <a:r>
              <a:rPr lang="en-US" sz="1400" dirty="0"/>
              <a:t>Figure 2 : Comparison of Resistance Estimation with current broadcasted on CAN instead of Analog signal.</a:t>
            </a:r>
          </a:p>
          <a:p>
            <a:pPr marL="522198" lvl="1" indent="-342900">
              <a:buClrTx/>
              <a:buFont typeface="Arial" panose="020B0604020202020204" pitchFamily="34" charset="0"/>
              <a:buChar char="•"/>
            </a:pPr>
            <a:r>
              <a:rPr lang="en-US" sz="1400" dirty="0"/>
              <a:t>Calculated resistance factor in Closed loop case matches exactly with calculated resistance factor from </a:t>
            </a:r>
            <a:r>
              <a:rPr lang="en-US" sz="1400" dirty="0" err="1"/>
              <a:t>HiL</a:t>
            </a:r>
            <a:r>
              <a:rPr lang="en-US" sz="1400" dirty="0"/>
              <a:t> test as expected.</a:t>
            </a:r>
          </a:p>
          <a:p>
            <a:pPr marL="342900" indent="-342900">
              <a:buFont typeface="+mj-lt"/>
              <a:buAutoNum type="arabicPeriod" startAt="3"/>
            </a:pPr>
            <a:endParaRPr lang="en-US" sz="1400" dirty="0"/>
          </a:p>
        </p:txBody>
      </p:sp>
      <p:pic>
        <p:nvPicPr>
          <p:cNvPr id="5" name="Picture 4">
            <a:extLst>
              <a:ext uri="{FF2B5EF4-FFF2-40B4-BE49-F238E27FC236}">
                <a16:creationId xmlns:a16="http://schemas.microsoft.com/office/drawing/2014/main" id="{7E20B580-D29A-4ED6-A5D9-BBD057745CA0}"/>
              </a:ext>
            </a:extLst>
          </p:cNvPr>
          <p:cNvPicPr>
            <a:picLocks noChangeAspect="1"/>
          </p:cNvPicPr>
          <p:nvPr/>
        </p:nvPicPr>
        <p:blipFill rotWithShape="1">
          <a:blip r:embed="rId2">
            <a:extLst>
              <a:ext uri="{28A0092B-C50C-407E-A947-70E740481C1C}">
                <a14:useLocalDpi xmlns:a14="http://schemas.microsoft.com/office/drawing/2010/main" val="0"/>
              </a:ext>
            </a:extLst>
          </a:blip>
          <a:srcRect l="3575" r="6150"/>
          <a:stretch/>
        </p:blipFill>
        <p:spPr>
          <a:xfrm>
            <a:off x="7300621" y="83587"/>
            <a:ext cx="4344645" cy="3609524"/>
          </a:xfrm>
          <a:prstGeom prst="rect">
            <a:avLst/>
          </a:prstGeom>
        </p:spPr>
      </p:pic>
      <p:pic>
        <p:nvPicPr>
          <p:cNvPr id="7" name="Picture 6">
            <a:extLst>
              <a:ext uri="{FF2B5EF4-FFF2-40B4-BE49-F238E27FC236}">
                <a16:creationId xmlns:a16="http://schemas.microsoft.com/office/drawing/2014/main" id="{80D7751D-4B29-46E4-AF2B-FA7CDC7D059C}"/>
              </a:ext>
            </a:extLst>
          </p:cNvPr>
          <p:cNvPicPr>
            <a:picLocks noChangeAspect="1"/>
          </p:cNvPicPr>
          <p:nvPr/>
        </p:nvPicPr>
        <p:blipFill rotWithShape="1">
          <a:blip r:embed="rId3">
            <a:extLst>
              <a:ext uri="{28A0092B-C50C-407E-A947-70E740481C1C}">
                <a14:useLocalDpi xmlns:a14="http://schemas.microsoft.com/office/drawing/2010/main" val="0"/>
              </a:ext>
            </a:extLst>
          </a:blip>
          <a:srcRect l="4993" r="658"/>
          <a:stretch/>
        </p:blipFill>
        <p:spPr>
          <a:xfrm>
            <a:off x="7034290" y="3744628"/>
            <a:ext cx="5013176" cy="3113372"/>
          </a:xfrm>
          <a:prstGeom prst="rect">
            <a:avLst/>
          </a:prstGeom>
        </p:spPr>
      </p:pic>
    </p:spTree>
    <p:extLst>
      <p:ext uri="{BB962C8B-B14F-4D97-AF65-F5344CB8AC3E}">
        <p14:creationId xmlns:p14="http://schemas.microsoft.com/office/powerpoint/2010/main" val="42945620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Battery Mode</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66700"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a:t>
            </a:r>
            <a:r>
              <a:rPr lang="en-US" sz="1400" dirty="0" err="1"/>
              <a:t>HiL</a:t>
            </a:r>
            <a:r>
              <a:rPr lang="en-US" sz="1400" dirty="0"/>
              <a:t> test. </a:t>
            </a:r>
          </a:p>
          <a:p>
            <a:pPr marL="522198" lvl="1" indent="-342900">
              <a:buClrTx/>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There are some instances when they do not match but this is due to a timestep delay in signal as mentioned earlier. But this does not affect any other feature extensively.</a:t>
            </a:r>
            <a:br>
              <a:rPr lang="en-US" dirty="0"/>
            </a:br>
            <a:endParaRPr lang="en-US" dirty="0"/>
          </a:p>
        </p:txBody>
      </p:sp>
      <p:pic>
        <p:nvPicPr>
          <p:cNvPr id="5" name="Picture 4">
            <a:extLst>
              <a:ext uri="{FF2B5EF4-FFF2-40B4-BE49-F238E27FC236}">
                <a16:creationId xmlns:a16="http://schemas.microsoft.com/office/drawing/2014/main" id="{654232EC-2037-47B4-A9D9-83495BD6883A}"/>
              </a:ext>
            </a:extLst>
          </p:cNvPr>
          <p:cNvPicPr>
            <a:picLocks noChangeAspect="1"/>
          </p:cNvPicPr>
          <p:nvPr/>
        </p:nvPicPr>
        <p:blipFill rotWithShape="1">
          <a:blip r:embed="rId2">
            <a:extLst>
              <a:ext uri="{28A0092B-C50C-407E-A947-70E740481C1C}">
                <a14:useLocalDpi xmlns:a14="http://schemas.microsoft.com/office/drawing/2010/main" val="0"/>
              </a:ext>
            </a:extLst>
          </a:blip>
          <a:srcRect l="7745" r="4454"/>
          <a:stretch/>
        </p:blipFill>
        <p:spPr>
          <a:xfrm>
            <a:off x="6092631" y="1562470"/>
            <a:ext cx="6102545" cy="4060239"/>
          </a:xfrm>
          <a:prstGeom prst="rect">
            <a:avLst/>
          </a:prstGeom>
        </p:spPr>
      </p:pic>
    </p:spTree>
    <p:extLst>
      <p:ext uri="{BB962C8B-B14F-4D97-AF65-F5344CB8AC3E}">
        <p14:creationId xmlns:p14="http://schemas.microsoft.com/office/powerpoint/2010/main" val="36886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C505-6860-47B7-98B6-64A8D400A39B}"/>
              </a:ext>
            </a:extLst>
          </p:cNvPr>
          <p:cNvSpPr>
            <a:spLocks noGrp="1"/>
          </p:cNvSpPr>
          <p:nvPr>
            <p:ph type="title"/>
          </p:nvPr>
        </p:nvSpPr>
        <p:spPr/>
        <p:txBody>
          <a:bodyPr/>
          <a:lstStyle/>
          <a:p>
            <a:r>
              <a:rPr lang="en-US" dirty="0"/>
              <a:t>Polarion for BMS</a:t>
            </a:r>
            <a:br>
              <a:rPr lang="en-US" dirty="0"/>
            </a:br>
            <a:r>
              <a:rPr lang="en-US" sz="1800" b="0" dirty="0"/>
              <a:t>Feature Level – Requirements Page</a:t>
            </a:r>
            <a:endParaRPr lang="en-US" dirty="0"/>
          </a:p>
        </p:txBody>
      </p:sp>
      <p:pic>
        <p:nvPicPr>
          <p:cNvPr id="4" name="Picture 3">
            <a:extLst>
              <a:ext uri="{FF2B5EF4-FFF2-40B4-BE49-F238E27FC236}">
                <a16:creationId xmlns:a16="http://schemas.microsoft.com/office/drawing/2014/main" id="{5115FDD7-0E3D-4B92-A49D-950F345EA316}"/>
              </a:ext>
            </a:extLst>
          </p:cNvPr>
          <p:cNvPicPr>
            <a:picLocks noChangeAspect="1"/>
          </p:cNvPicPr>
          <p:nvPr/>
        </p:nvPicPr>
        <p:blipFill>
          <a:blip r:embed="rId3"/>
          <a:stretch>
            <a:fillRect/>
          </a:stretch>
        </p:blipFill>
        <p:spPr>
          <a:xfrm>
            <a:off x="307975" y="1295400"/>
            <a:ext cx="8915400" cy="4836109"/>
          </a:xfrm>
          <a:prstGeom prst="rect">
            <a:avLst/>
          </a:prstGeom>
          <a:ln w="19050">
            <a:solidFill>
              <a:srgbClr val="00646E"/>
            </a:solidFill>
          </a:ln>
        </p:spPr>
      </p:pic>
      <p:sp>
        <p:nvSpPr>
          <p:cNvPr id="5" name="TextBox 4">
            <a:extLst>
              <a:ext uri="{FF2B5EF4-FFF2-40B4-BE49-F238E27FC236}">
                <a16:creationId xmlns:a16="http://schemas.microsoft.com/office/drawing/2014/main" id="{CFDF7C90-43FC-49F3-BA0E-2B88F3B92005}"/>
              </a:ext>
            </a:extLst>
          </p:cNvPr>
          <p:cNvSpPr txBox="1"/>
          <p:nvPr/>
        </p:nvSpPr>
        <p:spPr>
          <a:xfrm>
            <a:off x="10432787" y="1295400"/>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Requirement Specification</a:t>
            </a:r>
          </a:p>
        </p:txBody>
      </p:sp>
      <p:cxnSp>
        <p:nvCxnSpPr>
          <p:cNvPr id="6" name="Straight Arrow Connector 5">
            <a:extLst>
              <a:ext uri="{FF2B5EF4-FFF2-40B4-BE49-F238E27FC236}">
                <a16:creationId xmlns:a16="http://schemas.microsoft.com/office/drawing/2014/main" id="{51AC5B7C-F884-4A37-AA13-B68FCBDEAAC5}"/>
              </a:ext>
            </a:extLst>
          </p:cNvPr>
          <p:cNvCxnSpPr>
            <a:stCxn id="7" idx="1"/>
          </p:cNvCxnSpPr>
          <p:nvPr/>
        </p:nvCxnSpPr>
        <p:spPr bwMode="auto">
          <a:xfrm flipH="1" flipV="1">
            <a:off x="1755775" y="2604873"/>
            <a:ext cx="8305800" cy="603262"/>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7" name="Picture 6">
            <a:extLst>
              <a:ext uri="{FF2B5EF4-FFF2-40B4-BE49-F238E27FC236}">
                <a16:creationId xmlns:a16="http://schemas.microsoft.com/office/drawing/2014/main" id="{E88AD396-5E3C-4569-911D-D74C0FC7675E}"/>
              </a:ext>
            </a:extLst>
          </p:cNvPr>
          <p:cNvPicPr>
            <a:picLocks noChangeAspect="1"/>
          </p:cNvPicPr>
          <p:nvPr/>
        </p:nvPicPr>
        <p:blipFill rotWithShape="1">
          <a:blip r:embed="rId4"/>
          <a:srcRect r="6042"/>
          <a:stretch/>
        </p:blipFill>
        <p:spPr>
          <a:xfrm>
            <a:off x="10061575" y="2209800"/>
            <a:ext cx="1742812" cy="1996670"/>
          </a:xfrm>
          <a:prstGeom prst="rect">
            <a:avLst/>
          </a:prstGeom>
          <a:ln w="19050">
            <a:solidFill>
              <a:srgbClr val="00646E"/>
            </a:solidFill>
          </a:ln>
        </p:spPr>
      </p:pic>
      <p:sp>
        <p:nvSpPr>
          <p:cNvPr id="10" name="TextBox 9">
            <a:extLst>
              <a:ext uri="{FF2B5EF4-FFF2-40B4-BE49-F238E27FC236}">
                <a16:creationId xmlns:a16="http://schemas.microsoft.com/office/drawing/2014/main" id="{EC0BEB3B-A5A9-4E06-92B3-8B92C59643B2}"/>
              </a:ext>
            </a:extLst>
          </p:cNvPr>
          <p:cNvSpPr txBox="1"/>
          <p:nvPr/>
        </p:nvSpPr>
        <p:spPr>
          <a:xfrm>
            <a:off x="7394575" y="5222025"/>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Requirement – Test Case Coverage</a:t>
            </a:r>
          </a:p>
        </p:txBody>
      </p:sp>
      <p:cxnSp>
        <p:nvCxnSpPr>
          <p:cNvPr id="11" name="Straight Arrow Connector 10">
            <a:extLst>
              <a:ext uri="{FF2B5EF4-FFF2-40B4-BE49-F238E27FC236}">
                <a16:creationId xmlns:a16="http://schemas.microsoft.com/office/drawing/2014/main" id="{441A5233-3DEC-4CF7-A01A-A93323CB3856}"/>
              </a:ext>
            </a:extLst>
          </p:cNvPr>
          <p:cNvCxnSpPr>
            <a:stCxn id="10" idx="0"/>
          </p:cNvCxnSpPr>
          <p:nvPr/>
        </p:nvCxnSpPr>
        <p:spPr bwMode="auto">
          <a:xfrm flipH="1" flipV="1">
            <a:off x="7394575" y="4206470"/>
            <a:ext cx="685800" cy="1015555"/>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F7C6A294-9EB5-4F43-870E-3D229FAACA14}"/>
              </a:ext>
            </a:extLst>
          </p:cNvPr>
          <p:cNvSpPr txBox="1"/>
          <p:nvPr/>
        </p:nvSpPr>
        <p:spPr>
          <a:xfrm>
            <a:off x="3736975" y="4917225"/>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Feature Requirement Status</a:t>
            </a:r>
          </a:p>
        </p:txBody>
      </p:sp>
      <p:cxnSp>
        <p:nvCxnSpPr>
          <p:cNvPr id="15" name="Straight Arrow Connector 14">
            <a:extLst>
              <a:ext uri="{FF2B5EF4-FFF2-40B4-BE49-F238E27FC236}">
                <a16:creationId xmlns:a16="http://schemas.microsoft.com/office/drawing/2014/main" id="{C0B65F1B-C032-4844-BEE4-8DFA678F90AB}"/>
              </a:ext>
            </a:extLst>
          </p:cNvPr>
          <p:cNvCxnSpPr/>
          <p:nvPr/>
        </p:nvCxnSpPr>
        <p:spPr bwMode="auto">
          <a:xfrm flipH="1" flipV="1">
            <a:off x="2251075" y="3810000"/>
            <a:ext cx="2247900" cy="1201314"/>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9062438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75578" cy="4752000"/>
          </a:xfrm>
        </p:spPr>
        <p:txBody>
          <a:bodyPr/>
          <a:lstStyle/>
          <a:p>
            <a:pPr marL="342900" indent="-342900">
              <a:buClrTx/>
              <a:buFont typeface="+mj-lt"/>
              <a:buAutoNum type="arabicPeriod" startAt="2"/>
            </a:pPr>
            <a:r>
              <a:rPr lang="en-US" sz="1400" dirty="0"/>
              <a:t>Figure : Comparison of SOC</a:t>
            </a:r>
          </a:p>
          <a:p>
            <a:pPr marL="522198" lvl="1" indent="-342900">
              <a:buClrTx/>
              <a:buFont typeface="Arial" panose="020B0604020202020204" pitchFamily="34" charset="0"/>
              <a:buChar char="•"/>
            </a:pPr>
            <a:r>
              <a:rPr lang="en-US" sz="1400" dirty="0"/>
              <a:t>The average SOC of all the 40 cells is compared in the figure. This value is broadcasted on the CAN bus.</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SOC in Closed loop case matches with calculated SOC from </a:t>
            </a:r>
            <a:r>
              <a:rPr lang="en-US" sz="1400" dirty="0" err="1"/>
              <a:t>HiL</a:t>
            </a:r>
            <a:r>
              <a:rPr lang="en-US" sz="1400" dirty="0"/>
              <a:t> test.</a:t>
            </a:r>
          </a:p>
          <a:p>
            <a:pPr marL="522198" lvl="1" indent="-342900">
              <a:buClrTx/>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Towards the end, the SOC do not match exactly. This is again due to low resolution of Analog signal. The SOC estimation with current broadcasted on CAN instead of Analog line is show in the picture below it. </a:t>
            </a:r>
          </a:p>
        </p:txBody>
      </p:sp>
      <p:pic>
        <p:nvPicPr>
          <p:cNvPr id="5" name="Picture 4">
            <a:extLst>
              <a:ext uri="{FF2B5EF4-FFF2-40B4-BE49-F238E27FC236}">
                <a16:creationId xmlns:a16="http://schemas.microsoft.com/office/drawing/2014/main" id="{21C5647D-668C-44E1-BC2C-E34FD8A2B1D3}"/>
              </a:ext>
            </a:extLst>
          </p:cNvPr>
          <p:cNvPicPr>
            <a:picLocks noChangeAspect="1"/>
          </p:cNvPicPr>
          <p:nvPr/>
        </p:nvPicPr>
        <p:blipFill rotWithShape="1">
          <a:blip r:embed="rId2">
            <a:extLst>
              <a:ext uri="{28A0092B-C50C-407E-A947-70E740481C1C}">
                <a14:useLocalDpi xmlns:a14="http://schemas.microsoft.com/office/drawing/2010/main" val="0"/>
              </a:ext>
            </a:extLst>
          </a:blip>
          <a:srcRect l="5962" r="6203"/>
          <a:stretch/>
        </p:blipFill>
        <p:spPr>
          <a:xfrm>
            <a:off x="7167456" y="221013"/>
            <a:ext cx="4891595" cy="3237772"/>
          </a:xfrm>
          <a:prstGeom prst="rect">
            <a:avLst/>
          </a:prstGeom>
        </p:spPr>
      </p:pic>
      <p:pic>
        <p:nvPicPr>
          <p:cNvPr id="7" name="Picture 6">
            <a:extLst>
              <a:ext uri="{FF2B5EF4-FFF2-40B4-BE49-F238E27FC236}">
                <a16:creationId xmlns:a16="http://schemas.microsoft.com/office/drawing/2014/main" id="{1BB4D67A-2A0E-42A8-ADA4-DB7ADC6E420D}"/>
              </a:ext>
            </a:extLst>
          </p:cNvPr>
          <p:cNvPicPr>
            <a:picLocks noChangeAspect="1"/>
          </p:cNvPicPr>
          <p:nvPr/>
        </p:nvPicPr>
        <p:blipFill rotWithShape="1">
          <a:blip r:embed="rId3">
            <a:extLst>
              <a:ext uri="{28A0092B-C50C-407E-A947-70E740481C1C}">
                <a14:useLocalDpi xmlns:a14="http://schemas.microsoft.com/office/drawing/2010/main" val="0"/>
              </a:ext>
            </a:extLst>
          </a:blip>
          <a:srcRect l="5661" r="5470"/>
          <a:stretch/>
        </p:blipFill>
        <p:spPr>
          <a:xfrm>
            <a:off x="7167455" y="3319529"/>
            <a:ext cx="4891594" cy="3537026"/>
          </a:xfrm>
          <a:prstGeom prst="rect">
            <a:avLst/>
          </a:prstGeom>
        </p:spPr>
      </p:pic>
    </p:spTree>
    <p:extLst>
      <p:ext uri="{BB962C8B-B14F-4D97-AF65-F5344CB8AC3E}">
        <p14:creationId xmlns:p14="http://schemas.microsoft.com/office/powerpoint/2010/main" val="9237874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Fault Status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14770" cy="4752000"/>
          </a:xfrm>
        </p:spPr>
        <p:txBody>
          <a:bodyPr/>
          <a:lstStyle/>
          <a:p>
            <a:pPr marL="342900" indent="-342900">
              <a:buClrTx/>
              <a:buFont typeface="+mj-lt"/>
              <a:buAutoNum type="arabicPeriod" startAt="3"/>
            </a:pPr>
            <a:r>
              <a:rPr lang="en-US" sz="1400" dirty="0"/>
              <a:t>Figure : Comparison of fault which opened the contactor</a:t>
            </a:r>
          </a:p>
          <a:p>
            <a:pPr marL="522198" lvl="1" indent="-342900">
              <a:buClrTx/>
              <a:buFont typeface="Arial" panose="020B0604020202020204" pitchFamily="34" charset="0"/>
              <a:buChar char="•"/>
            </a:pPr>
            <a:r>
              <a:rPr lang="en-US" sz="1400" dirty="0"/>
              <a:t>When a fault occurs, the fault number which led to opening of Contactors is broadcasted on CAN.</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Fault which opened the contactor from the closed loop test matches with </a:t>
            </a:r>
            <a:r>
              <a:rPr lang="en-US" sz="1400" dirty="0" err="1"/>
              <a:t>HiL</a:t>
            </a:r>
            <a:r>
              <a:rPr lang="en-US" sz="1400" dirty="0"/>
              <a:t> test as shown in the figure.</a:t>
            </a:r>
          </a:p>
        </p:txBody>
      </p:sp>
      <p:pic>
        <p:nvPicPr>
          <p:cNvPr id="5" name="Picture 4">
            <a:extLst>
              <a:ext uri="{FF2B5EF4-FFF2-40B4-BE49-F238E27FC236}">
                <a16:creationId xmlns:a16="http://schemas.microsoft.com/office/drawing/2014/main" id="{2204BACD-29E3-481C-833B-1EE83982C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421" y="1189608"/>
            <a:ext cx="5556126" cy="4167095"/>
          </a:xfrm>
          <a:prstGeom prst="rect">
            <a:avLst/>
          </a:prstGeom>
        </p:spPr>
      </p:pic>
    </p:spTree>
    <p:extLst>
      <p:ext uri="{BB962C8B-B14F-4D97-AF65-F5344CB8AC3E}">
        <p14:creationId xmlns:p14="http://schemas.microsoft.com/office/powerpoint/2010/main" val="4509998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Coolant command</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40067" cy="4752000"/>
          </a:xfrm>
        </p:spPr>
        <p:txBody>
          <a:bodyPr/>
          <a:lstStyle/>
          <a:p>
            <a:pPr marL="342900" indent="-342900">
              <a:buClrTx/>
              <a:buFont typeface="+mj-lt"/>
              <a:buAutoNum type="arabicPeriod" startAt="4"/>
            </a:pPr>
            <a:r>
              <a:rPr lang="en-US" sz="1400" dirty="0"/>
              <a:t>Figure : Comparison of Coolant flow</a:t>
            </a:r>
          </a:p>
          <a:p>
            <a:pPr marL="522198" lvl="1" indent="-342900">
              <a:buClrTx/>
              <a:buFont typeface="Arial" panose="020B0604020202020204" pitchFamily="34" charset="0"/>
              <a:buChar char="•"/>
            </a:pPr>
            <a:r>
              <a:rPr lang="en-US" sz="1400" dirty="0"/>
              <a:t>The coolant flow command from closed loop test matches with </a:t>
            </a:r>
            <a:r>
              <a:rPr lang="en-US" sz="1400" dirty="0" err="1"/>
              <a:t>HiL</a:t>
            </a:r>
            <a:r>
              <a:rPr lang="en-US" sz="1400" dirty="0"/>
              <a:t> test as shown in the figure.</a:t>
            </a:r>
          </a:p>
        </p:txBody>
      </p:sp>
      <p:pic>
        <p:nvPicPr>
          <p:cNvPr id="5" name="Picture 4">
            <a:extLst>
              <a:ext uri="{FF2B5EF4-FFF2-40B4-BE49-F238E27FC236}">
                <a16:creationId xmlns:a16="http://schemas.microsoft.com/office/drawing/2014/main" id="{681A9A80-24B5-4583-B0D6-2F8613E95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380" y="1428482"/>
            <a:ext cx="6288395" cy="4001037"/>
          </a:xfrm>
          <a:prstGeom prst="rect">
            <a:avLst/>
          </a:prstGeom>
        </p:spPr>
      </p:pic>
    </p:spTree>
    <p:extLst>
      <p:ext uri="{BB962C8B-B14F-4D97-AF65-F5344CB8AC3E}">
        <p14:creationId xmlns:p14="http://schemas.microsoft.com/office/powerpoint/2010/main" val="3181951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Cell Balancing Status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5"/>
            </a:pPr>
            <a:r>
              <a:rPr lang="en-US" sz="1400" dirty="0"/>
              <a:t>Figure : Comparison of Cell Balancing status</a:t>
            </a:r>
          </a:p>
          <a:p>
            <a:pPr marL="522198" lvl="1" indent="-342900">
              <a:buClrTx/>
              <a:buFont typeface="Arial" panose="020B0604020202020204" pitchFamily="34" charset="0"/>
              <a:buChar char="•"/>
            </a:pPr>
            <a:r>
              <a:rPr lang="en-US" sz="1400" dirty="0"/>
              <a:t>All the cells do not begin with same initial SOC. Hence cell balancing takes places as explained in the closed loop test.</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status is broadcasted on CAN signal when any of the cell is being balanced. The figure compares the cell balancing status. </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status from closed loop test matches with the </a:t>
            </a:r>
            <a:r>
              <a:rPr lang="en-US" sz="1400" dirty="0" err="1"/>
              <a:t>HiL</a:t>
            </a:r>
            <a:r>
              <a:rPr lang="en-US" sz="1400" dirty="0"/>
              <a:t> test. Moreover, since the SOC matches correctly, cell balancing is working correctly. </a:t>
            </a:r>
          </a:p>
        </p:txBody>
      </p:sp>
      <p:pic>
        <p:nvPicPr>
          <p:cNvPr id="5" name="Picture 4">
            <a:extLst>
              <a:ext uri="{FF2B5EF4-FFF2-40B4-BE49-F238E27FC236}">
                <a16:creationId xmlns:a16="http://schemas.microsoft.com/office/drawing/2014/main" id="{F7D611EC-D173-443A-89D9-8DBB1818791D}"/>
              </a:ext>
            </a:extLst>
          </p:cNvPr>
          <p:cNvPicPr>
            <a:picLocks noChangeAspect="1"/>
          </p:cNvPicPr>
          <p:nvPr/>
        </p:nvPicPr>
        <p:blipFill rotWithShape="1">
          <a:blip r:embed="rId2">
            <a:extLst>
              <a:ext uri="{28A0092B-C50C-407E-A947-70E740481C1C}">
                <a14:useLocalDpi xmlns:a14="http://schemas.microsoft.com/office/drawing/2010/main" val="0"/>
              </a:ext>
            </a:extLst>
          </a:blip>
          <a:srcRect l="5785" r="5180"/>
          <a:stretch/>
        </p:blipFill>
        <p:spPr>
          <a:xfrm>
            <a:off x="6099176" y="1184997"/>
            <a:ext cx="5915487" cy="4000100"/>
          </a:xfrm>
          <a:prstGeom prst="rect">
            <a:avLst/>
          </a:prstGeom>
        </p:spPr>
      </p:pic>
    </p:spTree>
    <p:extLst>
      <p:ext uri="{BB962C8B-B14F-4D97-AF65-F5344CB8AC3E}">
        <p14:creationId xmlns:p14="http://schemas.microsoft.com/office/powerpoint/2010/main" val="10340959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Internal Resistance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676409" cy="4752000"/>
          </a:xfrm>
        </p:spPr>
        <p:txBody>
          <a:bodyPr/>
          <a:lstStyle/>
          <a:p>
            <a:pPr marL="342900" indent="-342900">
              <a:buClrTx/>
              <a:buFont typeface="+mj-lt"/>
              <a:buAutoNum type="arabicPeriod" startAt="6"/>
            </a:pPr>
            <a:r>
              <a:rPr lang="en-US" sz="1400" dirty="0"/>
              <a:t>Figure 1 : Comparison of Resistance Estimation</a:t>
            </a:r>
          </a:p>
          <a:p>
            <a:pPr marL="522198" lvl="1" indent="-342900">
              <a:buClrTx/>
              <a:buFont typeface="Arial" panose="020B0604020202020204" pitchFamily="34" charset="0"/>
              <a:buChar char="•"/>
            </a:pPr>
            <a:r>
              <a:rPr lang="en-US" sz="1400" dirty="0"/>
              <a:t>The lowest resistance factor out of 40 cells is broadcasted as SOHR index on CAN and is compared in the figure. </a:t>
            </a:r>
          </a:p>
          <a:p>
            <a:pPr marL="522198" lvl="1" indent="-342900">
              <a:buClrTx/>
              <a:buFont typeface="Arial" panose="020B0604020202020204" pitchFamily="34" charset="0"/>
              <a:buChar char="•"/>
            </a:pPr>
            <a:r>
              <a:rPr lang="en-US" sz="1400" dirty="0"/>
              <a:t>Calculated resistance factor in Closed loop case almost matches with calculated resistance factor from </a:t>
            </a:r>
            <a:r>
              <a:rPr lang="en-US" sz="1400" dirty="0" err="1"/>
              <a:t>HiL</a:t>
            </a:r>
            <a:r>
              <a:rPr lang="en-US" sz="1400" dirty="0"/>
              <a:t> test. Though it doesn’t match exactly since degradation of resistance estimation depends upon change in current at every timestep, and the resolution of current as an analog signal is very low (-200 to 200 Amperes is mapped to 0.1 to 4.8 volts).</a:t>
            </a:r>
          </a:p>
          <a:p>
            <a:pPr marL="522198" lvl="1" indent="-342900">
              <a:buFont typeface="Arial" panose="020B0604020202020204" pitchFamily="34" charset="0"/>
              <a:buChar char="•"/>
            </a:pPr>
            <a:endParaRPr lang="en-US" sz="1400" dirty="0"/>
          </a:p>
          <a:p>
            <a:pPr lvl="1" indent="0">
              <a:buNone/>
            </a:pPr>
            <a:endParaRPr lang="en-US" sz="1400" dirty="0"/>
          </a:p>
          <a:p>
            <a:pPr marL="342900" indent="-342900">
              <a:buClrTx/>
              <a:buFont typeface="+mj-lt"/>
              <a:buAutoNum type="arabicPeriod" startAt="6"/>
            </a:pPr>
            <a:r>
              <a:rPr lang="en-US" sz="1400" dirty="0"/>
              <a:t>Figure 2 : Comparison of Resistance Estimation with current broadcasted on CAN instead of Analog signal.</a:t>
            </a:r>
          </a:p>
          <a:p>
            <a:pPr marL="522198" lvl="1" indent="-342900">
              <a:buClrTx/>
              <a:buFont typeface="Arial" panose="020B0604020202020204" pitchFamily="34" charset="0"/>
              <a:buChar char="•"/>
            </a:pPr>
            <a:r>
              <a:rPr lang="en-US" sz="1400" dirty="0"/>
              <a:t>Calculated resistance factor in Closed loop case matches exactly with calculated resistance factor from </a:t>
            </a:r>
            <a:r>
              <a:rPr lang="en-US" sz="1400" dirty="0" err="1"/>
              <a:t>HiL</a:t>
            </a:r>
            <a:r>
              <a:rPr lang="en-US" sz="1400" dirty="0"/>
              <a:t> test as expected.</a:t>
            </a:r>
          </a:p>
        </p:txBody>
      </p:sp>
      <p:pic>
        <p:nvPicPr>
          <p:cNvPr id="5" name="Picture 4">
            <a:extLst>
              <a:ext uri="{FF2B5EF4-FFF2-40B4-BE49-F238E27FC236}">
                <a16:creationId xmlns:a16="http://schemas.microsoft.com/office/drawing/2014/main" id="{6F9364FE-04EB-44EC-9E9E-84B0513AF04A}"/>
              </a:ext>
            </a:extLst>
          </p:cNvPr>
          <p:cNvPicPr>
            <a:picLocks noChangeAspect="1"/>
          </p:cNvPicPr>
          <p:nvPr/>
        </p:nvPicPr>
        <p:blipFill rotWithShape="1">
          <a:blip r:embed="rId2">
            <a:extLst>
              <a:ext uri="{28A0092B-C50C-407E-A947-70E740481C1C}">
                <a14:useLocalDpi xmlns:a14="http://schemas.microsoft.com/office/drawing/2010/main" val="0"/>
              </a:ext>
            </a:extLst>
          </a:blip>
          <a:srcRect l="5098" r="1900"/>
          <a:stretch/>
        </p:blipFill>
        <p:spPr>
          <a:xfrm>
            <a:off x="6786543" y="0"/>
            <a:ext cx="5408633" cy="3307906"/>
          </a:xfrm>
          <a:prstGeom prst="rect">
            <a:avLst/>
          </a:prstGeom>
        </p:spPr>
      </p:pic>
      <p:pic>
        <p:nvPicPr>
          <p:cNvPr id="7" name="Picture 6">
            <a:extLst>
              <a:ext uri="{FF2B5EF4-FFF2-40B4-BE49-F238E27FC236}">
                <a16:creationId xmlns:a16="http://schemas.microsoft.com/office/drawing/2014/main" id="{38C938E0-46E7-4F5C-8D2D-D1AC3B85B210}"/>
              </a:ext>
            </a:extLst>
          </p:cNvPr>
          <p:cNvPicPr>
            <a:picLocks noChangeAspect="1"/>
          </p:cNvPicPr>
          <p:nvPr/>
        </p:nvPicPr>
        <p:blipFill rotWithShape="1">
          <a:blip r:embed="rId3">
            <a:extLst>
              <a:ext uri="{28A0092B-C50C-407E-A947-70E740481C1C}">
                <a14:useLocalDpi xmlns:a14="http://schemas.microsoft.com/office/drawing/2010/main" val="0"/>
              </a:ext>
            </a:extLst>
          </a:blip>
          <a:srcRect l="5765" r="2275"/>
          <a:stretch/>
        </p:blipFill>
        <p:spPr>
          <a:xfrm>
            <a:off x="6786543" y="3307907"/>
            <a:ext cx="5408633" cy="3434703"/>
          </a:xfrm>
          <a:prstGeom prst="rect">
            <a:avLst/>
          </a:prstGeom>
        </p:spPr>
      </p:pic>
    </p:spTree>
    <p:extLst>
      <p:ext uri="{BB962C8B-B14F-4D97-AF65-F5344CB8AC3E}">
        <p14:creationId xmlns:p14="http://schemas.microsoft.com/office/powerpoint/2010/main" val="9085670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9</a:t>
            </a:r>
            <a:br>
              <a:rPr lang="en-US" dirty="0"/>
            </a:br>
            <a:r>
              <a:rPr lang="en-US" dirty="0"/>
              <a:t>Current limit derating</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32525" cy="4752000"/>
          </a:xfrm>
        </p:spPr>
        <p:txBody>
          <a:bodyPr/>
          <a:lstStyle/>
          <a:p>
            <a:pPr marL="342900" indent="-342900">
              <a:buClrTx/>
              <a:buFont typeface="+mj-lt"/>
              <a:buAutoNum type="arabicPeriod" startAt="8"/>
            </a:pPr>
            <a:r>
              <a:rPr lang="en-US" sz="1400" dirty="0"/>
              <a:t>Figure : Comparison of Charging Current limit</a:t>
            </a:r>
          </a:p>
          <a:p>
            <a:pPr marL="522198" lvl="1" indent="-342900">
              <a:buFont typeface="Arial" panose="020B0604020202020204" pitchFamily="34" charset="0"/>
              <a:buChar char="•"/>
            </a:pPr>
            <a:r>
              <a:rPr lang="en-US" sz="1400" dirty="0"/>
              <a:t>This test case has an instance of low fault as described in the test case. When the fault occurs, derating takes place and the maximum allowed current is reduced.</a:t>
            </a:r>
          </a:p>
          <a:p>
            <a:pPr marL="522198" lvl="1" indent="-342900">
              <a:buFont typeface="Arial" panose="020B0604020202020204" pitchFamily="34" charset="0"/>
              <a:buChar char="•"/>
            </a:pPr>
            <a:endParaRPr lang="en-US" sz="1400" dirty="0"/>
          </a:p>
          <a:p>
            <a:pPr marL="522198" lvl="1" indent="-342900">
              <a:buFont typeface="Arial" panose="020B0604020202020204" pitchFamily="34" charset="0"/>
              <a:buChar char="•"/>
            </a:pPr>
            <a:r>
              <a:rPr lang="en-US" sz="1400" dirty="0"/>
              <a:t>In the following figure, the max charging current from closed loop test matches with the </a:t>
            </a:r>
            <a:r>
              <a:rPr lang="en-US" sz="1400" dirty="0" err="1"/>
              <a:t>HiL</a:t>
            </a:r>
            <a:r>
              <a:rPr lang="en-US" sz="1400" dirty="0"/>
              <a:t> test as expected. </a:t>
            </a:r>
          </a:p>
        </p:txBody>
      </p:sp>
      <p:pic>
        <p:nvPicPr>
          <p:cNvPr id="5" name="Picture 4">
            <a:extLst>
              <a:ext uri="{FF2B5EF4-FFF2-40B4-BE49-F238E27FC236}">
                <a16:creationId xmlns:a16="http://schemas.microsoft.com/office/drawing/2014/main" id="{3475EC01-FF08-4FBD-9535-6C6D4EFAE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317" y="1260629"/>
            <a:ext cx="6228979" cy="3924485"/>
          </a:xfrm>
          <a:prstGeom prst="rect">
            <a:avLst/>
          </a:prstGeom>
        </p:spPr>
      </p:pic>
    </p:spTree>
    <p:extLst>
      <p:ext uri="{BB962C8B-B14F-4D97-AF65-F5344CB8AC3E}">
        <p14:creationId xmlns:p14="http://schemas.microsoft.com/office/powerpoint/2010/main" val="20643210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Battery Mode</a:t>
            </a:r>
            <a:br>
              <a:rPr lang="en-US" dirty="0"/>
            </a:br>
            <a:endParaRPr lang="en-US" dirty="0"/>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4575578" cy="4752000"/>
          </a:xfrm>
        </p:spPr>
        <p:txBody>
          <a:bodyPr/>
          <a:lstStyle/>
          <a:p>
            <a:pPr marL="342900" indent="-342900">
              <a:buClrTx/>
              <a:buFont typeface="+mj-lt"/>
              <a:buAutoNum type="arabicPeriod"/>
            </a:pPr>
            <a:r>
              <a:rPr lang="en-US" sz="1400" dirty="0"/>
              <a:t>Figure : Comparison of Battery Mode</a:t>
            </a:r>
          </a:p>
          <a:p>
            <a:pPr marL="522198" lvl="1" indent="-342900">
              <a:buClrTx/>
              <a:buFont typeface="Arial" panose="020B0604020202020204" pitchFamily="34" charset="0"/>
              <a:buChar char="•"/>
            </a:pPr>
            <a:r>
              <a:rPr lang="en-US" sz="1400" dirty="0"/>
              <a:t>Battery mode of the Closed loop test matches with </a:t>
            </a:r>
            <a:r>
              <a:rPr lang="en-US" sz="1400" dirty="0" err="1"/>
              <a:t>HiL</a:t>
            </a:r>
            <a:r>
              <a:rPr lang="en-US" sz="1400" dirty="0"/>
              <a:t> test.</a:t>
            </a:r>
          </a:p>
          <a:p>
            <a:pPr marL="522198" lvl="1" indent="-342900">
              <a:buClrTx/>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There are some instances when they do not match but this is due to a timestep delay in signal as mentioned earlier. But this does not affect any other feature extensively.</a:t>
            </a:r>
          </a:p>
        </p:txBody>
      </p:sp>
      <p:pic>
        <p:nvPicPr>
          <p:cNvPr id="5" name="Picture 4">
            <a:extLst>
              <a:ext uri="{FF2B5EF4-FFF2-40B4-BE49-F238E27FC236}">
                <a16:creationId xmlns:a16="http://schemas.microsoft.com/office/drawing/2014/main" id="{22751755-A17F-4179-A282-7CAE8ABE0790}"/>
              </a:ext>
            </a:extLst>
          </p:cNvPr>
          <p:cNvPicPr>
            <a:picLocks noChangeAspect="1"/>
          </p:cNvPicPr>
          <p:nvPr/>
        </p:nvPicPr>
        <p:blipFill rotWithShape="1">
          <a:blip r:embed="rId2">
            <a:extLst>
              <a:ext uri="{28A0092B-C50C-407E-A947-70E740481C1C}">
                <a14:useLocalDpi xmlns:a14="http://schemas.microsoft.com/office/drawing/2010/main" val="0"/>
              </a:ext>
            </a:extLst>
          </a:blip>
          <a:srcRect l="7787" r="7019"/>
          <a:stretch/>
        </p:blipFill>
        <p:spPr>
          <a:xfrm>
            <a:off x="6022236" y="1215842"/>
            <a:ext cx="5726097" cy="4129440"/>
          </a:xfrm>
          <a:prstGeom prst="rect">
            <a:avLst/>
          </a:prstGeom>
        </p:spPr>
      </p:pic>
    </p:spTree>
    <p:extLst>
      <p:ext uri="{BB962C8B-B14F-4D97-AF65-F5344CB8AC3E}">
        <p14:creationId xmlns:p14="http://schemas.microsoft.com/office/powerpoint/2010/main" val="39717645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SOC</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117115" cy="4752000"/>
          </a:xfrm>
        </p:spPr>
        <p:txBody>
          <a:bodyPr/>
          <a:lstStyle/>
          <a:p>
            <a:pPr marL="342900" indent="-342900">
              <a:buClrTx/>
              <a:buFont typeface="+mj-lt"/>
              <a:buAutoNum type="arabicPeriod" startAt="2"/>
            </a:pPr>
            <a:r>
              <a:rPr lang="en-US" sz="1400" dirty="0"/>
              <a:t>Figure : Comparison of SOC</a:t>
            </a:r>
          </a:p>
          <a:p>
            <a:pPr marL="522198" lvl="1" indent="-342900">
              <a:buClrTx/>
              <a:buFont typeface="Arial" panose="020B0604020202020204" pitchFamily="34" charset="0"/>
              <a:buChar char="•"/>
            </a:pPr>
            <a:r>
              <a:rPr lang="en-US" sz="1400" dirty="0"/>
              <a:t>The average SOC of all the 40 cells is compared in the figure. This value is broadcasted on the CAN bus.</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SOC in Closed loop case matches with calculated SOC from </a:t>
            </a:r>
            <a:r>
              <a:rPr lang="en-US" sz="1400" dirty="0" err="1"/>
              <a:t>HiL</a:t>
            </a:r>
            <a:r>
              <a:rPr lang="en-US" sz="1400" dirty="0"/>
              <a:t> test.</a:t>
            </a:r>
          </a:p>
        </p:txBody>
      </p:sp>
      <p:pic>
        <p:nvPicPr>
          <p:cNvPr id="5" name="Picture 4">
            <a:extLst>
              <a:ext uri="{FF2B5EF4-FFF2-40B4-BE49-F238E27FC236}">
                <a16:creationId xmlns:a16="http://schemas.microsoft.com/office/drawing/2014/main" id="{7BB1E5BF-3D66-4DD5-B5A3-33D0E485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99" y="1564312"/>
            <a:ext cx="6336000" cy="4752000"/>
          </a:xfrm>
          <a:prstGeom prst="rect">
            <a:avLst/>
          </a:prstGeom>
        </p:spPr>
      </p:pic>
    </p:spTree>
    <p:extLst>
      <p:ext uri="{BB962C8B-B14F-4D97-AF65-F5344CB8AC3E}">
        <p14:creationId xmlns:p14="http://schemas.microsoft.com/office/powerpoint/2010/main" val="3665722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Coolant command</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143748" cy="4752000"/>
          </a:xfrm>
        </p:spPr>
        <p:txBody>
          <a:bodyPr/>
          <a:lstStyle/>
          <a:p>
            <a:pPr marL="342900" indent="-342900">
              <a:buClrTx/>
              <a:buFont typeface="+mj-lt"/>
              <a:buAutoNum type="arabicPeriod" startAt="3"/>
            </a:pPr>
            <a:r>
              <a:rPr lang="en-US" sz="1400" dirty="0"/>
              <a:t>Figure : Comparison of Coolant flow</a:t>
            </a:r>
          </a:p>
          <a:p>
            <a:pPr marL="522198" lvl="1" indent="-342900">
              <a:buClrTx/>
              <a:buFont typeface="Arial" panose="020B0604020202020204" pitchFamily="34" charset="0"/>
              <a:buChar char="•"/>
            </a:pPr>
            <a:r>
              <a:rPr lang="en-US" sz="1400" dirty="0"/>
              <a:t>The coolant flow command from closed loop test matches with </a:t>
            </a:r>
            <a:r>
              <a:rPr lang="en-US" sz="1400" dirty="0" err="1"/>
              <a:t>HiL</a:t>
            </a:r>
            <a:r>
              <a:rPr lang="en-US" sz="1400" dirty="0"/>
              <a:t> test as shown in the figure.</a:t>
            </a:r>
          </a:p>
        </p:txBody>
      </p:sp>
      <p:pic>
        <p:nvPicPr>
          <p:cNvPr id="5" name="Picture 4">
            <a:extLst>
              <a:ext uri="{FF2B5EF4-FFF2-40B4-BE49-F238E27FC236}">
                <a16:creationId xmlns:a16="http://schemas.microsoft.com/office/drawing/2014/main" id="{0F1A1167-EC8E-4081-B025-F66CB0BD5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662" y="1306933"/>
            <a:ext cx="6364827" cy="4042926"/>
          </a:xfrm>
          <a:prstGeom prst="rect">
            <a:avLst/>
          </a:prstGeom>
        </p:spPr>
      </p:pic>
    </p:spTree>
    <p:extLst>
      <p:ext uri="{BB962C8B-B14F-4D97-AF65-F5344CB8AC3E}">
        <p14:creationId xmlns:p14="http://schemas.microsoft.com/office/powerpoint/2010/main" val="38211395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Cell Balancing Status</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4"/>
            </a:pPr>
            <a:r>
              <a:rPr lang="en-US" sz="1400" dirty="0"/>
              <a:t>Figure : Comparison of Cell Balancing status</a:t>
            </a:r>
          </a:p>
          <a:p>
            <a:pPr marL="522198" lvl="1" indent="-342900">
              <a:buClrTx/>
              <a:buFont typeface="Arial" panose="020B0604020202020204" pitchFamily="34" charset="0"/>
              <a:buChar char="•"/>
            </a:pPr>
            <a:r>
              <a:rPr lang="en-US" sz="1400" dirty="0"/>
              <a:t>All the cells do not begin with same initial SOC. Hence cell balancing takes places as explained in the closed loop test.</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status is broadcasted on CAN signal when any of the cell is being balanced. The figure compares the cell balancing status. </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The cell balancing status from closed loop test matches with the </a:t>
            </a:r>
            <a:r>
              <a:rPr lang="en-US" sz="1400" dirty="0" err="1"/>
              <a:t>HiL</a:t>
            </a:r>
            <a:r>
              <a:rPr lang="en-US" sz="1400" dirty="0"/>
              <a:t> test. Moreover, since the SOC matches correctly, cell balancing is working correctly. </a:t>
            </a:r>
          </a:p>
        </p:txBody>
      </p:sp>
      <p:pic>
        <p:nvPicPr>
          <p:cNvPr id="5" name="Picture 4">
            <a:extLst>
              <a:ext uri="{FF2B5EF4-FFF2-40B4-BE49-F238E27FC236}">
                <a16:creationId xmlns:a16="http://schemas.microsoft.com/office/drawing/2014/main" id="{D42057CE-858E-4AF4-91FC-D02B8C769DBF}"/>
              </a:ext>
            </a:extLst>
          </p:cNvPr>
          <p:cNvPicPr>
            <a:picLocks noChangeAspect="1"/>
          </p:cNvPicPr>
          <p:nvPr/>
        </p:nvPicPr>
        <p:blipFill rotWithShape="1">
          <a:blip r:embed="rId2">
            <a:extLst>
              <a:ext uri="{28A0092B-C50C-407E-A947-70E740481C1C}">
                <a14:useLocalDpi xmlns:a14="http://schemas.microsoft.com/office/drawing/2010/main" val="0"/>
              </a:ext>
            </a:extLst>
          </a:blip>
          <a:srcRect l="6216" r="6482"/>
          <a:stretch/>
        </p:blipFill>
        <p:spPr>
          <a:xfrm>
            <a:off x="6310143" y="1439999"/>
            <a:ext cx="5469262" cy="3374297"/>
          </a:xfrm>
          <a:prstGeom prst="rect">
            <a:avLst/>
          </a:prstGeom>
        </p:spPr>
      </p:pic>
    </p:spTree>
    <p:extLst>
      <p:ext uri="{BB962C8B-B14F-4D97-AF65-F5344CB8AC3E}">
        <p14:creationId xmlns:p14="http://schemas.microsoft.com/office/powerpoint/2010/main" val="171534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D8E6-59BD-4F1D-A551-291F2D6AF72B}"/>
              </a:ext>
            </a:extLst>
          </p:cNvPr>
          <p:cNvSpPr>
            <a:spLocks noGrp="1"/>
          </p:cNvSpPr>
          <p:nvPr>
            <p:ph type="title"/>
          </p:nvPr>
        </p:nvSpPr>
        <p:spPr/>
        <p:txBody>
          <a:bodyPr/>
          <a:lstStyle/>
          <a:p>
            <a:r>
              <a:rPr lang="en-US" dirty="0"/>
              <a:t>Polarion for BMS</a:t>
            </a:r>
            <a:br>
              <a:rPr lang="en-US" dirty="0"/>
            </a:br>
            <a:r>
              <a:rPr lang="en-US" sz="1800" b="0" dirty="0"/>
              <a:t>Feature Level – Requirements </a:t>
            </a:r>
            <a:endParaRPr lang="en-US" dirty="0"/>
          </a:p>
        </p:txBody>
      </p:sp>
      <p:pic>
        <p:nvPicPr>
          <p:cNvPr id="4" name="Picture 3">
            <a:extLst>
              <a:ext uri="{FF2B5EF4-FFF2-40B4-BE49-F238E27FC236}">
                <a16:creationId xmlns:a16="http://schemas.microsoft.com/office/drawing/2014/main" id="{E31B24CD-4C08-465B-A35A-05B766A5815D}"/>
              </a:ext>
            </a:extLst>
          </p:cNvPr>
          <p:cNvPicPr>
            <a:picLocks noChangeAspect="1"/>
          </p:cNvPicPr>
          <p:nvPr/>
        </p:nvPicPr>
        <p:blipFill>
          <a:blip r:embed="rId2"/>
          <a:stretch>
            <a:fillRect/>
          </a:stretch>
        </p:blipFill>
        <p:spPr>
          <a:xfrm>
            <a:off x="4879975" y="1439999"/>
            <a:ext cx="6940626" cy="4800600"/>
          </a:xfrm>
          <a:prstGeom prst="rect">
            <a:avLst/>
          </a:prstGeom>
          <a:ln w="19050">
            <a:solidFill>
              <a:srgbClr val="00646E"/>
            </a:solidFill>
          </a:ln>
        </p:spPr>
      </p:pic>
      <p:sp>
        <p:nvSpPr>
          <p:cNvPr id="5" name="TextBox 4">
            <a:extLst>
              <a:ext uri="{FF2B5EF4-FFF2-40B4-BE49-F238E27FC236}">
                <a16:creationId xmlns:a16="http://schemas.microsoft.com/office/drawing/2014/main" id="{58F769B1-B0DC-468C-9F9A-17A98EF5951B}"/>
              </a:ext>
            </a:extLst>
          </p:cNvPr>
          <p:cNvSpPr txBox="1"/>
          <p:nvPr/>
        </p:nvSpPr>
        <p:spPr>
          <a:xfrm>
            <a:off x="10290175" y="1668599"/>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Requirement Attributes </a:t>
            </a:r>
          </a:p>
        </p:txBody>
      </p:sp>
      <p:cxnSp>
        <p:nvCxnSpPr>
          <p:cNvPr id="6" name="Straight Arrow Connector 5">
            <a:extLst>
              <a:ext uri="{FF2B5EF4-FFF2-40B4-BE49-F238E27FC236}">
                <a16:creationId xmlns:a16="http://schemas.microsoft.com/office/drawing/2014/main" id="{DCE4C8B8-3092-4D38-A4C0-03AA68788E26}"/>
              </a:ext>
            </a:extLst>
          </p:cNvPr>
          <p:cNvCxnSpPr>
            <a:stCxn id="5" idx="1"/>
          </p:cNvCxnSpPr>
          <p:nvPr/>
        </p:nvCxnSpPr>
        <p:spPr bwMode="auto">
          <a:xfrm flipH="1">
            <a:off x="8156575" y="2125799"/>
            <a:ext cx="2133600" cy="3048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AF089EE2-8DCD-4D6C-8079-DF4C471080DB}"/>
              </a:ext>
            </a:extLst>
          </p:cNvPr>
          <p:cNvSpPr txBox="1"/>
          <p:nvPr/>
        </p:nvSpPr>
        <p:spPr>
          <a:xfrm>
            <a:off x="9528175" y="4411799"/>
            <a:ext cx="1774006" cy="13716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Linked Work Items (Traceability to other requirements and test cases)</a:t>
            </a:r>
          </a:p>
        </p:txBody>
      </p:sp>
      <p:cxnSp>
        <p:nvCxnSpPr>
          <p:cNvPr id="10" name="Straight Arrow Connector 9">
            <a:extLst>
              <a:ext uri="{FF2B5EF4-FFF2-40B4-BE49-F238E27FC236}">
                <a16:creationId xmlns:a16="http://schemas.microsoft.com/office/drawing/2014/main" id="{B2A38D17-9F10-4EFF-82E1-58A93082223C}"/>
              </a:ext>
            </a:extLst>
          </p:cNvPr>
          <p:cNvCxnSpPr>
            <a:stCxn id="9" idx="1"/>
          </p:cNvCxnSpPr>
          <p:nvPr/>
        </p:nvCxnSpPr>
        <p:spPr bwMode="auto">
          <a:xfrm flipH="1">
            <a:off x="7546975" y="5097599"/>
            <a:ext cx="1981200" cy="8763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929F35DC-A4B8-4118-8AD1-500594D40B24}"/>
              </a:ext>
            </a:extLst>
          </p:cNvPr>
          <p:cNvSpPr txBox="1"/>
          <p:nvPr/>
        </p:nvSpPr>
        <p:spPr>
          <a:xfrm>
            <a:off x="377749" y="1439999"/>
            <a:ext cx="4260774" cy="4259399"/>
          </a:xfrm>
          <a:prstGeom prst="rect">
            <a:avLst/>
          </a:prstGeom>
          <a:noFill/>
        </p:spPr>
        <p:txBody>
          <a:bodyPr wrap="square" lIns="0" tIns="0" rIns="0" bIns="0" rtlCol="0">
            <a:noAutofit/>
          </a:bodyPr>
          <a:lstStyle/>
          <a:p>
            <a:pPr marL="171450" indent="-171450">
              <a:lnSpc>
                <a:spcPct val="110000"/>
              </a:lnSpc>
              <a:spcBef>
                <a:spcPts val="0"/>
              </a:spcBef>
              <a:buFont typeface="Arial" panose="020B0604020202020204" pitchFamily="34" charset="0"/>
              <a:buChar char="•"/>
            </a:pPr>
            <a:r>
              <a:rPr lang="en-US" sz="1400" dirty="0">
                <a:solidFill>
                  <a:schemeClr val="tx1"/>
                </a:solidFill>
                <a:latin typeface="+mn-lt"/>
                <a:ea typeface="Arial Unicode MS" panose="020B0604020202020204" pitchFamily="34" charset="-128"/>
                <a:cs typeface="Arial Unicode MS" panose="020B0604020202020204" pitchFamily="34" charset="-128"/>
              </a:rPr>
              <a:t>Feature requirements are managed through </a:t>
            </a:r>
            <a:r>
              <a:rPr lang="en-US" sz="1600" b="1" dirty="0">
                <a:solidFill>
                  <a:srgbClr val="00646E"/>
                </a:solidFill>
                <a:latin typeface="+mn-lt"/>
                <a:ea typeface="Arial Unicode MS" panose="020B0604020202020204" pitchFamily="34" charset="-128"/>
                <a:cs typeface="Arial Unicode MS" panose="020B0604020202020204" pitchFamily="34" charset="-128"/>
              </a:rPr>
              <a:t>Requirement Specification documents </a:t>
            </a:r>
            <a:r>
              <a:rPr lang="en-US" sz="1400" dirty="0">
                <a:solidFill>
                  <a:schemeClr val="tx1"/>
                </a:solidFill>
                <a:latin typeface="+mn-lt"/>
                <a:ea typeface="Arial Unicode MS" panose="020B0604020202020204" pitchFamily="34" charset="-128"/>
                <a:cs typeface="Arial Unicode MS" panose="020B0604020202020204" pitchFamily="34" charset="-128"/>
              </a:rPr>
              <a:t>with each requirement being a </a:t>
            </a:r>
            <a:r>
              <a:rPr lang="en-US" sz="1600" b="1" dirty="0">
                <a:solidFill>
                  <a:srgbClr val="00646E"/>
                </a:solidFill>
                <a:latin typeface="+mn-lt"/>
                <a:ea typeface="Arial Unicode MS" panose="020B0604020202020204" pitchFamily="34" charset="-128"/>
                <a:cs typeface="Arial Unicode MS" panose="020B0604020202020204" pitchFamily="34" charset="-128"/>
              </a:rPr>
              <a:t>unique software requirement work item</a:t>
            </a:r>
          </a:p>
          <a:p>
            <a:pPr marL="171450" indent="-171450">
              <a:lnSpc>
                <a:spcPct val="110000"/>
              </a:lnSpc>
              <a:spcBef>
                <a:spcPts val="0"/>
              </a:spcBef>
              <a:buFont typeface="Arial" panose="020B0604020202020204" pitchFamily="34" charset="0"/>
              <a:buChar char="•"/>
            </a:pPr>
            <a:endParaRPr lang="en-US" sz="1400" dirty="0">
              <a:solidFill>
                <a:schemeClr val="tx1"/>
              </a:solidFill>
              <a:latin typeface="+mn-lt"/>
              <a:ea typeface="Arial Unicode MS" panose="020B0604020202020204" pitchFamily="34" charset="-128"/>
              <a:cs typeface="Arial Unicode MS" panose="020B0604020202020204" pitchFamily="34" charset="-128"/>
            </a:endParaRPr>
          </a:p>
          <a:p>
            <a:pPr marL="171450" indent="-171450">
              <a:lnSpc>
                <a:spcPct val="110000"/>
              </a:lnSpc>
              <a:spcBef>
                <a:spcPts val="0"/>
              </a:spcBef>
              <a:buFont typeface="Arial" panose="020B0604020202020204" pitchFamily="34" charset="0"/>
              <a:buChar char="•"/>
            </a:pPr>
            <a:r>
              <a:rPr lang="en-US" sz="1600" b="1" dirty="0">
                <a:solidFill>
                  <a:srgbClr val="00646E"/>
                </a:solidFill>
                <a:latin typeface="+mn-lt"/>
                <a:ea typeface="Arial Unicode MS" panose="020B0604020202020204" pitchFamily="34" charset="-128"/>
                <a:cs typeface="Arial Unicode MS" panose="020B0604020202020204" pitchFamily="34" charset="-128"/>
              </a:rPr>
              <a:t>Custom attributes </a:t>
            </a:r>
            <a:r>
              <a:rPr lang="en-US" sz="1400" dirty="0">
                <a:solidFill>
                  <a:schemeClr val="tx1"/>
                </a:solidFill>
                <a:latin typeface="+mn-lt"/>
                <a:ea typeface="Arial Unicode MS" panose="020B0604020202020204" pitchFamily="34" charset="-128"/>
                <a:cs typeface="Arial Unicode MS" panose="020B0604020202020204" pitchFamily="34" charset="-128"/>
              </a:rPr>
              <a:t>created </a:t>
            </a:r>
            <a:r>
              <a:rPr lang="en-US" sz="1600" b="1" dirty="0">
                <a:solidFill>
                  <a:srgbClr val="00646E"/>
                </a:solidFill>
                <a:latin typeface="+mn-lt"/>
                <a:ea typeface="Arial Unicode MS" panose="020B0604020202020204" pitchFamily="34" charset="-128"/>
                <a:cs typeface="Arial Unicode MS" panose="020B0604020202020204" pitchFamily="34" charset="-128"/>
              </a:rPr>
              <a:t>to query and filter </a:t>
            </a:r>
            <a:r>
              <a:rPr lang="en-US" sz="1400" dirty="0">
                <a:solidFill>
                  <a:schemeClr val="tx1"/>
                </a:solidFill>
                <a:latin typeface="+mn-lt"/>
                <a:ea typeface="Arial Unicode MS" panose="020B0604020202020204" pitchFamily="34" charset="-128"/>
                <a:cs typeface="Arial Unicode MS" panose="020B0604020202020204" pitchFamily="34" charset="-128"/>
              </a:rPr>
              <a:t>on software requirements</a:t>
            </a:r>
          </a:p>
          <a:p>
            <a:pPr marL="171450" indent="-171450">
              <a:lnSpc>
                <a:spcPct val="110000"/>
              </a:lnSpc>
              <a:spcBef>
                <a:spcPts val="0"/>
              </a:spcBef>
              <a:buFont typeface="Arial" panose="020B0604020202020204" pitchFamily="34" charset="0"/>
              <a:buChar char="•"/>
            </a:pPr>
            <a:endParaRPr lang="en-US" sz="1400" dirty="0">
              <a:solidFill>
                <a:schemeClr val="tx1"/>
              </a:solidFill>
              <a:latin typeface="+mn-lt"/>
              <a:ea typeface="Arial Unicode MS" panose="020B0604020202020204" pitchFamily="34" charset="-128"/>
              <a:cs typeface="Arial Unicode MS" panose="020B0604020202020204" pitchFamily="34" charset="-128"/>
            </a:endParaRPr>
          </a:p>
          <a:p>
            <a:pPr marL="171450" indent="-171450">
              <a:lnSpc>
                <a:spcPct val="110000"/>
              </a:lnSpc>
              <a:spcBef>
                <a:spcPts val="0"/>
              </a:spcBef>
              <a:buFont typeface="Arial" panose="020B0604020202020204" pitchFamily="34" charset="0"/>
              <a:buChar char="•"/>
            </a:pPr>
            <a:r>
              <a:rPr lang="en-US" sz="1400" dirty="0">
                <a:solidFill>
                  <a:schemeClr val="tx1"/>
                </a:solidFill>
                <a:latin typeface="+mn-lt"/>
                <a:ea typeface="Arial Unicode MS" panose="020B0604020202020204" pitchFamily="34" charset="-128"/>
                <a:cs typeface="Arial Unicode MS" panose="020B0604020202020204" pitchFamily="34" charset="-128"/>
              </a:rPr>
              <a:t>Traceability established between requirements and test cases. </a:t>
            </a:r>
            <a:r>
              <a:rPr lang="en-US" sz="1600" b="1" dirty="0">
                <a:solidFill>
                  <a:srgbClr val="00646E"/>
                </a:solidFill>
                <a:latin typeface="+mn-lt"/>
                <a:ea typeface="Arial Unicode MS" panose="020B0604020202020204" pitchFamily="34" charset="-128"/>
                <a:cs typeface="Arial Unicode MS" panose="020B0604020202020204" pitchFamily="34" charset="-128"/>
              </a:rPr>
              <a:t>Facilitates easy, fast, impact analysis.</a:t>
            </a:r>
          </a:p>
        </p:txBody>
      </p:sp>
      <p:pic>
        <p:nvPicPr>
          <p:cNvPr id="14" name="Picture 13">
            <a:extLst>
              <a:ext uri="{FF2B5EF4-FFF2-40B4-BE49-F238E27FC236}">
                <a16:creationId xmlns:a16="http://schemas.microsoft.com/office/drawing/2014/main" id="{2C29C424-4AE2-47CE-9751-E0E2671CA928}"/>
              </a:ext>
            </a:extLst>
          </p:cNvPr>
          <p:cNvPicPr>
            <a:picLocks noChangeAspect="1"/>
          </p:cNvPicPr>
          <p:nvPr/>
        </p:nvPicPr>
        <p:blipFill rotWithShape="1">
          <a:blip r:embed="rId3"/>
          <a:srcRect r="6042"/>
          <a:stretch/>
        </p:blipFill>
        <p:spPr>
          <a:xfrm>
            <a:off x="1558849" y="4114800"/>
            <a:ext cx="1873326" cy="2146195"/>
          </a:xfrm>
          <a:prstGeom prst="rect">
            <a:avLst/>
          </a:prstGeom>
          <a:ln w="19050">
            <a:solidFill>
              <a:srgbClr val="00646E"/>
            </a:solidFill>
          </a:ln>
        </p:spPr>
      </p:pic>
      <p:cxnSp>
        <p:nvCxnSpPr>
          <p:cNvPr id="15" name="Straight Arrow Connector 14">
            <a:extLst>
              <a:ext uri="{FF2B5EF4-FFF2-40B4-BE49-F238E27FC236}">
                <a16:creationId xmlns:a16="http://schemas.microsoft.com/office/drawing/2014/main" id="{5A29AA01-8B24-4698-B126-E8806CCE34BA}"/>
              </a:ext>
            </a:extLst>
          </p:cNvPr>
          <p:cNvCxnSpPr>
            <a:cxnSpLocks/>
            <a:stCxn id="14" idx="3"/>
            <a:endCxn id="4" idx="1"/>
          </p:cNvCxnSpPr>
          <p:nvPr/>
        </p:nvCxnSpPr>
        <p:spPr bwMode="auto">
          <a:xfrm flipV="1">
            <a:off x="3432175" y="3840299"/>
            <a:ext cx="1447800" cy="1347599"/>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9489029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Capacity 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5"/>
            </a:pPr>
            <a:r>
              <a:rPr lang="en-US" sz="1400" dirty="0"/>
              <a:t>Figure : Comparison of Capacity degradation Estimation</a:t>
            </a:r>
          </a:p>
          <a:p>
            <a:pPr marL="522198" lvl="1" indent="-342900">
              <a:buClrTx/>
              <a:buFont typeface="Arial" panose="020B0604020202020204" pitchFamily="34" charset="0"/>
              <a:buChar char="•"/>
            </a:pPr>
            <a:r>
              <a:rPr lang="en-US" sz="1400" dirty="0"/>
              <a:t>The lowest capacity degradation factor out of 40 cells is broadcasted as SOHC index on CAN and is compared in the figure. </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capacity degradation factor in Closed loop case almost matches with calculated capacity degradation factor from </a:t>
            </a:r>
            <a:r>
              <a:rPr lang="en-US" sz="1400" dirty="0" err="1"/>
              <a:t>HiL</a:t>
            </a:r>
            <a:r>
              <a:rPr lang="en-US" sz="1400" dirty="0"/>
              <a:t> test.</a:t>
            </a:r>
          </a:p>
          <a:p>
            <a:pPr marL="522198" lvl="1" indent="-342900">
              <a:buFont typeface="Arial" panose="020B0604020202020204" pitchFamily="34" charset="0"/>
              <a:buChar char="•"/>
            </a:pPr>
            <a:endParaRPr lang="en-US" sz="1400" dirty="0"/>
          </a:p>
          <a:p>
            <a:pPr marL="522198" lvl="1" indent="-34290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2AAD3509-9F5C-47F4-A620-F2DE9786CEA1}"/>
              </a:ext>
            </a:extLst>
          </p:cNvPr>
          <p:cNvPicPr>
            <a:picLocks noChangeAspect="1"/>
          </p:cNvPicPr>
          <p:nvPr/>
        </p:nvPicPr>
        <p:blipFill rotWithShape="1">
          <a:blip r:embed="rId2">
            <a:extLst>
              <a:ext uri="{28A0092B-C50C-407E-A947-70E740481C1C}">
                <a14:useLocalDpi xmlns:a14="http://schemas.microsoft.com/office/drawing/2010/main" val="0"/>
              </a:ext>
            </a:extLst>
          </a:blip>
          <a:srcRect l="5657" r="6413"/>
          <a:stretch/>
        </p:blipFill>
        <p:spPr>
          <a:xfrm>
            <a:off x="6477337" y="1665808"/>
            <a:ext cx="5615311" cy="3526385"/>
          </a:xfrm>
          <a:prstGeom prst="rect">
            <a:avLst/>
          </a:prstGeom>
        </p:spPr>
      </p:pic>
    </p:spTree>
    <p:extLst>
      <p:ext uri="{BB962C8B-B14F-4D97-AF65-F5344CB8AC3E}">
        <p14:creationId xmlns:p14="http://schemas.microsoft.com/office/powerpoint/2010/main" val="18314066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a:t>
            </a:r>
            <a:br>
              <a:rPr lang="en-US" dirty="0"/>
            </a:br>
            <a:r>
              <a:rPr lang="en-US" dirty="0"/>
              <a:t>Test Case 10, Internal Capacity </a:t>
            </a:r>
            <a:br>
              <a:rPr lang="en-US" dirty="0"/>
            </a:br>
            <a:r>
              <a:rPr lang="en-US" dirty="0"/>
              <a:t>Estimation</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241403" cy="4752000"/>
          </a:xfrm>
        </p:spPr>
        <p:txBody>
          <a:bodyPr/>
          <a:lstStyle/>
          <a:p>
            <a:pPr marL="342900" indent="-342900">
              <a:buClrTx/>
              <a:buFont typeface="+mj-lt"/>
              <a:buAutoNum type="arabicPeriod" startAt="6"/>
            </a:pPr>
            <a:r>
              <a:rPr lang="en-US" sz="1400" dirty="0"/>
              <a:t>Figure 1 : Comparison of Resistance Estimation</a:t>
            </a:r>
          </a:p>
          <a:p>
            <a:pPr marL="522198" lvl="1" indent="-342900">
              <a:buClrTx/>
              <a:buFont typeface="Arial" panose="020B0604020202020204" pitchFamily="34" charset="0"/>
              <a:buChar char="•"/>
            </a:pPr>
            <a:r>
              <a:rPr lang="en-US" sz="1400" dirty="0"/>
              <a:t>The lowest resistance factor out of 40 cells is broadcasted as SOHR index on CAN and is compared in the figure. </a:t>
            </a:r>
          </a:p>
          <a:p>
            <a:pPr marL="522198" lvl="1" indent="-342900">
              <a:buClrTx/>
              <a:buFont typeface="Arial" panose="020B0604020202020204" pitchFamily="34" charset="0"/>
              <a:buChar char="•"/>
            </a:pPr>
            <a:r>
              <a:rPr lang="en-US" sz="1400" dirty="0"/>
              <a:t>Calculated resistance factor in Closed loop case almost matches with calculated resistance factor from </a:t>
            </a:r>
            <a:r>
              <a:rPr lang="en-US" sz="1400" dirty="0" err="1"/>
              <a:t>HiL</a:t>
            </a:r>
            <a:r>
              <a:rPr lang="en-US" sz="1400" dirty="0"/>
              <a:t> test. Though it doesn’t match exactly since degradation of resistance estimation depends upon change in current at every timestep, and the resolution of current as an analog signal is very low (-200 to 200 Amperes is mapped to 0.1 to 4.8 volts).</a:t>
            </a:r>
          </a:p>
          <a:p>
            <a:pPr marL="522198" lvl="1" indent="-342900">
              <a:buFont typeface="Arial" panose="020B0604020202020204" pitchFamily="34" charset="0"/>
              <a:buChar char="•"/>
            </a:pPr>
            <a:endParaRPr lang="en-US" sz="1400" dirty="0"/>
          </a:p>
          <a:p>
            <a:pPr lvl="1" indent="0">
              <a:buNone/>
            </a:pPr>
            <a:endParaRPr lang="en-US" sz="1400" dirty="0"/>
          </a:p>
          <a:p>
            <a:pPr marL="342900" indent="-342900">
              <a:buClrTx/>
              <a:buFont typeface="+mj-lt"/>
              <a:buAutoNum type="arabicPeriod" startAt="6"/>
            </a:pPr>
            <a:r>
              <a:rPr lang="en-US" sz="1400" dirty="0"/>
              <a:t>Figure 2 : Comparison of Resistance Estimation with current broadcasted on CAN instead of Analog signal.</a:t>
            </a:r>
          </a:p>
          <a:p>
            <a:pPr marL="522198" lvl="1" indent="-342900">
              <a:buClrTx/>
              <a:buFont typeface="Arial" panose="020B0604020202020204" pitchFamily="34" charset="0"/>
              <a:buChar char="•"/>
            </a:pPr>
            <a:r>
              <a:rPr lang="en-US" sz="1400" dirty="0"/>
              <a:t>Calculated resistance factor in Closed loop case matches exactly with calculated resistance factor from </a:t>
            </a:r>
            <a:r>
              <a:rPr lang="en-US" sz="1400" dirty="0" err="1"/>
              <a:t>HiL</a:t>
            </a:r>
            <a:r>
              <a:rPr lang="en-US" sz="1400" dirty="0"/>
              <a:t> test as expected.</a:t>
            </a:r>
          </a:p>
        </p:txBody>
      </p:sp>
      <p:pic>
        <p:nvPicPr>
          <p:cNvPr id="5" name="Picture 4">
            <a:extLst>
              <a:ext uri="{FF2B5EF4-FFF2-40B4-BE49-F238E27FC236}">
                <a16:creationId xmlns:a16="http://schemas.microsoft.com/office/drawing/2014/main" id="{22DE1970-FA6C-4C9D-B663-9B0D67E9D21C}"/>
              </a:ext>
            </a:extLst>
          </p:cNvPr>
          <p:cNvPicPr>
            <a:picLocks noChangeAspect="1"/>
          </p:cNvPicPr>
          <p:nvPr/>
        </p:nvPicPr>
        <p:blipFill rotWithShape="1">
          <a:blip r:embed="rId2">
            <a:extLst>
              <a:ext uri="{28A0092B-C50C-407E-A947-70E740481C1C}">
                <a14:useLocalDpi xmlns:a14="http://schemas.microsoft.com/office/drawing/2010/main" val="0"/>
              </a:ext>
            </a:extLst>
          </a:blip>
          <a:srcRect l="5990" r="6019"/>
          <a:stretch/>
        </p:blipFill>
        <p:spPr>
          <a:xfrm>
            <a:off x="6099176" y="163693"/>
            <a:ext cx="6090081" cy="3386405"/>
          </a:xfrm>
          <a:prstGeom prst="rect">
            <a:avLst/>
          </a:prstGeom>
        </p:spPr>
      </p:pic>
      <p:pic>
        <p:nvPicPr>
          <p:cNvPr id="7" name="Picture 6">
            <a:extLst>
              <a:ext uri="{FF2B5EF4-FFF2-40B4-BE49-F238E27FC236}">
                <a16:creationId xmlns:a16="http://schemas.microsoft.com/office/drawing/2014/main" id="{726A3599-528A-4C4D-95BF-D21B4561EE13}"/>
              </a:ext>
            </a:extLst>
          </p:cNvPr>
          <p:cNvPicPr>
            <a:picLocks noChangeAspect="1"/>
          </p:cNvPicPr>
          <p:nvPr/>
        </p:nvPicPr>
        <p:blipFill rotWithShape="1">
          <a:blip r:embed="rId3">
            <a:extLst>
              <a:ext uri="{28A0092B-C50C-407E-A947-70E740481C1C}">
                <a14:useLocalDpi xmlns:a14="http://schemas.microsoft.com/office/drawing/2010/main" val="0"/>
              </a:ext>
            </a:extLst>
          </a:blip>
          <a:srcRect l="6471" r="7645"/>
          <a:stretch/>
        </p:blipFill>
        <p:spPr>
          <a:xfrm>
            <a:off x="6173156" y="3429000"/>
            <a:ext cx="5855616" cy="3386405"/>
          </a:xfrm>
          <a:prstGeom prst="rect">
            <a:avLst/>
          </a:prstGeom>
        </p:spPr>
      </p:pic>
    </p:spTree>
    <p:extLst>
      <p:ext uri="{BB962C8B-B14F-4D97-AF65-F5344CB8AC3E}">
        <p14:creationId xmlns:p14="http://schemas.microsoft.com/office/powerpoint/2010/main" val="11201328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9C2-AE37-4005-A234-FB2F9CD81049}"/>
              </a:ext>
            </a:extLst>
          </p:cNvPr>
          <p:cNvSpPr>
            <a:spLocks noGrp="1"/>
          </p:cNvSpPr>
          <p:nvPr>
            <p:ph type="title"/>
          </p:nvPr>
        </p:nvSpPr>
        <p:spPr/>
        <p:txBody>
          <a:bodyPr/>
          <a:lstStyle/>
          <a:p>
            <a:r>
              <a:rPr lang="en-US" dirty="0"/>
              <a:t>3.4.5.8 Hardware in Loop(</a:t>
            </a:r>
            <a:r>
              <a:rPr lang="en-US" dirty="0" err="1"/>
              <a:t>HiL</a:t>
            </a:r>
            <a:r>
              <a:rPr lang="en-US" dirty="0"/>
              <a:t>) Testing : Test Case 10</a:t>
            </a:r>
            <a:br>
              <a:rPr lang="en-US" dirty="0"/>
            </a:br>
            <a:r>
              <a:rPr lang="en-US" dirty="0"/>
              <a:t>SOH index</a:t>
            </a:r>
          </a:p>
        </p:txBody>
      </p:sp>
      <p:sp>
        <p:nvSpPr>
          <p:cNvPr id="3" name="Content Placeholder 2">
            <a:extLst>
              <a:ext uri="{FF2B5EF4-FFF2-40B4-BE49-F238E27FC236}">
                <a16:creationId xmlns:a16="http://schemas.microsoft.com/office/drawing/2014/main" id="{0C644529-0408-442B-B403-17F288512F65}"/>
              </a:ext>
            </a:extLst>
          </p:cNvPr>
          <p:cNvSpPr>
            <a:spLocks noGrp="1"/>
          </p:cNvSpPr>
          <p:nvPr>
            <p:ph idx="1"/>
          </p:nvPr>
        </p:nvSpPr>
        <p:spPr>
          <a:xfrm>
            <a:off x="629913" y="1440000"/>
            <a:ext cx="5469263" cy="4752000"/>
          </a:xfrm>
        </p:spPr>
        <p:txBody>
          <a:bodyPr/>
          <a:lstStyle/>
          <a:p>
            <a:pPr marL="342900" indent="-342900">
              <a:buClrTx/>
              <a:buFont typeface="+mj-lt"/>
              <a:buAutoNum type="arabicPeriod" startAt="8"/>
            </a:pPr>
            <a:r>
              <a:rPr lang="en-US" sz="1400" dirty="0"/>
              <a:t>Figure : Comparison of SOH index</a:t>
            </a:r>
          </a:p>
          <a:p>
            <a:pPr marL="522198" lvl="1" indent="-342900">
              <a:buClrTx/>
              <a:buFont typeface="Arial" panose="020B0604020202020204" pitchFamily="34" charset="0"/>
              <a:buChar char="•"/>
            </a:pPr>
            <a:r>
              <a:rPr lang="en-US" sz="1400" dirty="0"/>
              <a:t>SOH index is broadcasted for the customer. It is the minimum of all resistance and capacity factors.</a:t>
            </a:r>
          </a:p>
          <a:p>
            <a:pPr marL="522198" lvl="1" indent="-342900">
              <a:buFont typeface="Arial" panose="020B0604020202020204" pitchFamily="34" charset="0"/>
              <a:buChar char="•"/>
            </a:pPr>
            <a:endParaRPr lang="en-US" sz="1400" dirty="0"/>
          </a:p>
          <a:p>
            <a:pPr marL="522198" lvl="1" indent="-342900">
              <a:buClrTx/>
              <a:buFont typeface="Arial" panose="020B0604020202020204" pitchFamily="34" charset="0"/>
              <a:buChar char="•"/>
            </a:pPr>
            <a:r>
              <a:rPr lang="en-US" sz="1400" dirty="0"/>
              <a:t>Calculated SOH index in Closed loop case matches with the calculated SOH index from </a:t>
            </a:r>
            <a:r>
              <a:rPr lang="en-US" sz="1400" dirty="0" err="1"/>
              <a:t>HiL</a:t>
            </a:r>
            <a:r>
              <a:rPr lang="en-US" sz="1400" dirty="0"/>
              <a:t> test as expected.</a:t>
            </a:r>
          </a:p>
        </p:txBody>
      </p:sp>
      <p:pic>
        <p:nvPicPr>
          <p:cNvPr id="5" name="Picture 4">
            <a:extLst>
              <a:ext uri="{FF2B5EF4-FFF2-40B4-BE49-F238E27FC236}">
                <a16:creationId xmlns:a16="http://schemas.microsoft.com/office/drawing/2014/main" id="{B567D8C7-3025-4FB2-9C7D-303D9B69FC73}"/>
              </a:ext>
            </a:extLst>
          </p:cNvPr>
          <p:cNvPicPr>
            <a:picLocks noChangeAspect="1"/>
          </p:cNvPicPr>
          <p:nvPr/>
        </p:nvPicPr>
        <p:blipFill rotWithShape="1">
          <a:blip r:embed="rId2">
            <a:extLst>
              <a:ext uri="{28A0092B-C50C-407E-A947-70E740481C1C}">
                <a14:useLocalDpi xmlns:a14="http://schemas.microsoft.com/office/drawing/2010/main" val="0"/>
              </a:ext>
            </a:extLst>
          </a:blip>
          <a:srcRect l="5773" r="6518"/>
          <a:stretch/>
        </p:blipFill>
        <p:spPr>
          <a:xfrm>
            <a:off x="6099175" y="1633491"/>
            <a:ext cx="5942120" cy="3882929"/>
          </a:xfrm>
          <a:prstGeom prst="rect">
            <a:avLst/>
          </a:prstGeom>
        </p:spPr>
      </p:pic>
    </p:spTree>
    <p:extLst>
      <p:ext uri="{BB962C8B-B14F-4D97-AF65-F5344CB8AC3E}">
        <p14:creationId xmlns:p14="http://schemas.microsoft.com/office/powerpoint/2010/main" val="37484650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063" y="4877954"/>
            <a:ext cx="8215312" cy="924541"/>
          </a:xfrm>
        </p:spPr>
        <p:txBody>
          <a:bodyPr/>
          <a:lstStyle/>
          <a:p>
            <a:r>
              <a:rPr lang="en-US" sz="4000" dirty="0"/>
              <a:t>Thank You</a:t>
            </a:r>
            <a:endParaRPr lang="en-US" dirty="0"/>
          </a:p>
        </p:txBody>
      </p:sp>
      <p:sp>
        <p:nvSpPr>
          <p:cNvPr id="3" name="Text Placeholder 2"/>
          <p:cNvSpPr>
            <a:spLocks noGrp="1"/>
          </p:cNvSpPr>
          <p:nvPr>
            <p:ph type="body" sz="quarter" idx="12"/>
          </p:nvPr>
        </p:nvSpPr>
        <p:spPr>
          <a:xfrm>
            <a:off x="627062" y="5907600"/>
            <a:ext cx="8215311" cy="324000"/>
          </a:xfrm>
        </p:spPr>
        <p:txBody>
          <a:bodyPr/>
          <a:lstStyle/>
          <a:p>
            <a:r>
              <a:rPr lang="en-US"/>
              <a:t>Realize innovation.</a:t>
            </a:r>
          </a:p>
        </p:txBody>
      </p:sp>
      <p:sp>
        <p:nvSpPr>
          <p:cNvPr id="4" name="Text Placeholder 3"/>
          <p:cNvSpPr>
            <a:spLocks noGrp="1"/>
          </p:cNvSpPr>
          <p:nvPr>
            <p:ph type="body" sz="quarter" idx="13"/>
          </p:nvPr>
        </p:nvSpPr>
        <p:spPr/>
        <p:txBody>
          <a:bodyPr/>
          <a:lstStyle/>
          <a:p>
            <a:r>
              <a:rPr lang="en-US" dirty="0"/>
              <a:t>Restricted © Siemens AG 2019</a:t>
            </a:r>
          </a:p>
        </p:txBody>
      </p:sp>
    </p:spTree>
    <p:extLst>
      <p:ext uri="{BB962C8B-B14F-4D97-AF65-F5344CB8AC3E}">
        <p14:creationId xmlns:p14="http://schemas.microsoft.com/office/powerpoint/2010/main" val="25088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F4BD-5181-4DCE-A5D7-D2F68900E4E8}"/>
              </a:ext>
            </a:extLst>
          </p:cNvPr>
          <p:cNvSpPr>
            <a:spLocks noGrp="1"/>
          </p:cNvSpPr>
          <p:nvPr>
            <p:ph type="title"/>
          </p:nvPr>
        </p:nvSpPr>
        <p:spPr/>
        <p:txBody>
          <a:bodyPr/>
          <a:lstStyle/>
          <a:p>
            <a:r>
              <a:rPr lang="en-US" dirty="0"/>
              <a:t>Polarion for BMS</a:t>
            </a:r>
            <a:br>
              <a:rPr lang="en-US" dirty="0"/>
            </a:br>
            <a:r>
              <a:rPr lang="en-US" sz="1800" b="0" dirty="0"/>
              <a:t>Feature Level – Testing</a:t>
            </a:r>
            <a:endParaRPr lang="en-US" dirty="0"/>
          </a:p>
        </p:txBody>
      </p:sp>
      <p:pic>
        <p:nvPicPr>
          <p:cNvPr id="4" name="Picture 3">
            <a:extLst>
              <a:ext uri="{FF2B5EF4-FFF2-40B4-BE49-F238E27FC236}">
                <a16:creationId xmlns:a16="http://schemas.microsoft.com/office/drawing/2014/main" id="{1B301E03-423D-4230-B2CB-7EDA1DC21915}"/>
              </a:ext>
            </a:extLst>
          </p:cNvPr>
          <p:cNvPicPr>
            <a:picLocks noChangeAspect="1"/>
          </p:cNvPicPr>
          <p:nvPr/>
        </p:nvPicPr>
        <p:blipFill>
          <a:blip r:embed="rId2"/>
          <a:stretch>
            <a:fillRect/>
          </a:stretch>
        </p:blipFill>
        <p:spPr>
          <a:xfrm>
            <a:off x="231775" y="1295400"/>
            <a:ext cx="8156256" cy="4427401"/>
          </a:xfrm>
          <a:prstGeom prst="rect">
            <a:avLst/>
          </a:prstGeom>
          <a:ln w="19050">
            <a:solidFill>
              <a:srgbClr val="00646E"/>
            </a:solidFill>
          </a:ln>
        </p:spPr>
      </p:pic>
      <p:sp>
        <p:nvSpPr>
          <p:cNvPr id="5" name="TextBox 4">
            <a:extLst>
              <a:ext uri="{FF2B5EF4-FFF2-40B4-BE49-F238E27FC236}">
                <a16:creationId xmlns:a16="http://schemas.microsoft.com/office/drawing/2014/main" id="{702903F2-CA82-44C8-94A1-D6D1E2D8BD75}"/>
              </a:ext>
            </a:extLst>
          </p:cNvPr>
          <p:cNvSpPr txBox="1"/>
          <p:nvPr/>
        </p:nvSpPr>
        <p:spPr>
          <a:xfrm>
            <a:off x="10753680" y="1478869"/>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Test Specification</a:t>
            </a:r>
          </a:p>
        </p:txBody>
      </p:sp>
      <p:cxnSp>
        <p:nvCxnSpPr>
          <p:cNvPr id="6" name="Straight Arrow Connector 5">
            <a:extLst>
              <a:ext uri="{FF2B5EF4-FFF2-40B4-BE49-F238E27FC236}">
                <a16:creationId xmlns:a16="http://schemas.microsoft.com/office/drawing/2014/main" id="{9B407A72-9D2C-48AD-A252-20B4C92B27D0}"/>
              </a:ext>
            </a:extLst>
          </p:cNvPr>
          <p:cNvCxnSpPr>
            <a:stCxn id="7" idx="1"/>
          </p:cNvCxnSpPr>
          <p:nvPr/>
        </p:nvCxnSpPr>
        <p:spPr bwMode="auto">
          <a:xfrm flipH="1">
            <a:off x="1418684" y="2343150"/>
            <a:ext cx="7423727" cy="50119"/>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7" name="Picture 6">
            <a:extLst>
              <a:ext uri="{FF2B5EF4-FFF2-40B4-BE49-F238E27FC236}">
                <a16:creationId xmlns:a16="http://schemas.microsoft.com/office/drawing/2014/main" id="{637AEFBA-59BF-41C9-86AF-5B39BB492B98}"/>
              </a:ext>
            </a:extLst>
          </p:cNvPr>
          <p:cNvPicPr>
            <a:picLocks noChangeAspect="1"/>
          </p:cNvPicPr>
          <p:nvPr/>
        </p:nvPicPr>
        <p:blipFill>
          <a:blip r:embed="rId3"/>
          <a:stretch>
            <a:fillRect/>
          </a:stretch>
        </p:blipFill>
        <p:spPr>
          <a:xfrm>
            <a:off x="8842411" y="1339759"/>
            <a:ext cx="1937255" cy="2006781"/>
          </a:xfrm>
          <a:prstGeom prst="rect">
            <a:avLst/>
          </a:prstGeom>
          <a:ln w="19050">
            <a:solidFill>
              <a:srgbClr val="00646E"/>
            </a:solidFill>
          </a:ln>
        </p:spPr>
      </p:pic>
      <p:sp>
        <p:nvSpPr>
          <p:cNvPr id="11" name="TextBox 10">
            <a:extLst>
              <a:ext uri="{FF2B5EF4-FFF2-40B4-BE49-F238E27FC236}">
                <a16:creationId xmlns:a16="http://schemas.microsoft.com/office/drawing/2014/main" id="{7EFEBC02-5105-4F40-B87F-8C4CD3FA124B}"/>
              </a:ext>
            </a:extLst>
          </p:cNvPr>
          <p:cNvSpPr txBox="1"/>
          <p:nvPr/>
        </p:nvSpPr>
        <p:spPr>
          <a:xfrm>
            <a:off x="2441575" y="4602610"/>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Test Status/Records</a:t>
            </a:r>
          </a:p>
        </p:txBody>
      </p:sp>
      <p:cxnSp>
        <p:nvCxnSpPr>
          <p:cNvPr id="12" name="Straight Arrow Connector 11">
            <a:extLst>
              <a:ext uri="{FF2B5EF4-FFF2-40B4-BE49-F238E27FC236}">
                <a16:creationId xmlns:a16="http://schemas.microsoft.com/office/drawing/2014/main" id="{97CFCDD2-3444-4AF1-BC66-654AAA109BD0}"/>
              </a:ext>
            </a:extLst>
          </p:cNvPr>
          <p:cNvCxnSpPr>
            <a:stCxn id="11" idx="1"/>
          </p:cNvCxnSpPr>
          <p:nvPr/>
        </p:nvCxnSpPr>
        <p:spPr bwMode="auto">
          <a:xfrm flipH="1" flipV="1">
            <a:off x="1908175" y="4602610"/>
            <a:ext cx="533400" cy="4572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41DEFE80-4779-4FCF-8592-AE9A9C3CE1A9}"/>
              </a:ext>
            </a:extLst>
          </p:cNvPr>
          <p:cNvCxnSpPr/>
          <p:nvPr/>
        </p:nvCxnSpPr>
        <p:spPr bwMode="auto">
          <a:xfrm flipV="1">
            <a:off x="3813175" y="4831210"/>
            <a:ext cx="533400" cy="228600"/>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F88639F6-D144-464E-A435-81C5EF1CFA07}"/>
              </a:ext>
            </a:extLst>
          </p:cNvPr>
          <p:cNvSpPr txBox="1"/>
          <p:nvPr/>
        </p:nvSpPr>
        <p:spPr>
          <a:xfrm>
            <a:off x="9084259" y="4007532"/>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Import/Export Test Runs/Results</a:t>
            </a:r>
          </a:p>
        </p:txBody>
      </p:sp>
      <p:cxnSp>
        <p:nvCxnSpPr>
          <p:cNvPr id="22" name="Straight Arrow Connector 21">
            <a:extLst>
              <a:ext uri="{FF2B5EF4-FFF2-40B4-BE49-F238E27FC236}">
                <a16:creationId xmlns:a16="http://schemas.microsoft.com/office/drawing/2014/main" id="{CE29BB8A-7B75-4634-941A-6F15555B7AFE}"/>
              </a:ext>
            </a:extLst>
          </p:cNvPr>
          <p:cNvCxnSpPr>
            <a:stCxn id="20" idx="0"/>
          </p:cNvCxnSpPr>
          <p:nvPr/>
        </p:nvCxnSpPr>
        <p:spPr bwMode="auto">
          <a:xfrm flipH="1" flipV="1">
            <a:off x="6861175" y="2850468"/>
            <a:ext cx="2908884" cy="1157064"/>
          </a:xfrm>
          <a:prstGeom prst="straightConnector1">
            <a:avLst/>
          </a:prstGeom>
          <a:solidFill>
            <a:schemeClr val="tx2"/>
          </a:solidFill>
          <a:ln w="19050" cap="flat" cmpd="sng" algn="ctr">
            <a:solidFill>
              <a:srgbClr val="00646E"/>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1506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E55B-4FC6-48D4-87F6-E0C46A549CB0}"/>
              </a:ext>
            </a:extLst>
          </p:cNvPr>
          <p:cNvSpPr>
            <a:spLocks noGrp="1"/>
          </p:cNvSpPr>
          <p:nvPr>
            <p:ph type="title"/>
          </p:nvPr>
        </p:nvSpPr>
        <p:spPr/>
        <p:txBody>
          <a:bodyPr/>
          <a:lstStyle/>
          <a:p>
            <a:r>
              <a:rPr lang="en-US" dirty="0"/>
              <a:t>Document Outline</a:t>
            </a:r>
          </a:p>
        </p:txBody>
      </p:sp>
      <p:pic>
        <p:nvPicPr>
          <p:cNvPr id="7" name="Picture 6">
            <a:extLst>
              <a:ext uri="{FF2B5EF4-FFF2-40B4-BE49-F238E27FC236}">
                <a16:creationId xmlns:a16="http://schemas.microsoft.com/office/drawing/2014/main" id="{16C9F363-1624-495C-AC24-2D1566D88CBB}"/>
              </a:ext>
            </a:extLst>
          </p:cNvPr>
          <p:cNvPicPr>
            <a:picLocks noChangeAspect="1"/>
          </p:cNvPicPr>
          <p:nvPr/>
        </p:nvPicPr>
        <p:blipFill rotWithShape="1">
          <a:blip r:embed="rId2"/>
          <a:srcRect l="12387" r="50000"/>
          <a:stretch/>
        </p:blipFill>
        <p:spPr>
          <a:xfrm>
            <a:off x="627060" y="1439997"/>
            <a:ext cx="3887915" cy="4769449"/>
          </a:xfrm>
          <a:prstGeom prst="rect">
            <a:avLst/>
          </a:prstGeom>
        </p:spPr>
      </p:pic>
      <p:sp>
        <p:nvSpPr>
          <p:cNvPr id="4" name="Text Placeholder 3">
            <a:extLst>
              <a:ext uri="{FF2B5EF4-FFF2-40B4-BE49-F238E27FC236}">
                <a16:creationId xmlns:a16="http://schemas.microsoft.com/office/drawing/2014/main" id="{BE5CE42F-655D-43D9-A836-774D79D2F90B}"/>
              </a:ext>
            </a:extLst>
          </p:cNvPr>
          <p:cNvSpPr>
            <a:spLocks noGrp="1"/>
          </p:cNvSpPr>
          <p:nvPr>
            <p:ph type="body" sz="quarter" idx="14"/>
          </p:nvPr>
        </p:nvSpPr>
        <p:spPr>
          <a:xfrm>
            <a:off x="4514975" y="1439997"/>
            <a:ext cx="7539355" cy="4752000"/>
          </a:xfrm>
        </p:spPr>
        <p:txBody>
          <a:bodyPr/>
          <a:lstStyle/>
          <a:p>
            <a:r>
              <a:rPr lang="en-US" dirty="0"/>
              <a:t>1. Project overview</a:t>
            </a:r>
          </a:p>
          <a:p>
            <a:r>
              <a:rPr lang="en-US" dirty="0"/>
              <a:t>2. Project Execution Plan</a:t>
            </a:r>
          </a:p>
          <a:p>
            <a:r>
              <a:rPr lang="en-US" dirty="0"/>
              <a:t>3. Project Schedule</a:t>
            </a:r>
          </a:p>
          <a:p>
            <a:r>
              <a:rPr lang="en-US" dirty="0"/>
              <a:t>4. </a:t>
            </a:r>
            <a:r>
              <a:rPr lang="en-US" dirty="0">
                <a:ln/>
                <a:solidFill>
                  <a:schemeClr val="accent4"/>
                </a:solidFill>
              </a:rPr>
              <a:t>Work Package 3.1: System Engineering</a:t>
            </a:r>
            <a:endParaRPr lang="en-US" dirty="0"/>
          </a:p>
          <a:p>
            <a:r>
              <a:rPr lang="en-US" dirty="0"/>
              <a:t>5. </a:t>
            </a:r>
            <a:r>
              <a:rPr lang="en-US" dirty="0">
                <a:ln/>
                <a:solidFill>
                  <a:schemeClr val="accent4"/>
                </a:solidFill>
              </a:rPr>
              <a:t>Work Package 3.2: BMS Development Stage 1</a:t>
            </a:r>
          </a:p>
          <a:p>
            <a:r>
              <a:rPr lang="en-US" dirty="0">
                <a:ln/>
                <a:solidFill>
                  <a:schemeClr val="accent4"/>
                </a:solidFill>
              </a:rPr>
              <a:t>6. Work Package 3.3: BMS Development Stage 2 </a:t>
            </a:r>
          </a:p>
          <a:p>
            <a:r>
              <a:rPr lang="en-US" dirty="0">
                <a:ln/>
                <a:solidFill>
                  <a:schemeClr val="accent4"/>
                </a:solidFill>
              </a:rPr>
              <a:t>7. Work Package 3.4: BMS Development Stage 3</a:t>
            </a:r>
          </a:p>
          <a:p>
            <a:r>
              <a:rPr lang="en-US" altLang="zh-CN" dirty="0">
                <a:ln/>
                <a:solidFill>
                  <a:schemeClr val="accent4"/>
                </a:solidFill>
              </a:rPr>
              <a:t>8. Summary of Project</a:t>
            </a:r>
            <a:r>
              <a:rPr lang="en-US" dirty="0">
                <a:ln/>
                <a:solidFill>
                  <a:schemeClr val="accent4"/>
                </a:solidFill>
              </a:rPr>
              <a:t> </a:t>
            </a:r>
            <a:endParaRPr lang="en-US" dirty="0"/>
          </a:p>
        </p:txBody>
      </p:sp>
    </p:spTree>
    <p:extLst>
      <p:ext uri="{BB962C8B-B14F-4D97-AF65-F5344CB8AC3E}">
        <p14:creationId xmlns:p14="http://schemas.microsoft.com/office/powerpoint/2010/main" val="147386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1033B-E181-404E-92F5-B754F4B492F9}"/>
              </a:ext>
            </a:extLst>
          </p:cNvPr>
          <p:cNvSpPr>
            <a:spLocks noGrp="1"/>
          </p:cNvSpPr>
          <p:nvPr>
            <p:ph type="title"/>
          </p:nvPr>
        </p:nvSpPr>
        <p:spPr/>
        <p:txBody>
          <a:bodyPr/>
          <a:lstStyle/>
          <a:p>
            <a:r>
              <a:rPr lang="en-US" dirty="0"/>
              <a:t>Polarion for BMS</a:t>
            </a:r>
            <a:br>
              <a:rPr lang="en-US" dirty="0"/>
            </a:br>
            <a:r>
              <a:rPr lang="en-US" sz="1800" b="0" dirty="0"/>
              <a:t>Feature Level – Testing</a:t>
            </a:r>
            <a:endParaRPr lang="en-US" dirty="0"/>
          </a:p>
        </p:txBody>
      </p:sp>
      <p:sp>
        <p:nvSpPr>
          <p:cNvPr id="3" name="Content Placeholder 2">
            <a:extLst>
              <a:ext uri="{FF2B5EF4-FFF2-40B4-BE49-F238E27FC236}">
                <a16:creationId xmlns:a16="http://schemas.microsoft.com/office/drawing/2014/main" id="{CB222CD5-74BB-40CF-9CF6-7338DD39486C}"/>
              </a:ext>
            </a:extLst>
          </p:cNvPr>
          <p:cNvSpPr>
            <a:spLocks noGrp="1"/>
          </p:cNvSpPr>
          <p:nvPr>
            <p:ph idx="1"/>
          </p:nvPr>
        </p:nvSpPr>
        <p:spPr>
          <a:xfrm>
            <a:off x="384175" y="1474413"/>
            <a:ext cx="4786312" cy="2945187"/>
          </a:xfrm>
        </p:spPr>
        <p:txBody>
          <a:bodyPr/>
          <a:lstStyle/>
          <a:p>
            <a:pPr marL="285750" indent="-285750">
              <a:buFont typeface="Arial" panose="020B0604020202020204" pitchFamily="34" charset="0"/>
              <a:buChar char="•"/>
            </a:pPr>
            <a:r>
              <a:rPr lang="en-US" dirty="0"/>
              <a:t>Feature owners </a:t>
            </a:r>
            <a:r>
              <a:rPr lang="en-US" sz="2000" b="1" dirty="0">
                <a:solidFill>
                  <a:srgbClr val="00646E"/>
                </a:solidFill>
              </a:rPr>
              <a:t>can create and manage test cases </a:t>
            </a:r>
            <a:r>
              <a:rPr lang="en-US" dirty="0"/>
              <a:t>within Polarion</a:t>
            </a:r>
          </a:p>
          <a:p>
            <a:endParaRPr lang="en-US" dirty="0"/>
          </a:p>
          <a:p>
            <a:pPr marL="285750" indent="-285750">
              <a:buFont typeface="Arial" panose="020B0604020202020204" pitchFamily="34" charset="0"/>
              <a:buChar char="•"/>
            </a:pPr>
            <a:r>
              <a:rPr lang="en-US" dirty="0"/>
              <a:t>Test cases can be linked to the requirements that they are verifying to create </a:t>
            </a:r>
            <a:r>
              <a:rPr lang="en-US" sz="2000" b="1" dirty="0">
                <a:solidFill>
                  <a:srgbClr val="00646E"/>
                </a:solidFill>
              </a:rPr>
              <a:t>coverage on requirements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results </a:t>
            </a:r>
            <a:r>
              <a:rPr lang="en-US" sz="2000" b="1" dirty="0">
                <a:solidFill>
                  <a:srgbClr val="00646E"/>
                </a:solidFill>
              </a:rPr>
              <a:t>imported from external testing environment</a:t>
            </a:r>
          </a:p>
          <a:p>
            <a:endParaRPr lang="en-US" dirty="0"/>
          </a:p>
          <a:p>
            <a:pPr marL="285750" indent="-285750">
              <a:buFont typeface="Arial" panose="020B0604020202020204" pitchFamily="34" charset="0"/>
              <a:buChar char="•"/>
            </a:pPr>
            <a:r>
              <a:rPr lang="en-US" sz="2000" b="1" dirty="0">
                <a:solidFill>
                  <a:srgbClr val="00646E"/>
                </a:solidFill>
              </a:rPr>
              <a:t>Dashboards </a:t>
            </a:r>
            <a:r>
              <a:rPr lang="en-US" dirty="0"/>
              <a:t>populated to show coverage metrics, test case status, and test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b="1" dirty="0">
                <a:solidFill>
                  <a:srgbClr val="00646E"/>
                </a:solidFill>
              </a:rPr>
              <a:t>History</a:t>
            </a:r>
            <a:r>
              <a:rPr lang="en-US" dirty="0"/>
              <a:t> maintained on all test run records</a:t>
            </a:r>
          </a:p>
        </p:txBody>
      </p:sp>
      <p:pic>
        <p:nvPicPr>
          <p:cNvPr id="4" name="Picture 3">
            <a:extLst>
              <a:ext uri="{FF2B5EF4-FFF2-40B4-BE49-F238E27FC236}">
                <a16:creationId xmlns:a16="http://schemas.microsoft.com/office/drawing/2014/main" id="{88AA0114-5FD4-4BB2-8122-9C70063FBF37}"/>
              </a:ext>
            </a:extLst>
          </p:cNvPr>
          <p:cNvPicPr>
            <a:picLocks noChangeAspect="1"/>
          </p:cNvPicPr>
          <p:nvPr/>
        </p:nvPicPr>
        <p:blipFill>
          <a:blip r:embed="rId2"/>
          <a:stretch>
            <a:fillRect/>
          </a:stretch>
        </p:blipFill>
        <p:spPr>
          <a:xfrm>
            <a:off x="8385175" y="1257869"/>
            <a:ext cx="3505200" cy="2171131"/>
          </a:xfrm>
          <a:prstGeom prst="rect">
            <a:avLst/>
          </a:prstGeom>
          <a:ln w="19050">
            <a:solidFill>
              <a:srgbClr val="00646E"/>
            </a:solidFill>
          </a:ln>
        </p:spPr>
      </p:pic>
      <p:pic>
        <p:nvPicPr>
          <p:cNvPr id="5" name="Picture 4">
            <a:extLst>
              <a:ext uri="{FF2B5EF4-FFF2-40B4-BE49-F238E27FC236}">
                <a16:creationId xmlns:a16="http://schemas.microsoft.com/office/drawing/2014/main" id="{37D2C368-ABF7-4516-8229-BF11E957B06D}"/>
              </a:ext>
            </a:extLst>
          </p:cNvPr>
          <p:cNvPicPr>
            <a:picLocks noChangeAspect="1"/>
          </p:cNvPicPr>
          <p:nvPr/>
        </p:nvPicPr>
        <p:blipFill>
          <a:blip r:embed="rId3"/>
          <a:stretch>
            <a:fillRect/>
          </a:stretch>
        </p:blipFill>
        <p:spPr>
          <a:xfrm>
            <a:off x="6573838" y="3637388"/>
            <a:ext cx="5316537" cy="2098964"/>
          </a:xfrm>
          <a:prstGeom prst="rect">
            <a:avLst/>
          </a:prstGeom>
          <a:ln w="19050">
            <a:solidFill>
              <a:srgbClr val="00646E"/>
            </a:solidFill>
          </a:ln>
        </p:spPr>
      </p:pic>
      <p:sp>
        <p:nvSpPr>
          <p:cNvPr id="6" name="TextBox 5">
            <a:extLst>
              <a:ext uri="{FF2B5EF4-FFF2-40B4-BE49-F238E27FC236}">
                <a16:creationId xmlns:a16="http://schemas.microsoft.com/office/drawing/2014/main" id="{E612E269-F65E-41E7-9B32-8F4AADB40615}"/>
              </a:ext>
            </a:extLst>
          </p:cNvPr>
          <p:cNvSpPr txBox="1"/>
          <p:nvPr/>
        </p:nvSpPr>
        <p:spPr>
          <a:xfrm>
            <a:off x="7004460" y="1886234"/>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Test Run Dashboard</a:t>
            </a:r>
          </a:p>
        </p:txBody>
      </p:sp>
      <p:sp>
        <p:nvSpPr>
          <p:cNvPr id="7" name="TextBox 6">
            <a:extLst>
              <a:ext uri="{FF2B5EF4-FFF2-40B4-BE49-F238E27FC236}">
                <a16:creationId xmlns:a16="http://schemas.microsoft.com/office/drawing/2014/main" id="{7891EFA3-7EE4-4140-94B9-EDCEE0CF0B2A}"/>
              </a:ext>
            </a:extLst>
          </p:cNvPr>
          <p:cNvSpPr txBox="1"/>
          <p:nvPr/>
        </p:nvSpPr>
        <p:spPr>
          <a:xfrm>
            <a:off x="5202238" y="4114800"/>
            <a:ext cx="1371600" cy="914400"/>
          </a:xfrm>
          <a:prstGeom prst="rect">
            <a:avLst/>
          </a:prstGeom>
          <a:solidFill>
            <a:srgbClr val="00646E"/>
          </a:solidFill>
          <a:ln>
            <a:solidFill>
              <a:srgbClr val="00646E"/>
            </a:solidFill>
          </a:ln>
        </p:spPr>
        <p:txBody>
          <a:bodyPr wrap="square" lIns="0" tIns="0" rIns="0" bIns="0" rtlCol="0" anchor="ctr">
            <a:noAutofit/>
          </a:bodyPr>
          <a:lstStyle/>
          <a:p>
            <a:pPr algn="ctr">
              <a:lnSpc>
                <a:spcPct val="110000"/>
              </a:lnSpc>
              <a:spcBef>
                <a:spcPts val="0"/>
              </a:spcBef>
            </a:pPr>
            <a:r>
              <a:rPr lang="en-US" sz="1400" dirty="0">
                <a:solidFill>
                  <a:schemeClr val="bg1"/>
                </a:solidFill>
                <a:latin typeface="+mn-lt"/>
                <a:ea typeface="Arial Unicode MS" panose="020B0604020202020204" pitchFamily="34" charset="-128"/>
                <a:cs typeface="Arial Unicode MS" panose="020B0604020202020204" pitchFamily="34" charset="-128"/>
              </a:rPr>
              <a:t>Detailed Results</a:t>
            </a:r>
          </a:p>
        </p:txBody>
      </p:sp>
    </p:spTree>
    <p:extLst>
      <p:ext uri="{BB962C8B-B14F-4D97-AF65-F5344CB8AC3E}">
        <p14:creationId xmlns:p14="http://schemas.microsoft.com/office/powerpoint/2010/main" val="351554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7FE628B-9C70-42CE-A5D3-2EBA8959276B}"/>
              </a:ext>
            </a:extLst>
          </p:cNvPr>
          <p:cNvSpPr txBox="1"/>
          <p:nvPr/>
        </p:nvSpPr>
        <p:spPr>
          <a:xfrm>
            <a:off x="6915334" y="1773999"/>
            <a:ext cx="1089045" cy="335842"/>
          </a:xfrm>
          <a:prstGeom prst="rect">
            <a:avLst/>
          </a:prstGeom>
          <a:noFill/>
        </p:spPr>
        <p:txBody>
          <a:bodyPr wrap="none" lIns="0" tIns="0" rIns="0" bIns="0" rtlCol="0">
            <a:noAutofit/>
          </a:bodyPr>
          <a:lstStyle/>
          <a:p>
            <a:pPr>
              <a:lnSpc>
                <a:spcPct val="110000"/>
              </a:lnSpc>
              <a:spcBef>
                <a:spcPts val="0"/>
              </a:spcBef>
            </a:pP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a:xfrm>
            <a:off x="570270" y="2109841"/>
            <a:ext cx="12024853" cy="2747294"/>
          </a:xfrm>
        </p:spPr>
        <p:txBody>
          <a:bodyPr>
            <a:scene3d>
              <a:camera prst="orthographicFront"/>
              <a:lightRig rig="soft" dir="t">
                <a:rot lat="0" lon="0" rev="15600000"/>
              </a:lightRig>
            </a:scene3d>
            <a:sp3d extrusionH="57150" prstMaterial="softEdge">
              <a:bevelT w="25400" h="38100"/>
            </a:sp3d>
          </a:bodyPr>
          <a:lstStyle/>
          <a:p>
            <a:r>
              <a:rPr lang="en-US" sz="3200" dirty="0">
                <a:ln/>
                <a:solidFill>
                  <a:schemeClr val="accent4"/>
                </a:solidFill>
              </a:rPr>
              <a:t>Work Package 3.2: BMS Development Stage 1– Battery Pack Modeling, Contactor Control, Battery Mode control and SOC</a:t>
            </a:r>
          </a:p>
        </p:txBody>
      </p:sp>
    </p:spTree>
    <p:extLst>
      <p:ext uri="{BB962C8B-B14F-4D97-AF65-F5344CB8AC3E}">
        <p14:creationId xmlns:p14="http://schemas.microsoft.com/office/powerpoint/2010/main" val="86486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WP3.2 Recap : BMS Development Stage 1</a:t>
            </a:r>
          </a:p>
        </p:txBody>
      </p:sp>
      <p:sp>
        <p:nvSpPr>
          <p:cNvPr id="4" name="cdtText Box 4 Id114692">
            <a:extLst>
              <a:ext uri="{FF2B5EF4-FFF2-40B4-BE49-F238E27FC236}">
                <a16:creationId xmlns:a16="http://schemas.microsoft.com/office/drawing/2014/main" id="{F4308220-58AC-4E14-9152-B0BCE2D47471}"/>
              </a:ext>
            </a:extLst>
          </p:cNvPr>
          <p:cNvSpPr txBox="1">
            <a:spLocks noChangeArrowheads="1"/>
          </p:cNvSpPr>
          <p:nvPr/>
        </p:nvSpPr>
        <p:spPr bwMode="auto">
          <a:xfrm>
            <a:off x="916650" y="1333390"/>
            <a:ext cx="10800000" cy="935401"/>
          </a:xfrm>
          <a:prstGeom prst="rect">
            <a:avLst/>
          </a:prstGeom>
          <a:solidFill>
            <a:srgbClr val="FFFFFF"/>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a:bodyPr>
          <a:lstStyle>
            <a:defPPr>
              <a:defRPr lang="de-DE"/>
            </a:defPPr>
            <a:lvl1pPr marL="0" marR="0" indent="0" defTabSz="914400" eaLnBrk="1" latinLnBrk="0" hangingPunct="1">
              <a:lnSpc>
                <a:spcPct val="100000"/>
              </a:lnSpc>
              <a:spcBef>
                <a:spcPts val="0"/>
              </a:spcBef>
              <a:spcAft>
                <a:spcPts val="0"/>
              </a:spcAft>
              <a:buClrTx/>
              <a:buSzTx/>
              <a:buFontTx/>
              <a:buNone/>
              <a:tabLst/>
              <a:defRPr sz="2000" b="1">
                <a:solidFill>
                  <a:schemeClr val="bg1"/>
                </a:solidFill>
                <a:latin typeface="+mj-lt"/>
                <a:ea typeface="ＭＳ Ｐゴシック"/>
                <a:cs typeface="Arial" pitchFamily="34" charset="0"/>
              </a:defRPr>
            </a:lvl1pPr>
            <a:lvl2pPr>
              <a:spcBef>
                <a:spcPct val="0"/>
              </a:spcBef>
              <a:defRPr sz="2000" b="1">
                <a:solidFill>
                  <a:schemeClr val="tx1"/>
                </a:solidFill>
                <a:latin typeface="Arial" charset="0"/>
              </a:defRPr>
            </a:lvl2pPr>
            <a:lvl3pPr>
              <a:spcBef>
                <a:spcPct val="0"/>
              </a:spcBef>
              <a:defRPr sz="2000" b="1">
                <a:solidFill>
                  <a:schemeClr val="tx1"/>
                </a:solidFill>
                <a:latin typeface="Arial" charset="0"/>
              </a:defRPr>
            </a:lvl3pPr>
            <a:lvl4pPr>
              <a:spcBef>
                <a:spcPct val="0"/>
              </a:spcBef>
              <a:defRPr sz="2000" b="1">
                <a:solidFill>
                  <a:schemeClr val="tx1"/>
                </a:solidFill>
                <a:latin typeface="Arial" charset="0"/>
              </a:defRPr>
            </a:lvl4pPr>
            <a:lvl5pPr>
              <a:spcBef>
                <a:spcPct val="0"/>
              </a:spcBef>
              <a:defRPr sz="2000" b="1">
                <a:solidFill>
                  <a:schemeClr val="tx1"/>
                </a:solidFill>
                <a:latin typeface="Arial" charset="0"/>
              </a:defRPr>
            </a:lvl5pPr>
            <a:lvl6pPr marL="457200" fontAlgn="base">
              <a:spcBef>
                <a:spcPct val="0"/>
              </a:spcBef>
              <a:spcAft>
                <a:spcPct val="0"/>
              </a:spcAft>
              <a:defRPr sz="2000" b="1">
                <a:solidFill>
                  <a:schemeClr val="tx1"/>
                </a:solidFill>
                <a:latin typeface="Arial" charset="0"/>
                <a:ea typeface="ヒラギノ角ゴ Pro W3" charset="0"/>
              </a:defRPr>
            </a:lvl6pPr>
            <a:lvl7pPr marL="914400" fontAlgn="base">
              <a:spcBef>
                <a:spcPct val="0"/>
              </a:spcBef>
              <a:spcAft>
                <a:spcPct val="0"/>
              </a:spcAft>
              <a:defRPr sz="2000" b="1">
                <a:solidFill>
                  <a:schemeClr val="tx1"/>
                </a:solidFill>
                <a:latin typeface="Arial" charset="0"/>
                <a:ea typeface="ヒラギノ角ゴ Pro W3" charset="0"/>
              </a:defRPr>
            </a:lvl7pPr>
            <a:lvl8pPr marL="1371600" fontAlgn="base">
              <a:spcBef>
                <a:spcPct val="0"/>
              </a:spcBef>
              <a:spcAft>
                <a:spcPct val="0"/>
              </a:spcAft>
              <a:defRPr sz="2000" b="1">
                <a:solidFill>
                  <a:schemeClr val="tx1"/>
                </a:solidFill>
                <a:latin typeface="Arial" charset="0"/>
                <a:ea typeface="ヒラギノ角ゴ Pro W3" charset="0"/>
              </a:defRPr>
            </a:lvl8pPr>
            <a:lvl9pPr marL="1828800" fontAlgn="base">
              <a:spcBef>
                <a:spcPct val="0"/>
              </a:spcBef>
              <a:spcAft>
                <a:spcPct val="0"/>
              </a:spcAft>
              <a:defRPr sz="2000" b="1">
                <a:solidFill>
                  <a:schemeClr val="tx1"/>
                </a:solidFill>
                <a:latin typeface="Arial" charset="0"/>
                <a:ea typeface="ヒラギノ角ゴ Pro W3" charset="0"/>
              </a:defRPr>
            </a:lvl9pPr>
          </a:lstStyle>
          <a:p>
            <a:r>
              <a:rPr lang="en-US" dirty="0">
                <a:solidFill>
                  <a:schemeClr val="tx1"/>
                </a:solidFill>
              </a:rPr>
              <a:t>Target: </a:t>
            </a:r>
            <a:r>
              <a:rPr lang="en-US" b="0" dirty="0">
                <a:solidFill>
                  <a:schemeClr val="tx1"/>
                </a:solidFill>
              </a:rPr>
              <a:t>Develop key features of BMS system (contactor control, SOC, Mode) and acquire the proper RPU module for embedded code testing</a:t>
            </a:r>
          </a:p>
        </p:txBody>
      </p:sp>
      <p:sp>
        <p:nvSpPr>
          <p:cNvPr id="5" name="Round Same Side Corner Rectangle 8">
            <a:extLst>
              <a:ext uri="{FF2B5EF4-FFF2-40B4-BE49-F238E27FC236}">
                <a16:creationId xmlns:a16="http://schemas.microsoft.com/office/drawing/2014/main" id="{5A01ADA0-8F6D-453A-82CD-EAA190AF61FB}"/>
              </a:ext>
            </a:extLst>
          </p:cNvPr>
          <p:cNvSpPr/>
          <p:nvPr/>
        </p:nvSpPr>
        <p:spPr bwMode="auto">
          <a:xfrm rot="16200000">
            <a:off x="304950" y="1657088"/>
            <a:ext cx="935401" cy="288000"/>
          </a:xfrm>
          <a:prstGeom prst="round2SameRect">
            <a:avLst/>
          </a:prstGeom>
          <a:solidFill>
            <a:srgbClr val="0F8287"/>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fontScale="25000" lnSpcReduction="20000"/>
          </a:bodyPr>
          <a:lstStyle/>
          <a:p>
            <a:pPr>
              <a:spcBef>
                <a:spcPts val="0"/>
              </a:spcBef>
              <a:spcAft>
                <a:spcPts val="0"/>
              </a:spcAft>
            </a:pPr>
            <a:endParaRPr lang="en-US" sz="2000" b="1" dirty="0">
              <a:solidFill>
                <a:schemeClr val="bg1"/>
              </a:solidFill>
              <a:latin typeface="+mj-lt"/>
              <a:ea typeface="ＭＳ Ｐゴシック"/>
              <a:cs typeface="Arial" pitchFamily="34" charset="0"/>
            </a:endParaRP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28649" y="2421101"/>
            <a:ext cx="11269794" cy="4136199"/>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1600" b="1" kern="0" dirty="0"/>
              <a:t>Task Description</a:t>
            </a:r>
          </a:p>
          <a:p>
            <a:pPr lvl="1">
              <a:lnSpc>
                <a:spcPts val="2050"/>
              </a:lnSpc>
            </a:pPr>
            <a:r>
              <a:rPr lang="en-US" sz="1600" kern="0" dirty="0"/>
              <a:t>Develop proper architectures for the BMS subsystems: contactor control, SOC, Mode </a:t>
            </a:r>
          </a:p>
          <a:p>
            <a:pPr lvl="1">
              <a:lnSpc>
                <a:spcPts val="2050"/>
              </a:lnSpc>
            </a:pPr>
            <a:r>
              <a:rPr lang="en-US" sz="1600" kern="0" dirty="0"/>
              <a:t>Build Simulink blocks for each BMS subsystem and conduct open loop testing</a:t>
            </a:r>
          </a:p>
          <a:p>
            <a:pPr lvl="1">
              <a:lnSpc>
                <a:spcPts val="2050"/>
              </a:lnSpc>
            </a:pPr>
            <a:r>
              <a:rPr lang="en-US" sz="1600" kern="0" dirty="0"/>
              <a:t>Develop </a:t>
            </a:r>
            <a:r>
              <a:rPr lang="en-US" sz="1600" kern="0" dirty="0" err="1"/>
              <a:t>Amesim</a:t>
            </a:r>
            <a:r>
              <a:rPr lang="en-US" sz="1600" kern="0" dirty="0"/>
              <a:t> battery and electric vehicle model, and integrating </a:t>
            </a:r>
            <a:r>
              <a:rPr lang="en-US" sz="1600" kern="0" dirty="0" err="1"/>
              <a:t>Amesim</a:t>
            </a:r>
            <a:r>
              <a:rPr lang="en-US" sz="1600" kern="0" dirty="0"/>
              <a:t> model with Simulink BMS system</a:t>
            </a:r>
          </a:p>
          <a:p>
            <a:pPr lvl="1">
              <a:lnSpc>
                <a:spcPts val="2050"/>
              </a:lnSpc>
            </a:pPr>
            <a:r>
              <a:rPr lang="en-US" sz="1600" kern="0" dirty="0"/>
              <a:t>Open Loop/ Closed loop testing to validate the functionality of each subsystem</a:t>
            </a:r>
          </a:p>
          <a:p>
            <a:pPr marL="1588" lvl="1" indent="0">
              <a:lnSpc>
                <a:spcPts val="2050"/>
              </a:lnSpc>
              <a:buNone/>
            </a:pPr>
            <a:r>
              <a:rPr lang="en-US" sz="1600" kern="0" dirty="0"/>
              <a:t> </a:t>
            </a:r>
          </a:p>
          <a:p>
            <a:pPr marL="1588" lvl="1" indent="0">
              <a:lnSpc>
                <a:spcPts val="2050"/>
              </a:lnSpc>
              <a:buNone/>
            </a:pPr>
            <a:r>
              <a:rPr lang="en-US" sz="1600" b="1" kern="0" dirty="0"/>
              <a:t>Outputs:</a:t>
            </a:r>
            <a:endParaRPr lang="en-US" sz="1600" kern="0" dirty="0"/>
          </a:p>
          <a:p>
            <a:pPr lvl="1">
              <a:lnSpc>
                <a:spcPts val="2050"/>
              </a:lnSpc>
            </a:pPr>
            <a:r>
              <a:rPr lang="en-US" sz="1600" kern="0" dirty="0"/>
              <a:t>Simulink dummy models with properly defined subsystems and their inputs/outputs</a:t>
            </a:r>
          </a:p>
          <a:p>
            <a:pPr lvl="1">
              <a:lnSpc>
                <a:spcPts val="2050"/>
              </a:lnSpc>
            </a:pPr>
            <a:r>
              <a:rPr lang="en-US" sz="1600" kern="0" dirty="0"/>
              <a:t>Simulink model established for each BMS subsystem</a:t>
            </a:r>
          </a:p>
          <a:p>
            <a:pPr lvl="1">
              <a:lnSpc>
                <a:spcPts val="2050"/>
              </a:lnSpc>
            </a:pPr>
            <a:r>
              <a:rPr lang="en-US" sz="1600" kern="0" dirty="0"/>
              <a:t>Open loop testing finished for each Simulink model</a:t>
            </a:r>
          </a:p>
          <a:p>
            <a:pPr lvl="1">
              <a:lnSpc>
                <a:spcPts val="2050"/>
              </a:lnSpc>
            </a:pPr>
            <a:r>
              <a:rPr lang="en-US" sz="1600" kern="0" dirty="0" err="1"/>
              <a:t>Amesim</a:t>
            </a:r>
            <a:r>
              <a:rPr lang="en-US" sz="1600" kern="0" dirty="0"/>
              <a:t> battery model built and calibrated, and connected with existing electric vehicle demo model</a:t>
            </a:r>
          </a:p>
          <a:p>
            <a:pPr lvl="1">
              <a:lnSpc>
                <a:spcPts val="2050"/>
              </a:lnSpc>
            </a:pPr>
            <a:r>
              <a:rPr lang="en-US" sz="1600" kern="0" dirty="0"/>
              <a:t>Integration between </a:t>
            </a:r>
            <a:r>
              <a:rPr lang="en-US" sz="1600" kern="0" dirty="0" err="1"/>
              <a:t>Amesim</a:t>
            </a:r>
            <a:r>
              <a:rPr lang="en-US" sz="1600" kern="0" dirty="0"/>
              <a:t> model and BMS system completed in Simulink environment</a:t>
            </a:r>
          </a:p>
          <a:p>
            <a:pPr lvl="1">
              <a:lnSpc>
                <a:spcPts val="2050"/>
              </a:lnSpc>
            </a:pPr>
            <a:r>
              <a:rPr lang="en-US" sz="1600" kern="0" dirty="0"/>
              <a:t>Open/Closed loop test case results generated and linked to </a:t>
            </a:r>
            <a:r>
              <a:rPr lang="en-US" sz="1600" kern="0" dirty="0" err="1"/>
              <a:t>Polarion</a:t>
            </a:r>
            <a:r>
              <a:rPr lang="en-US" sz="1600" kern="0" dirty="0"/>
              <a:t> requirements</a:t>
            </a:r>
          </a:p>
          <a:p>
            <a:pPr marL="1588" lvl="1" indent="0">
              <a:lnSpc>
                <a:spcPts val="2050"/>
              </a:lnSpc>
              <a:buNone/>
            </a:pPr>
            <a:endParaRPr lang="en-US" sz="1600" kern="0" dirty="0"/>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spTree>
    <p:extLst>
      <p:ext uri="{BB962C8B-B14F-4D97-AF65-F5344CB8AC3E}">
        <p14:creationId xmlns:p14="http://schemas.microsoft.com/office/powerpoint/2010/main" val="2706493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8940-2CA3-4D11-AD5B-B3EAEFB77024}"/>
              </a:ext>
            </a:extLst>
          </p:cNvPr>
          <p:cNvSpPr>
            <a:spLocks noGrp="1"/>
          </p:cNvSpPr>
          <p:nvPr>
            <p:ph type="title"/>
          </p:nvPr>
        </p:nvSpPr>
        <p:spPr/>
        <p:txBody>
          <a:bodyPr/>
          <a:lstStyle/>
          <a:p>
            <a:r>
              <a:rPr lang="en-US" dirty="0"/>
              <a:t>Battery Pack Model Development in </a:t>
            </a:r>
            <a:r>
              <a:rPr lang="en-US" dirty="0" err="1"/>
              <a:t>Amesim</a:t>
            </a:r>
            <a:endParaRPr lang="en-US" dirty="0"/>
          </a:p>
        </p:txBody>
      </p:sp>
      <p:sp>
        <p:nvSpPr>
          <p:cNvPr id="3" name="Content Placeholder 2">
            <a:extLst>
              <a:ext uri="{FF2B5EF4-FFF2-40B4-BE49-F238E27FC236}">
                <a16:creationId xmlns:a16="http://schemas.microsoft.com/office/drawing/2014/main" id="{8DFA1B4C-E185-4A68-8A75-8B3A9DFD28ED}"/>
              </a:ext>
            </a:extLst>
          </p:cNvPr>
          <p:cNvSpPr>
            <a:spLocks noGrp="1"/>
          </p:cNvSpPr>
          <p:nvPr>
            <p:ph idx="1"/>
          </p:nvPr>
        </p:nvSpPr>
        <p:spPr>
          <a:xfrm>
            <a:off x="629913" y="1440000"/>
            <a:ext cx="10952807" cy="335534"/>
          </a:xfrm>
        </p:spPr>
        <p:txBody>
          <a:bodyPr/>
          <a:lstStyle/>
          <a:p>
            <a:r>
              <a:rPr lang="en-US" dirty="0"/>
              <a:t>In coming slides, a brief description of the </a:t>
            </a:r>
            <a:r>
              <a:rPr lang="en-US" dirty="0" err="1"/>
              <a:t>Amesim</a:t>
            </a:r>
            <a:r>
              <a:rPr lang="en-US" dirty="0"/>
              <a:t> Battery Model is presented</a:t>
            </a:r>
          </a:p>
        </p:txBody>
      </p:sp>
      <p:pic>
        <p:nvPicPr>
          <p:cNvPr id="4" name="Picture 3">
            <a:extLst>
              <a:ext uri="{FF2B5EF4-FFF2-40B4-BE49-F238E27FC236}">
                <a16:creationId xmlns:a16="http://schemas.microsoft.com/office/drawing/2014/main" id="{18E8DE94-ACEB-4F66-9A31-AD769AA89720}"/>
              </a:ext>
            </a:extLst>
          </p:cNvPr>
          <p:cNvPicPr>
            <a:picLocks noChangeAspect="1"/>
          </p:cNvPicPr>
          <p:nvPr/>
        </p:nvPicPr>
        <p:blipFill>
          <a:blip r:embed="rId2"/>
          <a:stretch>
            <a:fillRect/>
          </a:stretch>
        </p:blipFill>
        <p:spPr>
          <a:xfrm>
            <a:off x="2691573" y="1905469"/>
            <a:ext cx="5799162" cy="4844006"/>
          </a:xfrm>
          <a:prstGeom prst="rect">
            <a:avLst/>
          </a:prstGeom>
        </p:spPr>
      </p:pic>
      <p:sp>
        <p:nvSpPr>
          <p:cNvPr id="6" name="Rectangle 5">
            <a:extLst>
              <a:ext uri="{FF2B5EF4-FFF2-40B4-BE49-F238E27FC236}">
                <a16:creationId xmlns:a16="http://schemas.microsoft.com/office/drawing/2014/main" id="{E868A8FB-5644-4133-B42A-8BB2758E8189}"/>
              </a:ext>
            </a:extLst>
          </p:cNvPr>
          <p:cNvSpPr/>
          <p:nvPr/>
        </p:nvSpPr>
        <p:spPr bwMode="auto">
          <a:xfrm>
            <a:off x="7478173" y="2130642"/>
            <a:ext cx="1180730" cy="2601157"/>
          </a:xfrm>
          <a:prstGeom prst="rect">
            <a:avLst/>
          </a:prstGeom>
          <a:noFill/>
          <a:ln w="19050">
            <a:solidFill>
              <a:srgbClr val="0070C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Rectangle 6">
            <a:extLst>
              <a:ext uri="{FF2B5EF4-FFF2-40B4-BE49-F238E27FC236}">
                <a16:creationId xmlns:a16="http://schemas.microsoft.com/office/drawing/2014/main" id="{19CCDAF3-1009-4B77-B6C7-E2075F05E1F4}"/>
              </a:ext>
            </a:extLst>
          </p:cNvPr>
          <p:cNvSpPr/>
          <p:nvPr/>
        </p:nvSpPr>
        <p:spPr bwMode="auto">
          <a:xfrm>
            <a:off x="5295746" y="4861733"/>
            <a:ext cx="2297837" cy="1887742"/>
          </a:xfrm>
          <a:prstGeom prst="rect">
            <a:avLst/>
          </a:prstGeom>
          <a:noFill/>
          <a:ln w="19050">
            <a:solidFill>
              <a:srgbClr val="0070C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54127A53-68E3-485C-BCB5-9AB2097023BD}"/>
              </a:ext>
            </a:extLst>
          </p:cNvPr>
          <p:cNvSpPr/>
          <p:nvPr/>
        </p:nvSpPr>
        <p:spPr bwMode="auto">
          <a:xfrm>
            <a:off x="3456589" y="2359709"/>
            <a:ext cx="772358" cy="2601157"/>
          </a:xfrm>
          <a:prstGeom prst="rect">
            <a:avLst/>
          </a:prstGeom>
          <a:noFill/>
          <a:ln w="19050">
            <a:solidFill>
              <a:srgbClr val="FFC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tangle 8">
            <a:extLst>
              <a:ext uri="{FF2B5EF4-FFF2-40B4-BE49-F238E27FC236}">
                <a16:creationId xmlns:a16="http://schemas.microsoft.com/office/drawing/2014/main" id="{99E840B3-4A7E-46B9-A4C6-9BDD52814A99}"/>
              </a:ext>
            </a:extLst>
          </p:cNvPr>
          <p:cNvSpPr/>
          <p:nvPr/>
        </p:nvSpPr>
        <p:spPr bwMode="auto">
          <a:xfrm>
            <a:off x="2523405" y="2359709"/>
            <a:ext cx="933184" cy="2601157"/>
          </a:xfrm>
          <a:prstGeom prst="rect">
            <a:avLst/>
          </a:prstGeom>
          <a:noFill/>
          <a:ln w="19050">
            <a:solidFill>
              <a:srgbClr val="00B05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E9D0CD31-F648-4362-9B3E-925AEB696597}"/>
              </a:ext>
            </a:extLst>
          </p:cNvPr>
          <p:cNvSpPr txBox="1"/>
          <p:nvPr/>
        </p:nvSpPr>
        <p:spPr>
          <a:xfrm>
            <a:off x="8228336" y="5050188"/>
            <a:ext cx="1822936" cy="471724"/>
          </a:xfrm>
          <a:prstGeom prst="rect">
            <a:avLst/>
          </a:prstGeom>
          <a:noFill/>
          <a:ln w="19050">
            <a:solidFill>
              <a:srgbClr val="0070C0"/>
            </a:solidFill>
          </a:ln>
        </p:spPr>
        <p:txBody>
          <a:bodyPr wrap="square" lIns="0" tIns="0" rIns="0" bIns="0" rtlCol="0">
            <a:noAutofit/>
          </a:bodyPr>
          <a:lstStyle/>
          <a:p>
            <a:pPr algn="ctr">
              <a:lnSpc>
                <a:spcPct val="110000"/>
              </a:lnSpc>
              <a:spcBef>
                <a:spcPts val="0"/>
              </a:spcBef>
            </a:pPr>
            <a:r>
              <a:rPr lang="en-US" sz="1200" dirty="0" err="1">
                <a:solidFill>
                  <a:schemeClr val="tx1"/>
                </a:solidFill>
                <a:latin typeface="+mn-lt"/>
                <a:ea typeface="Arial Unicode MS" panose="020B0604020202020204" pitchFamily="34" charset="-128"/>
                <a:cs typeface="Arial Unicode MS" panose="020B0604020202020204" pitchFamily="34" charset="-128"/>
              </a:rPr>
              <a:t>Amesim</a:t>
            </a:r>
            <a:r>
              <a:rPr lang="en-US" sz="1200" dirty="0">
                <a:solidFill>
                  <a:schemeClr val="tx1"/>
                </a:solidFill>
                <a:latin typeface="+mn-lt"/>
                <a:ea typeface="Arial Unicode MS" panose="020B0604020202020204" pitchFamily="34" charset="-128"/>
                <a:cs typeface="Arial Unicode MS" panose="020B0604020202020204" pitchFamily="34" charset="-128"/>
              </a:rPr>
              <a:t> Simulink</a:t>
            </a:r>
            <a:br>
              <a:rPr lang="en-US" sz="1200" dirty="0">
                <a:solidFill>
                  <a:schemeClr val="tx1"/>
                </a:solidFill>
                <a:latin typeface="+mn-lt"/>
                <a:ea typeface="Arial Unicode MS" panose="020B0604020202020204" pitchFamily="34" charset="-128"/>
                <a:cs typeface="Arial Unicode MS" panose="020B0604020202020204" pitchFamily="34" charset="-128"/>
              </a:rPr>
            </a:br>
            <a:r>
              <a:rPr lang="en-US" sz="1200" dirty="0">
                <a:solidFill>
                  <a:schemeClr val="tx1"/>
                </a:solidFill>
                <a:latin typeface="+mn-lt"/>
                <a:ea typeface="Arial Unicode MS" panose="020B0604020202020204" pitchFamily="34" charset="-128"/>
                <a:cs typeface="Arial Unicode MS" panose="020B0604020202020204" pitchFamily="34" charset="-128"/>
              </a:rPr>
              <a:t>Communication</a:t>
            </a:r>
          </a:p>
        </p:txBody>
      </p:sp>
      <p:cxnSp>
        <p:nvCxnSpPr>
          <p:cNvPr id="12" name="Straight Arrow Connector 11">
            <a:extLst>
              <a:ext uri="{FF2B5EF4-FFF2-40B4-BE49-F238E27FC236}">
                <a16:creationId xmlns:a16="http://schemas.microsoft.com/office/drawing/2014/main" id="{8FD8A61B-AA8B-4D70-AE99-9059DA0EA7BC}"/>
              </a:ext>
            </a:extLst>
          </p:cNvPr>
          <p:cNvCxnSpPr>
            <a:cxnSpLocks/>
            <a:stCxn id="10" idx="0"/>
          </p:cNvCxnSpPr>
          <p:nvPr/>
        </p:nvCxnSpPr>
        <p:spPr bwMode="auto">
          <a:xfrm flipH="1" flipV="1">
            <a:off x="8658904" y="4731800"/>
            <a:ext cx="480900" cy="318388"/>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1DFA63A5-846E-414F-8309-D2E004E3F12A}"/>
              </a:ext>
            </a:extLst>
          </p:cNvPr>
          <p:cNvCxnSpPr>
            <a:cxnSpLocks/>
            <a:stCxn id="10" idx="1"/>
          </p:cNvCxnSpPr>
          <p:nvPr/>
        </p:nvCxnSpPr>
        <p:spPr bwMode="auto">
          <a:xfrm flipH="1">
            <a:off x="7593582" y="5286050"/>
            <a:ext cx="634754" cy="13195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4119EC49-F30C-4A17-AC23-D45E00065CB0}"/>
              </a:ext>
            </a:extLst>
          </p:cNvPr>
          <p:cNvSpPr txBox="1"/>
          <p:nvPr/>
        </p:nvSpPr>
        <p:spPr>
          <a:xfrm>
            <a:off x="2931300" y="5497848"/>
            <a:ext cx="1822936" cy="238215"/>
          </a:xfrm>
          <a:prstGeom prst="rect">
            <a:avLst/>
          </a:prstGeom>
          <a:noFill/>
          <a:ln w="19050">
            <a:solidFill>
              <a:srgbClr val="FFC000"/>
            </a:solidFill>
          </a:ln>
        </p:spPr>
        <p:txBody>
          <a:bodyPr wrap="square" lIns="0" tIns="0" rIns="0" bIns="0" rtlCol="0">
            <a:noAutofit/>
          </a:bodyPr>
          <a:lstStyle/>
          <a:p>
            <a:pPr algn="ctr">
              <a:lnSpc>
                <a:spcPct val="110000"/>
              </a:lnSpc>
              <a:spcBef>
                <a:spcPts val="0"/>
              </a:spcBef>
            </a:pPr>
            <a:r>
              <a:rPr lang="en-US" sz="1200" dirty="0">
                <a:solidFill>
                  <a:srgbClr val="FF0000"/>
                </a:solidFill>
                <a:latin typeface="+mn-lt"/>
                <a:ea typeface="Arial Unicode MS" panose="020B0604020202020204" pitchFamily="34" charset="-128"/>
                <a:cs typeface="Arial Unicode MS" panose="020B0604020202020204" pitchFamily="34" charset="-128"/>
              </a:rPr>
              <a:t>Contactor Modelling</a:t>
            </a:r>
          </a:p>
        </p:txBody>
      </p:sp>
      <p:cxnSp>
        <p:nvCxnSpPr>
          <p:cNvPr id="21" name="Straight Arrow Connector 20">
            <a:extLst>
              <a:ext uri="{FF2B5EF4-FFF2-40B4-BE49-F238E27FC236}">
                <a16:creationId xmlns:a16="http://schemas.microsoft.com/office/drawing/2014/main" id="{55A144EF-F0DC-466F-B337-D2BBC7948975}"/>
              </a:ext>
            </a:extLst>
          </p:cNvPr>
          <p:cNvCxnSpPr>
            <a:stCxn id="19" idx="0"/>
            <a:endCxn id="8" idx="2"/>
          </p:cNvCxnSpPr>
          <p:nvPr/>
        </p:nvCxnSpPr>
        <p:spPr bwMode="auto">
          <a:xfrm flipV="1">
            <a:off x="3842768" y="4960865"/>
            <a:ext cx="0" cy="53698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070A53C2-37AF-470F-A7BE-7334EB15C152}"/>
              </a:ext>
            </a:extLst>
          </p:cNvPr>
          <p:cNvSpPr txBox="1"/>
          <p:nvPr/>
        </p:nvSpPr>
        <p:spPr>
          <a:xfrm>
            <a:off x="314290" y="3451155"/>
            <a:ext cx="1822936" cy="418263"/>
          </a:xfrm>
          <a:prstGeom prst="rect">
            <a:avLst/>
          </a:prstGeom>
          <a:noFill/>
          <a:ln w="19050">
            <a:solidFill>
              <a:srgbClr val="00B050"/>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Power Cycle Input or </a:t>
            </a:r>
            <a:br>
              <a:rPr lang="en-US" sz="1200" dirty="0">
                <a:solidFill>
                  <a:schemeClr val="tx1"/>
                </a:solidFill>
                <a:latin typeface="+mn-lt"/>
                <a:ea typeface="Arial Unicode MS" panose="020B0604020202020204" pitchFamily="34" charset="-128"/>
                <a:cs typeface="Arial Unicode MS" panose="020B0604020202020204" pitchFamily="34" charset="-128"/>
              </a:rPr>
            </a:br>
            <a:r>
              <a:rPr lang="en-US" sz="1200" dirty="0">
                <a:solidFill>
                  <a:schemeClr val="tx1"/>
                </a:solidFill>
                <a:latin typeface="+mn-lt"/>
                <a:ea typeface="Arial Unicode MS" panose="020B0604020202020204" pitchFamily="34" charset="-128"/>
                <a:cs typeface="Arial Unicode MS" panose="020B0604020202020204" pitchFamily="34" charset="-128"/>
              </a:rPr>
              <a:t>Current Cycle Input</a:t>
            </a:r>
          </a:p>
        </p:txBody>
      </p:sp>
      <p:cxnSp>
        <p:nvCxnSpPr>
          <p:cNvPr id="25" name="Straight Arrow Connector 24">
            <a:extLst>
              <a:ext uri="{FF2B5EF4-FFF2-40B4-BE49-F238E27FC236}">
                <a16:creationId xmlns:a16="http://schemas.microsoft.com/office/drawing/2014/main" id="{1BC49C1A-128C-4139-820A-E9C125800183}"/>
              </a:ext>
            </a:extLst>
          </p:cNvPr>
          <p:cNvCxnSpPr>
            <a:stCxn id="23" idx="3"/>
            <a:endCxn id="9" idx="1"/>
          </p:cNvCxnSpPr>
          <p:nvPr/>
        </p:nvCxnSpPr>
        <p:spPr bwMode="auto">
          <a:xfrm>
            <a:off x="2137227" y="3660287"/>
            <a:ext cx="386179" cy="1"/>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485857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8940-2CA3-4D11-AD5B-B3EAEFB77024}"/>
              </a:ext>
            </a:extLst>
          </p:cNvPr>
          <p:cNvSpPr>
            <a:spLocks noGrp="1"/>
          </p:cNvSpPr>
          <p:nvPr>
            <p:ph type="title"/>
          </p:nvPr>
        </p:nvSpPr>
        <p:spPr/>
        <p:txBody>
          <a:bodyPr/>
          <a:lstStyle/>
          <a:p>
            <a:r>
              <a:rPr lang="en-US" dirty="0"/>
              <a:t>Battery Pack Model Development in </a:t>
            </a:r>
            <a:r>
              <a:rPr lang="en-US" dirty="0" err="1"/>
              <a:t>Amesim</a:t>
            </a:r>
            <a:endParaRPr lang="en-US" dirty="0"/>
          </a:p>
        </p:txBody>
      </p:sp>
      <p:sp>
        <p:nvSpPr>
          <p:cNvPr id="3" name="Content Placeholder 2">
            <a:extLst>
              <a:ext uri="{FF2B5EF4-FFF2-40B4-BE49-F238E27FC236}">
                <a16:creationId xmlns:a16="http://schemas.microsoft.com/office/drawing/2014/main" id="{8DFA1B4C-E185-4A68-8A75-8B3A9DFD28ED}"/>
              </a:ext>
            </a:extLst>
          </p:cNvPr>
          <p:cNvSpPr>
            <a:spLocks noGrp="1"/>
          </p:cNvSpPr>
          <p:nvPr>
            <p:ph idx="1"/>
          </p:nvPr>
        </p:nvSpPr>
        <p:spPr>
          <a:xfrm>
            <a:off x="629913" y="1439999"/>
            <a:ext cx="10952807" cy="3211900"/>
          </a:xfrm>
        </p:spPr>
        <p:txBody>
          <a:bodyPr/>
          <a:lstStyle/>
          <a:p>
            <a:pPr marL="342900" indent="-342900">
              <a:buFont typeface="+mj-lt"/>
              <a:buAutoNum type="arabicPeriod"/>
            </a:pPr>
            <a:r>
              <a:rPr lang="en-US" sz="1600" dirty="0"/>
              <a:t>The Battery is made up 40 cells. Each cell is an instance of NMC HP pre-calibrated cell present in </a:t>
            </a:r>
            <a:r>
              <a:rPr lang="en-US" sz="1600" dirty="0" err="1"/>
              <a:t>Amesim</a:t>
            </a:r>
            <a:r>
              <a:rPr lang="en-US" sz="1600" dirty="0"/>
              <a:t>.</a:t>
            </a:r>
          </a:p>
          <a:p>
            <a:pPr marL="342900" indent="-342900">
              <a:buFont typeface="+mj-lt"/>
              <a:buAutoNum type="arabicPeriod"/>
            </a:pPr>
            <a:r>
              <a:rPr lang="en-US" sz="1600" dirty="0"/>
              <a:t>Each cell has OCV dependent on SOC, charging and discharging internal resistance dependent on temperature and SOC.</a:t>
            </a:r>
          </a:p>
          <a:p>
            <a:pPr marL="342900" indent="-342900">
              <a:buFont typeface="+mj-lt"/>
              <a:buAutoNum type="arabicPeriod"/>
            </a:pPr>
            <a:r>
              <a:rPr lang="en-US" sz="1600" dirty="0"/>
              <a:t>Each cell has an option for static aging for capacity and resistance to check features related to estimation of degraded capacity and resistance. </a:t>
            </a:r>
          </a:p>
          <a:p>
            <a:pPr marL="342900" indent="-342900">
              <a:buFont typeface="+mj-lt"/>
              <a:buAutoNum type="arabicPeriod"/>
            </a:pPr>
            <a:r>
              <a:rPr lang="en-US" sz="1600" dirty="0"/>
              <a:t>Each cell has a thermal model connected to it.</a:t>
            </a:r>
          </a:p>
          <a:p>
            <a:pPr marL="342900" indent="-342900">
              <a:buFont typeface="+mj-lt"/>
              <a:buAutoNum type="arabicPeriod"/>
            </a:pPr>
            <a:r>
              <a:rPr lang="en-US" sz="1600" dirty="0"/>
              <a:t>The thermal and electrical properties are in accordance with the pre-calibrated data of NMC HP cell.</a:t>
            </a:r>
          </a:p>
          <a:p>
            <a:pPr marL="342900" indent="-342900">
              <a:buFont typeface="+mj-lt"/>
              <a:buAutoNum type="arabicPeriod"/>
            </a:pPr>
            <a:r>
              <a:rPr lang="en-US" sz="1600" dirty="0"/>
              <a:t>Inlet of air is present at one end of the battery to control the temperature of the battery.</a:t>
            </a:r>
          </a:p>
          <a:p>
            <a:pPr marL="342900" indent="-342900">
              <a:buFont typeface="+mj-lt"/>
              <a:buAutoNum type="arabicPeriod"/>
            </a:pPr>
            <a:r>
              <a:rPr lang="en-US" sz="1600" dirty="0"/>
              <a:t>All the cells are connected in series and are placed in a polypropylene case.</a:t>
            </a:r>
          </a:p>
        </p:txBody>
      </p:sp>
      <p:pic>
        <p:nvPicPr>
          <p:cNvPr id="5" name="Picture 4">
            <a:extLst>
              <a:ext uri="{FF2B5EF4-FFF2-40B4-BE49-F238E27FC236}">
                <a16:creationId xmlns:a16="http://schemas.microsoft.com/office/drawing/2014/main" id="{99747ACD-E5AE-4038-9D88-460EDAFF9394}"/>
              </a:ext>
            </a:extLst>
          </p:cNvPr>
          <p:cNvPicPr>
            <a:picLocks noChangeAspect="1"/>
          </p:cNvPicPr>
          <p:nvPr/>
        </p:nvPicPr>
        <p:blipFill>
          <a:blip r:embed="rId2"/>
          <a:stretch>
            <a:fillRect/>
          </a:stretch>
        </p:blipFill>
        <p:spPr>
          <a:xfrm>
            <a:off x="4628441" y="3922218"/>
            <a:ext cx="1775534" cy="2935783"/>
          </a:xfrm>
          <a:prstGeom prst="rect">
            <a:avLst/>
          </a:prstGeom>
        </p:spPr>
      </p:pic>
      <p:sp>
        <p:nvSpPr>
          <p:cNvPr id="6" name="TextBox 5">
            <a:extLst>
              <a:ext uri="{FF2B5EF4-FFF2-40B4-BE49-F238E27FC236}">
                <a16:creationId xmlns:a16="http://schemas.microsoft.com/office/drawing/2014/main" id="{B645B64A-15AB-4682-A0D7-C130939BAEDC}"/>
              </a:ext>
            </a:extLst>
          </p:cNvPr>
          <p:cNvSpPr txBox="1"/>
          <p:nvPr/>
        </p:nvSpPr>
        <p:spPr>
          <a:xfrm>
            <a:off x="3314547" y="6471821"/>
            <a:ext cx="994299" cy="177554"/>
          </a:xfrm>
          <a:prstGeom prst="rect">
            <a:avLst/>
          </a:prstGeom>
          <a:noFill/>
          <a:ln w="12700">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NMC HP cell</a:t>
            </a:r>
          </a:p>
        </p:txBody>
      </p:sp>
      <p:sp>
        <p:nvSpPr>
          <p:cNvPr id="7" name="TextBox 6">
            <a:extLst>
              <a:ext uri="{FF2B5EF4-FFF2-40B4-BE49-F238E27FC236}">
                <a16:creationId xmlns:a16="http://schemas.microsoft.com/office/drawing/2014/main" id="{CF2A4DF3-7823-46D2-BD20-029B3B40B007}"/>
              </a:ext>
            </a:extLst>
          </p:cNvPr>
          <p:cNvSpPr txBox="1"/>
          <p:nvPr/>
        </p:nvSpPr>
        <p:spPr>
          <a:xfrm>
            <a:off x="6796073" y="5666172"/>
            <a:ext cx="994299" cy="425727"/>
          </a:xfrm>
          <a:prstGeom prst="rect">
            <a:avLst/>
          </a:prstGeom>
          <a:noFill/>
          <a:ln w="12700">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Cell Thermal Mass</a:t>
            </a:r>
          </a:p>
        </p:txBody>
      </p:sp>
      <p:sp>
        <p:nvSpPr>
          <p:cNvPr id="8" name="TextBox 7">
            <a:extLst>
              <a:ext uri="{FF2B5EF4-FFF2-40B4-BE49-F238E27FC236}">
                <a16:creationId xmlns:a16="http://schemas.microsoft.com/office/drawing/2014/main" id="{1FC837E2-42B8-43F1-A3D5-3E877FABA8A9}"/>
              </a:ext>
            </a:extLst>
          </p:cNvPr>
          <p:cNvSpPr txBox="1"/>
          <p:nvPr/>
        </p:nvSpPr>
        <p:spPr>
          <a:xfrm>
            <a:off x="3314547" y="5542087"/>
            <a:ext cx="994299" cy="425727"/>
          </a:xfrm>
          <a:prstGeom prst="rect">
            <a:avLst/>
          </a:prstGeom>
          <a:noFill/>
          <a:ln w="12700">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Cell Balancing Switch</a:t>
            </a:r>
          </a:p>
        </p:txBody>
      </p:sp>
      <p:sp>
        <p:nvSpPr>
          <p:cNvPr id="9" name="TextBox 8">
            <a:extLst>
              <a:ext uri="{FF2B5EF4-FFF2-40B4-BE49-F238E27FC236}">
                <a16:creationId xmlns:a16="http://schemas.microsoft.com/office/drawing/2014/main" id="{A18B8434-024E-4DBF-8B6C-64F8F9F8731B}"/>
              </a:ext>
            </a:extLst>
          </p:cNvPr>
          <p:cNvSpPr txBox="1"/>
          <p:nvPr/>
        </p:nvSpPr>
        <p:spPr>
          <a:xfrm>
            <a:off x="6796072" y="4830057"/>
            <a:ext cx="1775534" cy="657957"/>
          </a:xfrm>
          <a:prstGeom prst="rect">
            <a:avLst/>
          </a:prstGeom>
          <a:noFill/>
          <a:ln w="12700">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Thermal Exchange between cell and air inside case</a:t>
            </a:r>
          </a:p>
        </p:txBody>
      </p:sp>
      <p:sp>
        <p:nvSpPr>
          <p:cNvPr id="10" name="TextBox 9">
            <a:extLst>
              <a:ext uri="{FF2B5EF4-FFF2-40B4-BE49-F238E27FC236}">
                <a16:creationId xmlns:a16="http://schemas.microsoft.com/office/drawing/2014/main" id="{153D8C98-538C-4B15-9ACE-68B92B542468}"/>
              </a:ext>
            </a:extLst>
          </p:cNvPr>
          <p:cNvSpPr txBox="1"/>
          <p:nvPr/>
        </p:nvSpPr>
        <p:spPr>
          <a:xfrm>
            <a:off x="6796072" y="4380371"/>
            <a:ext cx="1775534" cy="240405"/>
          </a:xfrm>
          <a:prstGeom prst="rect">
            <a:avLst/>
          </a:prstGeom>
          <a:noFill/>
          <a:ln w="12700">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Thermal Mass of case</a:t>
            </a:r>
          </a:p>
        </p:txBody>
      </p:sp>
      <p:sp>
        <p:nvSpPr>
          <p:cNvPr id="11" name="TextBox 10">
            <a:extLst>
              <a:ext uri="{FF2B5EF4-FFF2-40B4-BE49-F238E27FC236}">
                <a16:creationId xmlns:a16="http://schemas.microsoft.com/office/drawing/2014/main" id="{570A0191-E15A-419E-8143-99E6C31AACA2}"/>
              </a:ext>
            </a:extLst>
          </p:cNvPr>
          <p:cNvSpPr txBox="1"/>
          <p:nvPr/>
        </p:nvSpPr>
        <p:spPr>
          <a:xfrm>
            <a:off x="2693109" y="4035621"/>
            <a:ext cx="1775534" cy="585155"/>
          </a:xfrm>
          <a:prstGeom prst="rect">
            <a:avLst/>
          </a:prstGeom>
          <a:noFill/>
          <a:ln w="9525">
            <a:solidFill>
              <a:schemeClr val="tx1"/>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Thermal Exchange between battery case and outside air</a:t>
            </a:r>
          </a:p>
        </p:txBody>
      </p:sp>
      <p:cxnSp>
        <p:nvCxnSpPr>
          <p:cNvPr id="13" name="Straight Arrow Connector 12">
            <a:extLst>
              <a:ext uri="{FF2B5EF4-FFF2-40B4-BE49-F238E27FC236}">
                <a16:creationId xmlns:a16="http://schemas.microsoft.com/office/drawing/2014/main" id="{B4F79371-B9A4-4106-ABC1-1FFC9C965425}"/>
              </a:ext>
            </a:extLst>
          </p:cNvPr>
          <p:cNvCxnSpPr>
            <a:stCxn id="11" idx="3"/>
          </p:cNvCxnSpPr>
          <p:nvPr/>
        </p:nvCxnSpPr>
        <p:spPr bwMode="auto">
          <a:xfrm flipV="1">
            <a:off x="4468643" y="4208016"/>
            <a:ext cx="1393794" cy="12018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A15B03D4-3B54-4E52-BAE4-F9F77EA26295}"/>
              </a:ext>
            </a:extLst>
          </p:cNvPr>
          <p:cNvCxnSpPr>
            <a:stCxn id="10" idx="1"/>
          </p:cNvCxnSpPr>
          <p:nvPr/>
        </p:nvCxnSpPr>
        <p:spPr bwMode="auto">
          <a:xfrm flipH="1">
            <a:off x="5977848" y="4500573"/>
            <a:ext cx="818225" cy="5367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0DF8CECC-C306-48AD-B45F-F356BBF0C110}"/>
              </a:ext>
            </a:extLst>
          </p:cNvPr>
          <p:cNvCxnSpPr>
            <a:stCxn id="9" idx="1"/>
          </p:cNvCxnSpPr>
          <p:nvPr/>
        </p:nvCxnSpPr>
        <p:spPr bwMode="auto">
          <a:xfrm flipH="1" flipV="1">
            <a:off x="5977848" y="5113539"/>
            <a:ext cx="818225" cy="45497"/>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459FF752-75CD-436F-B994-8E075321B21C}"/>
              </a:ext>
            </a:extLst>
          </p:cNvPr>
          <p:cNvCxnSpPr>
            <a:stCxn id="7" idx="1"/>
          </p:cNvCxnSpPr>
          <p:nvPr/>
        </p:nvCxnSpPr>
        <p:spPr bwMode="auto">
          <a:xfrm flipH="1">
            <a:off x="5977848" y="5879035"/>
            <a:ext cx="818225" cy="686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42A1B242-FE7F-4488-BE49-244F257E08A1}"/>
              </a:ext>
            </a:extLst>
          </p:cNvPr>
          <p:cNvCxnSpPr>
            <a:stCxn id="8" idx="3"/>
          </p:cNvCxnSpPr>
          <p:nvPr/>
        </p:nvCxnSpPr>
        <p:spPr bwMode="auto">
          <a:xfrm flipV="1">
            <a:off x="4308845" y="5666172"/>
            <a:ext cx="1180730" cy="88779"/>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66876CF4-C5CF-4A00-8B63-EDAFA7A8543C}"/>
              </a:ext>
            </a:extLst>
          </p:cNvPr>
          <p:cNvCxnSpPr>
            <a:stCxn id="6" idx="3"/>
          </p:cNvCxnSpPr>
          <p:nvPr/>
        </p:nvCxnSpPr>
        <p:spPr bwMode="auto">
          <a:xfrm>
            <a:off x="4308846" y="6560598"/>
            <a:ext cx="621437"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007349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F7D44-5423-4E4C-B33D-21A59A780C3F}"/>
              </a:ext>
            </a:extLst>
          </p:cNvPr>
          <p:cNvPicPr>
            <a:picLocks noChangeAspect="1"/>
          </p:cNvPicPr>
          <p:nvPr/>
        </p:nvPicPr>
        <p:blipFill>
          <a:blip r:embed="rId2"/>
          <a:stretch>
            <a:fillRect/>
          </a:stretch>
        </p:blipFill>
        <p:spPr>
          <a:xfrm>
            <a:off x="4303682" y="1954850"/>
            <a:ext cx="3108533" cy="4903150"/>
          </a:xfrm>
          <a:prstGeom prst="rect">
            <a:avLst/>
          </a:prstGeom>
        </p:spPr>
      </p:pic>
      <p:sp>
        <p:nvSpPr>
          <p:cNvPr id="2" name="Title 1">
            <a:extLst>
              <a:ext uri="{FF2B5EF4-FFF2-40B4-BE49-F238E27FC236}">
                <a16:creationId xmlns:a16="http://schemas.microsoft.com/office/drawing/2014/main" id="{011F8940-2CA3-4D11-AD5B-B3EAEFB77024}"/>
              </a:ext>
            </a:extLst>
          </p:cNvPr>
          <p:cNvSpPr>
            <a:spLocks noGrp="1"/>
          </p:cNvSpPr>
          <p:nvPr>
            <p:ph type="title"/>
          </p:nvPr>
        </p:nvSpPr>
        <p:spPr/>
        <p:txBody>
          <a:bodyPr/>
          <a:lstStyle/>
          <a:p>
            <a:r>
              <a:rPr lang="en-US" dirty="0"/>
              <a:t>Battery Pack Model Development in </a:t>
            </a:r>
            <a:r>
              <a:rPr lang="en-US" dirty="0" err="1"/>
              <a:t>Amesim</a:t>
            </a:r>
            <a:endParaRPr lang="en-US" dirty="0"/>
          </a:p>
        </p:txBody>
      </p:sp>
      <p:sp>
        <p:nvSpPr>
          <p:cNvPr id="3" name="Content Placeholder 2">
            <a:extLst>
              <a:ext uri="{FF2B5EF4-FFF2-40B4-BE49-F238E27FC236}">
                <a16:creationId xmlns:a16="http://schemas.microsoft.com/office/drawing/2014/main" id="{8DFA1B4C-E185-4A68-8A75-8B3A9DFD28ED}"/>
              </a:ext>
            </a:extLst>
          </p:cNvPr>
          <p:cNvSpPr>
            <a:spLocks noGrp="1"/>
          </p:cNvSpPr>
          <p:nvPr>
            <p:ph idx="1"/>
          </p:nvPr>
        </p:nvSpPr>
        <p:spPr>
          <a:xfrm>
            <a:off x="629913" y="1440000"/>
            <a:ext cx="10952807" cy="514851"/>
          </a:xfrm>
        </p:spPr>
        <p:txBody>
          <a:bodyPr/>
          <a:lstStyle/>
          <a:p>
            <a:pPr marL="342900" indent="-342900">
              <a:buFont typeface="+mj-lt"/>
              <a:buAutoNum type="arabicPeriod"/>
            </a:pPr>
            <a:r>
              <a:rPr lang="en-US" sz="1600" dirty="0"/>
              <a:t>Contactor Mechanism is modeled outside the battery as shown. </a:t>
            </a:r>
          </a:p>
          <a:p>
            <a:pPr marL="342900" indent="-342900">
              <a:buFont typeface="+mj-lt"/>
              <a:buAutoNum type="arabicPeriod"/>
            </a:pPr>
            <a:r>
              <a:rPr lang="en-US" sz="1600" dirty="0"/>
              <a:t>A capacitor is connected on the vehicle side to imitate capacitance which might be present in motor drivers.</a:t>
            </a:r>
          </a:p>
          <a:p>
            <a:pPr marL="342900" indent="-342900">
              <a:buFont typeface="+mj-lt"/>
              <a:buAutoNum type="arabicPeriod"/>
            </a:pPr>
            <a:endParaRPr lang="en-US" sz="1600" dirty="0"/>
          </a:p>
        </p:txBody>
      </p:sp>
      <p:sp>
        <p:nvSpPr>
          <p:cNvPr id="6" name="Rectangle 5">
            <a:extLst>
              <a:ext uri="{FF2B5EF4-FFF2-40B4-BE49-F238E27FC236}">
                <a16:creationId xmlns:a16="http://schemas.microsoft.com/office/drawing/2014/main" id="{1D64D4CF-E83A-4FB8-8DF5-4B473B4704B8}"/>
              </a:ext>
            </a:extLst>
          </p:cNvPr>
          <p:cNvSpPr/>
          <p:nvPr/>
        </p:nvSpPr>
        <p:spPr bwMode="auto">
          <a:xfrm>
            <a:off x="4211193" y="3870664"/>
            <a:ext cx="1393794" cy="1296086"/>
          </a:xfrm>
          <a:prstGeom prst="rect">
            <a:avLst/>
          </a:prstGeom>
          <a:noFill/>
          <a:ln w="19050">
            <a:solidFill>
              <a:schemeClr val="tx1"/>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Rectangle 6">
            <a:extLst>
              <a:ext uri="{FF2B5EF4-FFF2-40B4-BE49-F238E27FC236}">
                <a16:creationId xmlns:a16="http://schemas.microsoft.com/office/drawing/2014/main" id="{0C12C68B-F6BA-41AF-9A89-ECBA8A7C7602}"/>
              </a:ext>
            </a:extLst>
          </p:cNvPr>
          <p:cNvSpPr/>
          <p:nvPr/>
        </p:nvSpPr>
        <p:spPr bwMode="auto">
          <a:xfrm>
            <a:off x="5596109" y="2610035"/>
            <a:ext cx="217448" cy="594805"/>
          </a:xfrm>
          <a:prstGeom prst="rect">
            <a:avLst/>
          </a:prstGeom>
          <a:noFill/>
          <a:ln w="19050">
            <a:solidFill>
              <a:schemeClr val="tx1"/>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tangle 7">
            <a:extLst>
              <a:ext uri="{FF2B5EF4-FFF2-40B4-BE49-F238E27FC236}">
                <a16:creationId xmlns:a16="http://schemas.microsoft.com/office/drawing/2014/main" id="{A67EF883-8451-4158-860B-68CE0245E450}"/>
              </a:ext>
            </a:extLst>
          </p:cNvPr>
          <p:cNvSpPr/>
          <p:nvPr/>
        </p:nvSpPr>
        <p:spPr bwMode="auto">
          <a:xfrm>
            <a:off x="5813557" y="2322988"/>
            <a:ext cx="904200" cy="707521"/>
          </a:xfrm>
          <a:prstGeom prst="rect">
            <a:avLst/>
          </a:prstGeom>
          <a:noFill/>
          <a:ln w="19050">
            <a:solidFill>
              <a:srgbClr val="FFC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2366D38F-B1A2-473D-8B25-0AAEF0A41CBE}"/>
              </a:ext>
            </a:extLst>
          </p:cNvPr>
          <p:cNvSpPr txBox="1"/>
          <p:nvPr/>
        </p:nvSpPr>
        <p:spPr>
          <a:xfrm>
            <a:off x="2188430" y="4323373"/>
            <a:ext cx="1383568" cy="381739"/>
          </a:xfrm>
          <a:prstGeom prst="rect">
            <a:avLst/>
          </a:prstGeom>
          <a:noFill/>
          <a:ln w="19050">
            <a:solidFill>
              <a:srgbClr val="000000"/>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Input Power or </a:t>
            </a:r>
            <a:r>
              <a:rPr lang="en-US" sz="1200" dirty="0">
                <a:ea typeface="Arial Unicode MS" panose="020B0604020202020204" pitchFamily="34" charset="-128"/>
                <a:cs typeface="Arial Unicode MS" panose="020B0604020202020204" pitchFamily="34" charset="-128"/>
              </a:rPr>
              <a:t>C</a:t>
            </a:r>
            <a:r>
              <a:rPr lang="en-US" sz="1200" dirty="0">
                <a:solidFill>
                  <a:schemeClr val="tx1"/>
                </a:solidFill>
                <a:latin typeface="+mn-lt"/>
                <a:ea typeface="Arial Unicode MS" panose="020B0604020202020204" pitchFamily="34" charset="-128"/>
                <a:cs typeface="Arial Unicode MS" panose="020B0604020202020204" pitchFamily="34" charset="-128"/>
              </a:rPr>
              <a:t>urrent cycle</a:t>
            </a:r>
          </a:p>
        </p:txBody>
      </p:sp>
      <p:cxnSp>
        <p:nvCxnSpPr>
          <p:cNvPr id="11" name="Straight Arrow Connector 10">
            <a:extLst>
              <a:ext uri="{FF2B5EF4-FFF2-40B4-BE49-F238E27FC236}">
                <a16:creationId xmlns:a16="http://schemas.microsoft.com/office/drawing/2014/main" id="{DD65E742-EE06-4277-B5AD-C226396D8A88}"/>
              </a:ext>
            </a:extLst>
          </p:cNvPr>
          <p:cNvCxnSpPr>
            <a:stCxn id="9" idx="3"/>
            <a:endCxn id="6" idx="1"/>
          </p:cNvCxnSpPr>
          <p:nvPr/>
        </p:nvCxnSpPr>
        <p:spPr bwMode="auto">
          <a:xfrm>
            <a:off x="3571999" y="4514243"/>
            <a:ext cx="639195" cy="4465"/>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FB667AEA-2438-4C3D-B5FC-80C0C846D3A7}"/>
              </a:ext>
            </a:extLst>
          </p:cNvPr>
          <p:cNvSpPr txBox="1"/>
          <p:nvPr/>
        </p:nvSpPr>
        <p:spPr>
          <a:xfrm>
            <a:off x="3675051" y="2684813"/>
            <a:ext cx="1383568" cy="445247"/>
          </a:xfrm>
          <a:prstGeom prst="rect">
            <a:avLst/>
          </a:prstGeom>
          <a:noFill/>
          <a:ln w="19050">
            <a:solidFill>
              <a:srgbClr val="000000"/>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Vehicle side Capacitance</a:t>
            </a:r>
          </a:p>
        </p:txBody>
      </p:sp>
      <p:cxnSp>
        <p:nvCxnSpPr>
          <p:cNvPr id="15" name="Straight Arrow Connector 14">
            <a:extLst>
              <a:ext uri="{FF2B5EF4-FFF2-40B4-BE49-F238E27FC236}">
                <a16:creationId xmlns:a16="http://schemas.microsoft.com/office/drawing/2014/main" id="{B402FB8A-49D5-4ADD-B1F9-3BB7DD5F7F66}"/>
              </a:ext>
            </a:extLst>
          </p:cNvPr>
          <p:cNvCxnSpPr>
            <a:endCxn id="7" idx="1"/>
          </p:cNvCxnSpPr>
          <p:nvPr/>
        </p:nvCxnSpPr>
        <p:spPr bwMode="auto">
          <a:xfrm flipV="1">
            <a:off x="5071649" y="2907437"/>
            <a:ext cx="524461" cy="905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42E2A8CB-4851-47FC-9690-316E14A0C48F}"/>
              </a:ext>
            </a:extLst>
          </p:cNvPr>
          <p:cNvSpPr txBox="1"/>
          <p:nvPr/>
        </p:nvSpPr>
        <p:spPr>
          <a:xfrm>
            <a:off x="8664904" y="2327213"/>
            <a:ext cx="3505455" cy="589275"/>
          </a:xfrm>
          <a:prstGeom prst="rect">
            <a:avLst/>
          </a:prstGeom>
          <a:noFill/>
          <a:ln w="19050">
            <a:solidFill>
              <a:srgbClr val="FFC000"/>
            </a:solidFill>
          </a:ln>
        </p:spPr>
        <p:txBody>
          <a:bodyPr wrap="square" lIns="0" tIns="0" rIns="0" bIns="0" rtlCol="0">
            <a:noAutofit/>
          </a:bodyPr>
          <a:lstStyle/>
          <a:p>
            <a:pPr algn="ctr">
              <a:lnSpc>
                <a:spcPct val="110000"/>
              </a:lnSpc>
              <a:spcBef>
                <a:spcPts val="0"/>
              </a:spcBef>
            </a:pPr>
            <a:r>
              <a:rPr lang="en-US" sz="1200" dirty="0">
                <a:solidFill>
                  <a:schemeClr val="tx1"/>
                </a:solidFill>
                <a:ea typeface="Arial Unicode MS" panose="020B0604020202020204" pitchFamily="34" charset="-128"/>
                <a:cs typeface="Arial Unicode MS" panose="020B0604020202020204" pitchFamily="34" charset="-128"/>
              </a:rPr>
              <a:t>Main Contactor (Same Contactor is used as Charger Contactor when Charger Contactor signal is received)</a:t>
            </a:r>
          </a:p>
        </p:txBody>
      </p:sp>
      <p:cxnSp>
        <p:nvCxnSpPr>
          <p:cNvPr id="18" name="Straight Arrow Connector 17">
            <a:extLst>
              <a:ext uri="{FF2B5EF4-FFF2-40B4-BE49-F238E27FC236}">
                <a16:creationId xmlns:a16="http://schemas.microsoft.com/office/drawing/2014/main" id="{ED461BC1-6946-40DA-A14F-254357E38BAE}"/>
              </a:ext>
            </a:extLst>
          </p:cNvPr>
          <p:cNvCxnSpPr/>
          <p:nvPr/>
        </p:nvCxnSpPr>
        <p:spPr bwMode="auto">
          <a:xfrm flipH="1">
            <a:off x="6717758" y="2644011"/>
            <a:ext cx="1971963"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Rectangle 19">
            <a:extLst>
              <a:ext uri="{FF2B5EF4-FFF2-40B4-BE49-F238E27FC236}">
                <a16:creationId xmlns:a16="http://schemas.microsoft.com/office/drawing/2014/main" id="{8420F582-D175-493A-9605-4A1F66904DC1}"/>
              </a:ext>
            </a:extLst>
          </p:cNvPr>
          <p:cNvSpPr/>
          <p:nvPr/>
        </p:nvSpPr>
        <p:spPr bwMode="auto">
          <a:xfrm>
            <a:off x="6717758" y="4131814"/>
            <a:ext cx="694457" cy="1221418"/>
          </a:xfrm>
          <a:prstGeom prst="rect">
            <a:avLst/>
          </a:prstGeom>
          <a:noFill/>
          <a:ln w="19050">
            <a:solidFill>
              <a:srgbClr val="00B0F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TextBox 20">
            <a:extLst>
              <a:ext uri="{FF2B5EF4-FFF2-40B4-BE49-F238E27FC236}">
                <a16:creationId xmlns:a16="http://schemas.microsoft.com/office/drawing/2014/main" id="{0A4E6702-BB8B-4BA1-9704-69B12F8575F2}"/>
              </a:ext>
            </a:extLst>
          </p:cNvPr>
          <p:cNvSpPr txBox="1"/>
          <p:nvPr/>
        </p:nvSpPr>
        <p:spPr>
          <a:xfrm>
            <a:off x="8664903" y="4615334"/>
            <a:ext cx="1383568" cy="254378"/>
          </a:xfrm>
          <a:prstGeom prst="rect">
            <a:avLst/>
          </a:prstGeom>
          <a:noFill/>
          <a:ln w="19050">
            <a:solidFill>
              <a:srgbClr val="00B0F0"/>
            </a:solidFill>
          </a:ln>
        </p:spPr>
        <p:txBody>
          <a:bodyPr wrap="square" lIns="0" tIns="0" rIns="0" bIns="0" rtlCol="0">
            <a:noAutofit/>
          </a:bodyPr>
          <a:lstStyle/>
          <a:p>
            <a:pPr algn="ct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Air Inlet</a:t>
            </a:r>
          </a:p>
        </p:txBody>
      </p:sp>
      <p:cxnSp>
        <p:nvCxnSpPr>
          <p:cNvPr id="23" name="Straight Arrow Connector 22">
            <a:extLst>
              <a:ext uri="{FF2B5EF4-FFF2-40B4-BE49-F238E27FC236}">
                <a16:creationId xmlns:a16="http://schemas.microsoft.com/office/drawing/2014/main" id="{75E14781-64BA-43BE-BED7-ACF5AFEFDC90}"/>
              </a:ext>
            </a:extLst>
          </p:cNvPr>
          <p:cNvCxnSpPr>
            <a:stCxn id="21" idx="1"/>
            <a:endCxn id="20" idx="3"/>
          </p:cNvCxnSpPr>
          <p:nvPr/>
        </p:nvCxnSpPr>
        <p:spPr bwMode="auto">
          <a:xfrm flipH="1">
            <a:off x="7412215" y="4742523"/>
            <a:ext cx="1252689"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28B5DD35-E773-4D9C-800B-D9B24B4CFC36}"/>
              </a:ext>
            </a:extLst>
          </p:cNvPr>
          <p:cNvSpPr/>
          <p:nvPr/>
        </p:nvSpPr>
        <p:spPr bwMode="auto">
          <a:xfrm>
            <a:off x="5813557" y="3049110"/>
            <a:ext cx="904200" cy="707521"/>
          </a:xfrm>
          <a:prstGeom prst="rect">
            <a:avLst/>
          </a:prstGeom>
          <a:noFill/>
          <a:ln w="19050">
            <a:solidFill>
              <a:srgbClr val="FFC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tangle 18">
            <a:extLst>
              <a:ext uri="{FF2B5EF4-FFF2-40B4-BE49-F238E27FC236}">
                <a16:creationId xmlns:a16="http://schemas.microsoft.com/office/drawing/2014/main" id="{2D1D03D4-5D75-49A1-934D-2C736647537C}"/>
              </a:ext>
            </a:extLst>
          </p:cNvPr>
          <p:cNvSpPr/>
          <p:nvPr/>
        </p:nvSpPr>
        <p:spPr bwMode="auto">
          <a:xfrm>
            <a:off x="5704833" y="6035041"/>
            <a:ext cx="904200" cy="822960"/>
          </a:xfrm>
          <a:prstGeom prst="rect">
            <a:avLst/>
          </a:prstGeom>
          <a:noFill/>
          <a:ln w="19050">
            <a:solidFill>
              <a:srgbClr val="FFC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TextBox 21">
            <a:extLst>
              <a:ext uri="{FF2B5EF4-FFF2-40B4-BE49-F238E27FC236}">
                <a16:creationId xmlns:a16="http://schemas.microsoft.com/office/drawing/2014/main" id="{BD438ABC-3424-419A-8882-DF18539C4A84}"/>
              </a:ext>
            </a:extLst>
          </p:cNvPr>
          <p:cNvSpPr txBox="1"/>
          <p:nvPr/>
        </p:nvSpPr>
        <p:spPr>
          <a:xfrm>
            <a:off x="8689720" y="3207266"/>
            <a:ext cx="1383568" cy="397749"/>
          </a:xfrm>
          <a:prstGeom prst="rect">
            <a:avLst/>
          </a:prstGeom>
          <a:noFill/>
          <a:ln w="19050">
            <a:solidFill>
              <a:srgbClr val="FFC000"/>
            </a:solidFill>
          </a:ln>
        </p:spPr>
        <p:txBody>
          <a:bodyPr wrap="square" lIns="0" tIns="0" rIns="0" bIns="0" rtlCol="0">
            <a:noAutofit/>
          </a:bodyPr>
          <a:lstStyle/>
          <a:p>
            <a:pPr algn="ctr">
              <a:lnSpc>
                <a:spcPct val="110000"/>
              </a:lnSpc>
              <a:spcBef>
                <a:spcPts val="0"/>
              </a:spcBef>
            </a:pPr>
            <a:r>
              <a:rPr lang="en-US" sz="1200" dirty="0">
                <a:solidFill>
                  <a:schemeClr val="tx1"/>
                </a:solidFill>
                <a:ea typeface="Arial Unicode MS" panose="020B0604020202020204" pitchFamily="34" charset="-128"/>
                <a:cs typeface="Arial Unicode MS" panose="020B0604020202020204" pitchFamily="34" charset="-128"/>
              </a:rPr>
              <a:t>Pre-Charge Contactor</a:t>
            </a:r>
          </a:p>
        </p:txBody>
      </p:sp>
      <p:cxnSp>
        <p:nvCxnSpPr>
          <p:cNvPr id="10" name="Straight Arrow Connector 9">
            <a:extLst>
              <a:ext uri="{FF2B5EF4-FFF2-40B4-BE49-F238E27FC236}">
                <a16:creationId xmlns:a16="http://schemas.microsoft.com/office/drawing/2014/main" id="{D08DF771-1B48-4ED9-9B66-7CC61D975750}"/>
              </a:ext>
            </a:extLst>
          </p:cNvPr>
          <p:cNvCxnSpPr>
            <a:cxnSpLocks/>
            <a:stCxn id="22" idx="1"/>
            <a:endCxn id="17" idx="3"/>
          </p:cNvCxnSpPr>
          <p:nvPr/>
        </p:nvCxnSpPr>
        <p:spPr bwMode="auto">
          <a:xfrm flipH="1" flipV="1">
            <a:off x="6717758" y="3402870"/>
            <a:ext cx="1971963" cy="327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973C68DB-E8CE-4B6B-967F-ADD4557EB85F}"/>
              </a:ext>
            </a:extLst>
          </p:cNvPr>
          <p:cNvSpPr txBox="1"/>
          <p:nvPr/>
        </p:nvSpPr>
        <p:spPr>
          <a:xfrm>
            <a:off x="8689720" y="6319332"/>
            <a:ext cx="1383568" cy="254378"/>
          </a:xfrm>
          <a:prstGeom prst="rect">
            <a:avLst/>
          </a:prstGeom>
          <a:noFill/>
          <a:ln w="19050">
            <a:solidFill>
              <a:srgbClr val="FFC000"/>
            </a:solidFill>
          </a:ln>
        </p:spPr>
        <p:txBody>
          <a:bodyPr wrap="square" lIns="0" tIns="0" rIns="0" bIns="0" rtlCol="0">
            <a:noAutofit/>
          </a:bodyPr>
          <a:lstStyle/>
          <a:p>
            <a:pPr algn="ctr">
              <a:lnSpc>
                <a:spcPct val="110000"/>
              </a:lnSpc>
              <a:spcBef>
                <a:spcPts val="0"/>
              </a:spcBef>
            </a:pPr>
            <a:r>
              <a:rPr lang="en-US" sz="1200" dirty="0">
                <a:solidFill>
                  <a:schemeClr val="tx1"/>
                </a:solidFill>
                <a:ea typeface="Arial Unicode MS" panose="020B0604020202020204" pitchFamily="34" charset="-128"/>
                <a:cs typeface="Arial Unicode MS" panose="020B0604020202020204" pitchFamily="34" charset="-128"/>
              </a:rPr>
              <a:t>Negative Contactor</a:t>
            </a:r>
          </a:p>
        </p:txBody>
      </p:sp>
      <p:cxnSp>
        <p:nvCxnSpPr>
          <p:cNvPr id="26" name="Straight Arrow Connector 25">
            <a:extLst>
              <a:ext uri="{FF2B5EF4-FFF2-40B4-BE49-F238E27FC236}">
                <a16:creationId xmlns:a16="http://schemas.microsoft.com/office/drawing/2014/main" id="{BE0C6A32-3B36-4A66-BB40-F143FA686B38}"/>
              </a:ext>
            </a:extLst>
          </p:cNvPr>
          <p:cNvCxnSpPr>
            <a:stCxn id="24" idx="1"/>
          </p:cNvCxnSpPr>
          <p:nvPr/>
        </p:nvCxnSpPr>
        <p:spPr bwMode="auto">
          <a:xfrm flipH="1">
            <a:off x="6609034" y="6446521"/>
            <a:ext cx="2080687"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4976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3.2.1 Battery State Control (BSC):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5306707"/>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Monitors Key and Charger signal to give appropriate commands to the contactor control module.</a:t>
            </a:r>
          </a:p>
          <a:p>
            <a:pPr marL="285750" indent="-285750">
              <a:buFont typeface="Arial" panose="020B0604020202020204" pitchFamily="34" charset="0"/>
              <a:buChar char="•"/>
            </a:pPr>
            <a:r>
              <a:rPr lang="en-US" sz="1600" kern="0" dirty="0"/>
              <a:t>Monitors if any features raises a fault, classifies the fault as low, medium or high level and takes appropriate action.</a:t>
            </a:r>
          </a:p>
          <a:p>
            <a:pPr marL="285750" indent="-285750">
              <a:buFont typeface="Arial" panose="020B0604020202020204" pitchFamily="34" charset="0"/>
              <a:buChar char="•"/>
            </a:pPr>
            <a:r>
              <a:rPr lang="en-US" sz="1600" kern="0" dirty="0"/>
              <a:t>Makes sure contactors are engaged only when there is no fault also check if the key is cycled once a fault is cleared. </a:t>
            </a:r>
          </a:p>
          <a:p>
            <a:pPr marL="285750" indent="-285750">
              <a:buFont typeface="Arial" panose="020B0604020202020204" pitchFamily="34" charset="0"/>
              <a:buChar char="•"/>
            </a:pPr>
            <a:r>
              <a:rPr lang="en-US" sz="1600" kern="0" dirty="0"/>
              <a:t>BSC also checks the sleep status of battery during charging and is responsible to provide supply signal to slave module.</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4" name="Picture 3">
            <a:extLst>
              <a:ext uri="{FF2B5EF4-FFF2-40B4-BE49-F238E27FC236}">
                <a16:creationId xmlns:a16="http://schemas.microsoft.com/office/drawing/2014/main" id="{EECC8BDD-A7BE-4263-8F1D-A7C6027FD90C}"/>
              </a:ext>
            </a:extLst>
          </p:cNvPr>
          <p:cNvPicPr>
            <a:picLocks noChangeAspect="1"/>
          </p:cNvPicPr>
          <p:nvPr/>
        </p:nvPicPr>
        <p:blipFill rotWithShape="1">
          <a:blip r:embed="rId3"/>
          <a:srcRect t="3842"/>
          <a:stretch/>
        </p:blipFill>
        <p:spPr>
          <a:xfrm>
            <a:off x="592394" y="1083376"/>
            <a:ext cx="10718342" cy="4223331"/>
          </a:xfrm>
          <a:prstGeom prst="rect">
            <a:avLst/>
          </a:prstGeom>
        </p:spPr>
      </p:pic>
    </p:spTree>
    <p:extLst>
      <p:ext uri="{BB962C8B-B14F-4D97-AF65-F5344CB8AC3E}">
        <p14:creationId xmlns:p14="http://schemas.microsoft.com/office/powerpoint/2010/main" val="2403218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3.2.1 Battery State Control (BSC):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4807974"/>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9 requirements associated with BSC have been established </a:t>
            </a:r>
          </a:p>
          <a:p>
            <a:pPr marL="285750" indent="-285750">
              <a:buFont typeface="Arial" panose="020B0604020202020204" pitchFamily="34" charset="0"/>
              <a:buChar char="•"/>
            </a:pPr>
            <a:r>
              <a:rPr lang="en-US" kern="0" dirty="0"/>
              <a:t>The total of 15 test cases are developed to validate the BSC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BSC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3" name="Picture 2">
            <a:extLst>
              <a:ext uri="{FF2B5EF4-FFF2-40B4-BE49-F238E27FC236}">
                <a16:creationId xmlns:a16="http://schemas.microsoft.com/office/drawing/2014/main" id="{A35FB50A-C5A1-4CD6-A8AB-07F1CC95475A}"/>
              </a:ext>
            </a:extLst>
          </p:cNvPr>
          <p:cNvPicPr>
            <a:picLocks noChangeAspect="1"/>
          </p:cNvPicPr>
          <p:nvPr/>
        </p:nvPicPr>
        <p:blipFill>
          <a:blip r:embed="rId3"/>
          <a:stretch>
            <a:fillRect/>
          </a:stretch>
        </p:blipFill>
        <p:spPr>
          <a:xfrm>
            <a:off x="801278" y="1299247"/>
            <a:ext cx="4932211" cy="3429023"/>
          </a:xfrm>
          <a:prstGeom prst="rect">
            <a:avLst/>
          </a:prstGeom>
        </p:spPr>
      </p:pic>
    </p:spTree>
    <p:extLst>
      <p:ext uri="{BB962C8B-B14F-4D97-AF65-F5344CB8AC3E}">
        <p14:creationId xmlns:p14="http://schemas.microsoft.com/office/powerpoint/2010/main" val="178956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3.2.1 Battery State Control (BSC): Open Loop Test Case 12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12</a:t>
            </a:r>
            <a:r>
              <a:rPr lang="en-US" kern="0" dirty="0"/>
              <a:t>: Type-2 Medium Fault and no key-cycle</a:t>
            </a:r>
          </a:p>
          <a:p>
            <a:pPr marL="1588" lvl="1" indent="0">
              <a:lnSpc>
                <a:spcPts val="2050"/>
              </a:lnSpc>
              <a:buNone/>
            </a:pPr>
            <a:endParaRPr lang="en-US" kern="0" dirty="0"/>
          </a:p>
          <a:p>
            <a:pPr lvl="1">
              <a:lnSpc>
                <a:spcPts val="2050"/>
              </a:lnSpc>
            </a:pPr>
            <a:r>
              <a:rPr lang="en-US" b="1" u="sng" dirty="0"/>
              <a:t>Description:</a:t>
            </a:r>
            <a:r>
              <a:rPr lang="en-US" b="1" dirty="0"/>
              <a:t> </a:t>
            </a:r>
            <a:r>
              <a:rPr lang="en-US" dirty="0"/>
              <a:t>Induce a Medium Fault when the Key is ON &amp; switch Off and On Key after some time </a:t>
            </a:r>
          </a:p>
          <a:p>
            <a:pPr lvl="1">
              <a:lnSpc>
                <a:spcPts val="2050"/>
              </a:lnSpc>
            </a:pPr>
            <a:endParaRPr lang="en-US" dirty="0"/>
          </a:p>
          <a:p>
            <a:pPr lvl="1">
              <a:lnSpc>
                <a:spcPts val="2050"/>
              </a:lnSpc>
            </a:pPr>
            <a:r>
              <a:rPr lang="en-US" b="1" u="sng" kern="0" dirty="0"/>
              <a:t>Expected Result:</a:t>
            </a:r>
            <a:r>
              <a:rPr lang="en-US" b="1" kern="0" dirty="0"/>
              <a:t> </a:t>
            </a:r>
            <a:r>
              <a:rPr lang="en-US" kern="0" dirty="0"/>
              <a:t>Initially when the key is connected the main contactor should engage. When a Medium fault occurs the contactors should open and fault number 2 should be broadcasted. The key is turned off before the fault is cleared and is switched on after that. A complete key cycle is not completed since the fault was cleared, and hence the contactors should not engage.</a:t>
            </a:r>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DAFA0810-5104-4CC6-8813-E2096C9324EE}"/>
              </a:ext>
            </a:extLst>
          </p:cNvPr>
          <p:cNvPicPr>
            <a:picLocks noChangeAspect="1"/>
          </p:cNvPicPr>
          <p:nvPr/>
        </p:nvPicPr>
        <p:blipFill>
          <a:blip r:embed="rId3"/>
          <a:stretch>
            <a:fillRect/>
          </a:stretch>
        </p:blipFill>
        <p:spPr>
          <a:xfrm>
            <a:off x="2403835" y="3331901"/>
            <a:ext cx="6929805" cy="3526099"/>
          </a:xfrm>
          <a:prstGeom prst="rect">
            <a:avLst/>
          </a:prstGeom>
        </p:spPr>
      </p:pic>
    </p:spTree>
    <p:extLst>
      <p:ext uri="{BB962C8B-B14F-4D97-AF65-F5344CB8AC3E}">
        <p14:creationId xmlns:p14="http://schemas.microsoft.com/office/powerpoint/2010/main" val="621213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3.2.1 Battery State Control (BSC): Open Loop Test Case 13</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85000" lnSpcReduction="100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13</a:t>
            </a:r>
            <a:r>
              <a:rPr lang="en-US" kern="0" dirty="0"/>
              <a:t>: Type-2 Medium Fault and a key-cycle after fault is cleared</a:t>
            </a:r>
          </a:p>
          <a:p>
            <a:pPr marL="1588" lvl="1" indent="0">
              <a:lnSpc>
                <a:spcPts val="2050"/>
              </a:lnSpc>
              <a:buNone/>
            </a:pPr>
            <a:endParaRPr lang="en-US" kern="0" dirty="0"/>
          </a:p>
          <a:p>
            <a:pPr lvl="1">
              <a:lnSpc>
                <a:spcPts val="2050"/>
              </a:lnSpc>
            </a:pPr>
            <a:r>
              <a:rPr lang="en-US" b="1" u="sng" dirty="0"/>
              <a:t>Description:</a:t>
            </a:r>
            <a:r>
              <a:rPr lang="en-US" b="1" dirty="0"/>
              <a:t> </a:t>
            </a:r>
            <a:r>
              <a:rPr lang="en-US" dirty="0"/>
              <a:t>Induce a Medium Fault when the Key is ON &amp; switch Off and On Key after some time </a:t>
            </a:r>
          </a:p>
          <a:p>
            <a:pPr lvl="1">
              <a:lnSpc>
                <a:spcPts val="2050"/>
              </a:lnSpc>
            </a:pPr>
            <a:endParaRPr lang="en-US" dirty="0"/>
          </a:p>
          <a:p>
            <a:pPr lvl="1">
              <a:lnSpc>
                <a:spcPts val="2050"/>
              </a:lnSpc>
            </a:pPr>
            <a:r>
              <a:rPr lang="en-US" b="1" u="sng" kern="0" dirty="0"/>
              <a:t>Expected Result:</a:t>
            </a:r>
            <a:r>
              <a:rPr lang="en-US" b="1" kern="0" dirty="0"/>
              <a:t> </a:t>
            </a:r>
            <a:r>
              <a:rPr lang="en-US" kern="0" dirty="0"/>
              <a:t>Initially when the key is connected the main contactor should engage. When a Medium fault occurs the contactors should open and fault number 2 should be broadcasted. The key is turned off after the fault is cleared and is switched on after that. A complete key cycle is completed since the fault was cleared, and hence the contactors should engage.</a:t>
            </a:r>
          </a:p>
          <a:p>
            <a:pPr marL="1588" lvl="1" indent="0">
              <a:lnSpc>
                <a:spcPts val="2050"/>
              </a:lnSpc>
              <a:buNone/>
            </a:pPr>
            <a:endParaRPr lang="en-US" kern="0" dirty="0"/>
          </a:p>
          <a:p>
            <a:pPr lvl="1">
              <a:lnSpc>
                <a:spcPts val="2050"/>
              </a:lnSpc>
            </a:pPr>
            <a:endParaRPr lang="en-US" kern="0" dirty="0"/>
          </a:p>
        </p:txBody>
      </p:sp>
      <p:pic>
        <p:nvPicPr>
          <p:cNvPr id="5" name="Picture 4">
            <a:extLst>
              <a:ext uri="{FF2B5EF4-FFF2-40B4-BE49-F238E27FC236}">
                <a16:creationId xmlns:a16="http://schemas.microsoft.com/office/drawing/2014/main" id="{EE87B837-A7A6-478E-82C4-E3DD4BC2FBB3}"/>
              </a:ext>
            </a:extLst>
          </p:cNvPr>
          <p:cNvPicPr>
            <a:picLocks noChangeAspect="1"/>
          </p:cNvPicPr>
          <p:nvPr/>
        </p:nvPicPr>
        <p:blipFill>
          <a:blip r:embed="rId3"/>
          <a:stretch>
            <a:fillRect/>
          </a:stretch>
        </p:blipFill>
        <p:spPr>
          <a:xfrm>
            <a:off x="2453032" y="3352698"/>
            <a:ext cx="6888931" cy="3505302"/>
          </a:xfrm>
          <a:prstGeom prst="rect">
            <a:avLst/>
          </a:prstGeom>
        </p:spPr>
      </p:pic>
    </p:spTree>
    <p:extLst>
      <p:ext uri="{BB962C8B-B14F-4D97-AF65-F5344CB8AC3E}">
        <p14:creationId xmlns:p14="http://schemas.microsoft.com/office/powerpoint/2010/main" val="3858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dtRectangle 2 Id114690"/>
          <p:cNvSpPr>
            <a:spLocks noGrp="1" noChangeArrowheads="1"/>
          </p:cNvSpPr>
          <p:nvPr>
            <p:ph type="title"/>
          </p:nvPr>
        </p:nvSpPr>
        <p:spPr/>
        <p:txBody>
          <a:bodyPr/>
          <a:lstStyle/>
          <a:p>
            <a:r>
              <a:rPr lang="en-US" noProof="0" dirty="0"/>
              <a:t>1. Project Overview</a:t>
            </a:r>
            <a:br>
              <a:rPr lang="en-US" noProof="0" dirty="0"/>
            </a:br>
            <a:r>
              <a:rPr lang="en-US" sz="1800" b="0" dirty="0"/>
              <a:t>Project Context and Target</a:t>
            </a:r>
            <a:endParaRPr lang="en-US" b="0" noProof="0" dirty="0"/>
          </a:p>
        </p:txBody>
      </p:sp>
      <p:sp>
        <p:nvSpPr>
          <p:cNvPr id="9" name="Content Placeholder 3">
            <a:extLst>
              <a:ext uri="{FF2B5EF4-FFF2-40B4-BE49-F238E27FC236}">
                <a16:creationId xmlns:a16="http://schemas.microsoft.com/office/drawing/2014/main" id="{EE1D550D-008E-458B-9343-1C00600D3C62}"/>
              </a:ext>
            </a:extLst>
          </p:cNvPr>
          <p:cNvSpPr>
            <a:spLocks noGrp="1"/>
          </p:cNvSpPr>
          <p:nvPr>
            <p:ph idx="1"/>
          </p:nvPr>
        </p:nvSpPr>
        <p:spPr>
          <a:xfrm>
            <a:off x="627063" y="1282344"/>
            <a:ext cx="9586912" cy="4752000"/>
          </a:xfrm>
        </p:spPr>
        <p:txBody>
          <a:bodyPr/>
          <a:lstStyle/>
          <a:p>
            <a:pPr marL="285750" indent="-285750">
              <a:buFont typeface="Arial" panose="020B0604020202020204" pitchFamily="34" charset="0"/>
              <a:buChar char="•"/>
            </a:pPr>
            <a:r>
              <a:rPr lang="en-US" dirty="0"/>
              <a:t>Setup end-to-end workflow to demonstrate the development of Battery Management System (BMS) algorithms and software on a virtual battery pack</a:t>
            </a:r>
          </a:p>
          <a:p>
            <a:pPr marL="823913" lvl="3" indent="-285750">
              <a:buFont typeface="Arial" panose="020B0604020202020204" pitchFamily="34" charset="0"/>
              <a:buChar char="•"/>
            </a:pPr>
            <a:r>
              <a:rPr lang="en-US" dirty="0"/>
              <a:t>Process orchestration using </a:t>
            </a:r>
            <a:r>
              <a:rPr lang="en-US" dirty="0" err="1"/>
              <a:t>Polarion</a:t>
            </a:r>
            <a:endParaRPr lang="en-US" dirty="0"/>
          </a:p>
          <a:p>
            <a:pPr marL="823913" lvl="3" indent="-285750">
              <a:buFont typeface="Arial" panose="020B0604020202020204" pitchFamily="34" charset="0"/>
              <a:buChar char="•"/>
            </a:pPr>
            <a:r>
              <a:rPr lang="en-US" dirty="0"/>
              <a:t>Requirements and Test Cases organization and management using </a:t>
            </a:r>
            <a:r>
              <a:rPr lang="en-US" dirty="0" err="1"/>
              <a:t>Polarion</a:t>
            </a:r>
            <a:endParaRPr lang="en-US" dirty="0"/>
          </a:p>
          <a:p>
            <a:pPr marL="823913" lvl="3" indent="-285750">
              <a:buFont typeface="Arial" panose="020B0604020202020204" pitchFamily="34" charset="0"/>
              <a:buChar char="•"/>
            </a:pPr>
            <a:r>
              <a:rPr lang="en-US" dirty="0"/>
              <a:t>Battery cell and pack models implemented in </a:t>
            </a:r>
            <a:r>
              <a:rPr lang="en-US" dirty="0" err="1"/>
              <a:t>Simcenter</a:t>
            </a:r>
            <a:r>
              <a:rPr lang="en-US" dirty="0"/>
              <a:t> </a:t>
            </a:r>
            <a:r>
              <a:rPr lang="en-US" dirty="0" err="1"/>
              <a:t>Amesim</a:t>
            </a:r>
            <a:r>
              <a:rPr lang="en-US" dirty="0"/>
              <a:t> to test and verify the BMS algorithm and software</a:t>
            </a:r>
          </a:p>
          <a:p>
            <a:pPr marL="823913" lvl="3" indent="-285750">
              <a:buFont typeface="Arial" panose="020B0604020202020204" pitchFamily="34" charset="0"/>
              <a:buChar char="•"/>
            </a:pPr>
            <a:r>
              <a:rPr lang="en-US" dirty="0"/>
              <a:t>BMS algorithms implemented as control logic in MATLAB/Simulink and its verification testing executed using open loop and MIL simulation</a:t>
            </a:r>
          </a:p>
          <a:p>
            <a:pPr marL="823913" lvl="3" indent="-285750">
              <a:buFont typeface="Arial" panose="020B0604020202020204" pitchFamily="34" charset="0"/>
              <a:buChar char="•"/>
            </a:pPr>
            <a:r>
              <a:rPr lang="en-US" dirty="0"/>
              <a:t>Embedded application C-code generated from the algorithm model using auto code generation technology and SIL based tests executed to verify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the developed BMS algorithm software on a Rapid Prototyping Electronic Control Unit (RPC)</a:t>
            </a:r>
          </a:p>
          <a:p>
            <a:pPr marL="823913" lvl="3" indent="-285750">
              <a:buFont typeface="Arial" panose="020B0604020202020204" pitchFamily="34" charset="0"/>
              <a:buChar char="•"/>
            </a:pPr>
            <a:r>
              <a:rPr lang="en-US" dirty="0"/>
              <a:t>This BMS controller can be used on the HIL bench planned for the second phase of the BMS demonstrator.</a:t>
            </a:r>
          </a:p>
        </p:txBody>
      </p:sp>
    </p:spTree>
    <p:custDataLst>
      <p:tags r:id="rId1"/>
    </p:custDataLst>
    <p:extLst>
      <p:ext uri="{BB962C8B-B14F-4D97-AF65-F5344CB8AC3E}">
        <p14:creationId xmlns:p14="http://schemas.microsoft.com/office/powerpoint/2010/main" val="259790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3.2.2 Contactor Control (CC):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5005047"/>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Contactor Control directly controls the signals which go-to Main Contactor, Charger Contactor and Negative Contactor.</a:t>
            </a:r>
          </a:p>
          <a:p>
            <a:pPr marL="285750" indent="-285750">
              <a:buFont typeface="Arial" panose="020B0604020202020204" pitchFamily="34" charset="0"/>
              <a:buChar char="•"/>
            </a:pPr>
            <a:r>
              <a:rPr lang="en-US" sz="1600" kern="0" dirty="0"/>
              <a:t>It also controls the Pre-charger Contactor to prevent any current surge situations.</a:t>
            </a:r>
          </a:p>
          <a:p>
            <a:pPr marL="285750" indent="-285750">
              <a:buFont typeface="Arial" panose="020B0604020202020204" pitchFamily="34" charset="0"/>
              <a:buChar char="•"/>
            </a:pPr>
            <a:r>
              <a:rPr lang="en-US" sz="1600" kern="0" dirty="0"/>
              <a:t>It checks the vehicle side voltage before closing main contactor and raises a fault signal if any circuit fault is detected. </a:t>
            </a:r>
          </a:p>
          <a:p>
            <a:pPr marL="285750" indent="-285750">
              <a:buFont typeface="Arial" panose="020B0604020202020204" pitchFamily="34" charset="0"/>
              <a:buChar char="•"/>
            </a:pPr>
            <a:endParaRPr lang="en-US" sz="1600" kern="0" dirty="0"/>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4" name="Picture 3">
            <a:extLst>
              <a:ext uri="{FF2B5EF4-FFF2-40B4-BE49-F238E27FC236}">
                <a16:creationId xmlns:a16="http://schemas.microsoft.com/office/drawing/2014/main" id="{A936FD80-39D5-4CF8-8D53-58BCFE3E3A14}"/>
              </a:ext>
            </a:extLst>
          </p:cNvPr>
          <p:cNvPicPr>
            <a:picLocks noChangeAspect="1"/>
          </p:cNvPicPr>
          <p:nvPr/>
        </p:nvPicPr>
        <p:blipFill>
          <a:blip r:embed="rId3"/>
          <a:stretch>
            <a:fillRect/>
          </a:stretch>
        </p:blipFill>
        <p:spPr>
          <a:xfrm>
            <a:off x="2102177" y="1198179"/>
            <a:ext cx="7993995" cy="3605051"/>
          </a:xfrm>
          <a:prstGeom prst="rect">
            <a:avLst/>
          </a:prstGeom>
        </p:spPr>
      </p:pic>
    </p:spTree>
    <p:extLst>
      <p:ext uri="{BB962C8B-B14F-4D97-AF65-F5344CB8AC3E}">
        <p14:creationId xmlns:p14="http://schemas.microsoft.com/office/powerpoint/2010/main" val="212404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3.2.2 Contactor Control (CC):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4807974"/>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7 requirements associated with CC have been established </a:t>
            </a:r>
          </a:p>
          <a:p>
            <a:pPr marL="285750" indent="-285750">
              <a:buFont typeface="Arial" panose="020B0604020202020204" pitchFamily="34" charset="0"/>
              <a:buChar char="•"/>
            </a:pPr>
            <a:r>
              <a:rPr lang="en-US" kern="0" dirty="0"/>
              <a:t>The total of 5 test cases are developed to validate the CC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CC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0F1F3266-DB7D-4D7E-94ED-7657A95B9AE2}"/>
              </a:ext>
            </a:extLst>
          </p:cNvPr>
          <p:cNvPicPr>
            <a:picLocks noChangeAspect="1"/>
          </p:cNvPicPr>
          <p:nvPr/>
        </p:nvPicPr>
        <p:blipFill>
          <a:blip r:embed="rId3"/>
          <a:stretch>
            <a:fillRect/>
          </a:stretch>
        </p:blipFill>
        <p:spPr>
          <a:xfrm>
            <a:off x="754143" y="1213958"/>
            <a:ext cx="7364348" cy="2962115"/>
          </a:xfrm>
          <a:prstGeom prst="rect">
            <a:avLst/>
          </a:prstGeom>
        </p:spPr>
      </p:pic>
    </p:spTree>
    <p:extLst>
      <p:ext uri="{BB962C8B-B14F-4D97-AF65-F5344CB8AC3E}">
        <p14:creationId xmlns:p14="http://schemas.microsoft.com/office/powerpoint/2010/main" val="155654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3.2.2 Contactor Control (CC): Open Loop Test Case 3</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70000" lnSpcReduction="200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3</a:t>
            </a:r>
            <a:r>
              <a:rPr lang="en-US" kern="0" dirty="0"/>
              <a:t>: </a:t>
            </a:r>
            <a:r>
              <a:rPr lang="en-US" dirty="0"/>
              <a:t>Opening Main Contactor </a:t>
            </a:r>
          </a:p>
          <a:p>
            <a:pPr lvl="1">
              <a:lnSpc>
                <a:spcPts val="2050"/>
              </a:lnSpc>
            </a:pPr>
            <a:endParaRPr lang="en-US" dirty="0"/>
          </a:p>
          <a:p>
            <a:pPr lvl="1">
              <a:lnSpc>
                <a:spcPts val="2050"/>
              </a:lnSpc>
            </a:pPr>
            <a:r>
              <a:rPr lang="en-US" b="1" u="sng" dirty="0"/>
              <a:t>Description:</a:t>
            </a:r>
            <a:r>
              <a:rPr lang="en-US" b="1" dirty="0"/>
              <a:t> </a:t>
            </a:r>
            <a:r>
              <a:rPr lang="en-US" kern="0" dirty="0"/>
              <a:t>Main Contactor Request from BSC is high and then low after some time</a:t>
            </a:r>
          </a:p>
          <a:p>
            <a:pPr lvl="1">
              <a:lnSpc>
                <a:spcPts val="2050"/>
              </a:lnSpc>
            </a:pPr>
            <a:endParaRPr lang="en-US" kern="0" dirty="0"/>
          </a:p>
          <a:p>
            <a:pPr lvl="1">
              <a:lnSpc>
                <a:spcPts val="2050"/>
              </a:lnSpc>
            </a:pPr>
            <a:r>
              <a:rPr lang="en-US" b="1" u="sng" kern="0" dirty="0"/>
              <a:t>Expected Result:</a:t>
            </a:r>
            <a:r>
              <a:rPr lang="en-US" b="1" kern="0" dirty="0"/>
              <a:t> </a:t>
            </a:r>
            <a:r>
              <a:rPr lang="en-US" kern="0" dirty="0"/>
              <a:t>When main contactor engage request is received from BSC, the </a:t>
            </a:r>
            <a:r>
              <a:rPr lang="en-US" kern="0" dirty="0" err="1"/>
              <a:t>precharge</a:t>
            </a:r>
            <a:r>
              <a:rPr lang="en-US" kern="0" dirty="0"/>
              <a:t> contactor command should be sent first. Once the vehicle side voltage is within a threshold of the battery voltage the main contactor should be engaged. Once the main contactor is connected, the </a:t>
            </a:r>
            <a:r>
              <a:rPr lang="en-US" kern="0" dirty="0" err="1"/>
              <a:t>precharge</a:t>
            </a:r>
            <a:r>
              <a:rPr lang="en-US" kern="0" dirty="0"/>
              <a:t> contactor should be disconnected. When main contactor engage request goes low from BSC, the main contactor should be disengaged. </a:t>
            </a:r>
          </a:p>
          <a:p>
            <a:pPr marL="1588" lvl="1" indent="0">
              <a:lnSpc>
                <a:spcPts val="2050"/>
              </a:lnSpc>
              <a:buNone/>
            </a:pPr>
            <a:endParaRPr lang="en-US" kern="0" dirty="0"/>
          </a:p>
          <a:p>
            <a:pPr lvl="1">
              <a:lnSpc>
                <a:spcPts val="2050"/>
              </a:lnSpc>
            </a:pPr>
            <a:endParaRPr lang="en-US" kern="0" dirty="0"/>
          </a:p>
        </p:txBody>
      </p:sp>
      <p:pic>
        <p:nvPicPr>
          <p:cNvPr id="5" name="Picture 4">
            <a:extLst>
              <a:ext uri="{FF2B5EF4-FFF2-40B4-BE49-F238E27FC236}">
                <a16:creationId xmlns:a16="http://schemas.microsoft.com/office/drawing/2014/main" id="{97D498A3-CBB2-40F1-AD42-0DD9B8CE9B23}"/>
              </a:ext>
            </a:extLst>
          </p:cNvPr>
          <p:cNvPicPr>
            <a:picLocks noChangeAspect="1"/>
          </p:cNvPicPr>
          <p:nvPr/>
        </p:nvPicPr>
        <p:blipFill rotWithShape="1">
          <a:blip r:embed="rId3"/>
          <a:srcRect l="5442" t="3848" r="6497" b="4192"/>
          <a:stretch/>
        </p:blipFill>
        <p:spPr>
          <a:xfrm>
            <a:off x="3761294" y="3427638"/>
            <a:ext cx="3861079" cy="3430362"/>
          </a:xfrm>
          <a:prstGeom prst="rect">
            <a:avLst/>
          </a:prstGeom>
        </p:spPr>
      </p:pic>
    </p:spTree>
    <p:extLst>
      <p:ext uri="{BB962C8B-B14F-4D97-AF65-F5344CB8AC3E}">
        <p14:creationId xmlns:p14="http://schemas.microsoft.com/office/powerpoint/2010/main" val="640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3.2.2 Contactor Control (CC): Open Loop Test Case 5</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sz="1600" b="1" u="sng" kern="0" dirty="0"/>
              <a:t>Test Case 5</a:t>
            </a:r>
            <a:r>
              <a:rPr lang="en-US" sz="1600" kern="0" dirty="0"/>
              <a:t>: </a:t>
            </a:r>
            <a:r>
              <a:rPr lang="en-US" sz="1600" dirty="0"/>
              <a:t>Pre-charger Fault Detection </a:t>
            </a:r>
          </a:p>
          <a:p>
            <a:pPr lvl="1">
              <a:lnSpc>
                <a:spcPts val="2050"/>
              </a:lnSpc>
            </a:pPr>
            <a:endParaRPr lang="en-US" sz="1600" dirty="0"/>
          </a:p>
          <a:p>
            <a:pPr lvl="1">
              <a:lnSpc>
                <a:spcPts val="2050"/>
              </a:lnSpc>
            </a:pPr>
            <a:r>
              <a:rPr lang="en-US" sz="1600" b="1" u="sng" dirty="0"/>
              <a:t>Description:</a:t>
            </a:r>
            <a:r>
              <a:rPr lang="en-US" sz="1600" b="1" dirty="0"/>
              <a:t> </a:t>
            </a:r>
            <a:r>
              <a:rPr lang="en-US" sz="1600" kern="0" dirty="0"/>
              <a:t>Main Contactor Request from BSC is high and the Vehicle Side Voltage never rises</a:t>
            </a:r>
          </a:p>
          <a:p>
            <a:pPr lvl="1">
              <a:lnSpc>
                <a:spcPts val="2050"/>
              </a:lnSpc>
            </a:pPr>
            <a:endParaRPr lang="en-US" sz="1600" kern="0" dirty="0"/>
          </a:p>
          <a:p>
            <a:pPr lvl="1">
              <a:lnSpc>
                <a:spcPts val="2050"/>
              </a:lnSpc>
            </a:pPr>
            <a:r>
              <a:rPr lang="en-US" sz="1600" b="1" u="sng" kern="0" dirty="0"/>
              <a:t>Expected Result:</a:t>
            </a:r>
            <a:r>
              <a:rPr lang="en-US" sz="1600" b="1" kern="0" dirty="0"/>
              <a:t> </a:t>
            </a:r>
            <a:r>
              <a:rPr lang="en-US" sz="1600" kern="0" dirty="0"/>
              <a:t>When main contactor engage request is received from BSC, the </a:t>
            </a:r>
            <a:r>
              <a:rPr lang="en-US" sz="1600" kern="0" dirty="0" err="1"/>
              <a:t>precharge</a:t>
            </a:r>
            <a:r>
              <a:rPr lang="en-US" sz="1600" kern="0" dirty="0"/>
              <a:t> contactor command should be sent first. The vehicle side voltage never reaches within the threshold of the battery voltage. When vehicle side voltage fails to reach within the threshold of battery voltage under some set time a </a:t>
            </a:r>
            <a:r>
              <a:rPr lang="en-US" sz="1600" kern="0" dirty="0" err="1"/>
              <a:t>precharge</a:t>
            </a:r>
            <a:r>
              <a:rPr lang="en-US" sz="1600" kern="0" dirty="0"/>
              <a:t> fault flag should be raised. When the flag is raised, BSC commands CC to open contactors. Opening of contactor is not observed in this test since it is Open Loop. This test is seen in closed loop tests.</a:t>
            </a:r>
          </a:p>
          <a:p>
            <a:pPr lvl="1">
              <a:lnSpc>
                <a:spcPts val="2050"/>
              </a:lnSpc>
            </a:pPr>
            <a:endParaRPr lang="en-US" sz="1600" kern="0" dirty="0"/>
          </a:p>
        </p:txBody>
      </p:sp>
      <p:pic>
        <p:nvPicPr>
          <p:cNvPr id="4" name="Picture 3">
            <a:extLst>
              <a:ext uri="{FF2B5EF4-FFF2-40B4-BE49-F238E27FC236}">
                <a16:creationId xmlns:a16="http://schemas.microsoft.com/office/drawing/2014/main" id="{0AB117B9-400F-44E2-92AA-5592E05D49D3}"/>
              </a:ext>
            </a:extLst>
          </p:cNvPr>
          <p:cNvPicPr>
            <a:picLocks noChangeAspect="1"/>
          </p:cNvPicPr>
          <p:nvPr/>
        </p:nvPicPr>
        <p:blipFill rotWithShape="1">
          <a:blip r:embed="rId3"/>
          <a:srcRect l="6166" t="4673" r="7265" b="4742"/>
          <a:stretch/>
        </p:blipFill>
        <p:spPr>
          <a:xfrm>
            <a:off x="5222448" y="3838727"/>
            <a:ext cx="3582186" cy="2995762"/>
          </a:xfrm>
          <a:prstGeom prst="rect">
            <a:avLst/>
          </a:prstGeom>
        </p:spPr>
      </p:pic>
    </p:spTree>
    <p:extLst>
      <p:ext uri="{BB962C8B-B14F-4D97-AF65-F5344CB8AC3E}">
        <p14:creationId xmlns:p14="http://schemas.microsoft.com/office/powerpoint/2010/main" val="223223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3.2.3 Battery Mode (BMO):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5005047"/>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BMO monitors the output of Battery State Control (BSC) and Contactor Control (CC) and decides which mode the battery is in.</a:t>
            </a:r>
          </a:p>
          <a:p>
            <a:pPr marL="285750" indent="-285750">
              <a:buFont typeface="Arial" panose="020B0604020202020204" pitchFamily="34" charset="0"/>
              <a:buChar char="•"/>
            </a:pPr>
            <a:r>
              <a:rPr lang="en-US" sz="1600" kern="0" dirty="0"/>
              <a:t>BMO detects 8 different mode the Battery can be at any instant of time. These modes are BMS Power Off, BMS Power On, Contactor Closing, Power Closed, Contactor Opening, Charging, Discharging, </a:t>
            </a:r>
            <a:r>
              <a:rPr lang="en-US" sz="1600" kern="0" dirty="0" err="1"/>
              <a:t>Charging&amp;Sleep</a:t>
            </a:r>
            <a:r>
              <a:rPr lang="en-US" sz="1600" kern="0" dirty="0"/>
              <a:t>.</a:t>
            </a:r>
          </a:p>
          <a:p>
            <a:pPr marL="285750" indent="-285750">
              <a:buFont typeface="Arial" panose="020B0604020202020204" pitchFamily="34" charset="0"/>
              <a:buChar char="•"/>
            </a:pPr>
            <a:r>
              <a:rPr lang="en-US" sz="1600" kern="0" dirty="0"/>
              <a:t>BMO helps other features to carry out their functionality depending on what state the battery is in.</a:t>
            </a:r>
          </a:p>
          <a:p>
            <a:pPr marL="285750" indent="-285750">
              <a:buFont typeface="Arial" panose="020B0604020202020204" pitchFamily="34" charset="0"/>
              <a:buChar char="•"/>
            </a:pPr>
            <a:endParaRPr lang="en-US" sz="1600" kern="0" dirty="0"/>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4" name="Picture 3">
            <a:extLst>
              <a:ext uri="{FF2B5EF4-FFF2-40B4-BE49-F238E27FC236}">
                <a16:creationId xmlns:a16="http://schemas.microsoft.com/office/drawing/2014/main" id="{42D5E62B-8825-4E1A-A12D-1A446F381298}"/>
              </a:ext>
            </a:extLst>
          </p:cNvPr>
          <p:cNvPicPr>
            <a:picLocks noChangeAspect="1"/>
          </p:cNvPicPr>
          <p:nvPr/>
        </p:nvPicPr>
        <p:blipFill>
          <a:blip r:embed="rId3"/>
          <a:stretch>
            <a:fillRect/>
          </a:stretch>
        </p:blipFill>
        <p:spPr>
          <a:xfrm>
            <a:off x="1998481" y="1262922"/>
            <a:ext cx="5076705" cy="3497614"/>
          </a:xfrm>
          <a:prstGeom prst="rect">
            <a:avLst/>
          </a:prstGeom>
        </p:spPr>
      </p:pic>
    </p:spTree>
    <p:extLst>
      <p:ext uri="{BB962C8B-B14F-4D97-AF65-F5344CB8AC3E}">
        <p14:creationId xmlns:p14="http://schemas.microsoft.com/office/powerpoint/2010/main" val="218396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3.2.3 Battery Mode (BMO):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4807974"/>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4 requirements associated with BMO have been established </a:t>
            </a:r>
          </a:p>
          <a:p>
            <a:pPr marL="285750" indent="-285750">
              <a:buFont typeface="Arial" panose="020B0604020202020204" pitchFamily="34" charset="0"/>
              <a:buChar char="•"/>
            </a:pPr>
            <a:r>
              <a:rPr lang="en-US" kern="0" dirty="0"/>
              <a:t>The total of 2 test cases are developed to validate the BMO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BMO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4A66E4AB-15A3-478A-8A56-4F215EA8CCC7}"/>
              </a:ext>
            </a:extLst>
          </p:cNvPr>
          <p:cNvPicPr>
            <a:picLocks noChangeAspect="1"/>
          </p:cNvPicPr>
          <p:nvPr/>
        </p:nvPicPr>
        <p:blipFill>
          <a:blip r:embed="rId3"/>
          <a:stretch>
            <a:fillRect/>
          </a:stretch>
        </p:blipFill>
        <p:spPr>
          <a:xfrm>
            <a:off x="592394" y="1300140"/>
            <a:ext cx="6476280" cy="3210391"/>
          </a:xfrm>
          <a:prstGeom prst="rect">
            <a:avLst/>
          </a:prstGeom>
        </p:spPr>
      </p:pic>
    </p:spTree>
    <p:extLst>
      <p:ext uri="{BB962C8B-B14F-4D97-AF65-F5344CB8AC3E}">
        <p14:creationId xmlns:p14="http://schemas.microsoft.com/office/powerpoint/2010/main" val="2911427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3C08377-A2AC-46A9-A7DA-3186918B6F10}"/>
              </a:ext>
            </a:extLst>
          </p:cNvPr>
          <p:cNvPicPr>
            <a:picLocks noChangeAspect="1"/>
          </p:cNvPicPr>
          <p:nvPr/>
        </p:nvPicPr>
        <p:blipFill rotWithShape="1">
          <a:blip r:embed="rId3"/>
          <a:srcRect l="4813" t="3299" r="6441" b="5017"/>
          <a:stretch/>
        </p:blipFill>
        <p:spPr>
          <a:xfrm>
            <a:off x="4111989" y="3330173"/>
            <a:ext cx="3749968" cy="3527827"/>
          </a:xfrm>
          <a:prstGeom prst="rect">
            <a:avLst/>
          </a:prstGeom>
        </p:spPr>
      </p:pic>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3.2.3 Battery Mode (BMO):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a:t>
            </a:r>
            <a:r>
              <a:rPr lang="en-US" dirty="0"/>
              <a:t>Key On and Off Modes check </a:t>
            </a:r>
          </a:p>
          <a:p>
            <a:pPr lvl="1">
              <a:lnSpc>
                <a:spcPts val="2050"/>
              </a:lnSpc>
            </a:pPr>
            <a:endParaRPr lang="en-US" dirty="0"/>
          </a:p>
          <a:p>
            <a:pPr lvl="1">
              <a:lnSpc>
                <a:spcPts val="2050"/>
              </a:lnSpc>
            </a:pPr>
            <a:r>
              <a:rPr lang="en-US" b="1" u="sng" dirty="0"/>
              <a:t>Description:</a:t>
            </a:r>
            <a:r>
              <a:rPr lang="en-US" b="1" dirty="0"/>
              <a:t> </a:t>
            </a:r>
            <a:r>
              <a:rPr lang="en-US" dirty="0"/>
              <a:t>Multiple switch On and Off of key following a Drive cycle </a:t>
            </a:r>
          </a:p>
          <a:p>
            <a:pPr lvl="1">
              <a:lnSpc>
                <a:spcPts val="2050"/>
              </a:lnSpc>
            </a:pPr>
            <a:endParaRPr lang="en-US" kern="0" dirty="0"/>
          </a:p>
          <a:p>
            <a:pPr lvl="1">
              <a:lnSpc>
                <a:spcPts val="2050"/>
              </a:lnSpc>
            </a:pPr>
            <a:r>
              <a:rPr lang="en-US" b="1" u="sng" kern="0" dirty="0"/>
              <a:t>Expected Result:</a:t>
            </a:r>
            <a:r>
              <a:rPr lang="en-US" b="1" kern="0" dirty="0"/>
              <a:t> </a:t>
            </a:r>
            <a:r>
              <a:rPr lang="en-US" kern="0" dirty="0"/>
              <a:t>When the key is first connected the battery mode should cycle through, Power ON, Contactor closing, Power Closed. The modes then should be either in Charging, Discharging or Power Closed. When the key is turned off, the mode should go-to Contactor Opening and then Power Off</a:t>
            </a:r>
          </a:p>
          <a:p>
            <a:pPr marL="1588" lvl="1" indent="0">
              <a:lnSpc>
                <a:spcPts val="2050"/>
              </a:lnSpc>
              <a:buNone/>
            </a:pPr>
            <a:endParaRPr lang="en-US" kern="0" dirty="0"/>
          </a:p>
          <a:p>
            <a:pPr lvl="1">
              <a:lnSpc>
                <a:spcPts val="2050"/>
              </a:lnSpc>
            </a:pPr>
            <a:endParaRPr lang="en-US" kern="0" dirty="0"/>
          </a:p>
        </p:txBody>
      </p:sp>
      <p:pic>
        <p:nvPicPr>
          <p:cNvPr id="8" name="Picture 7">
            <a:extLst>
              <a:ext uri="{FF2B5EF4-FFF2-40B4-BE49-F238E27FC236}">
                <a16:creationId xmlns:a16="http://schemas.microsoft.com/office/drawing/2014/main" id="{FF96F678-C156-4C0F-9DA5-638D39615803}"/>
              </a:ext>
            </a:extLst>
          </p:cNvPr>
          <p:cNvPicPr>
            <a:picLocks noChangeAspect="1"/>
          </p:cNvPicPr>
          <p:nvPr/>
        </p:nvPicPr>
        <p:blipFill rotWithShape="1">
          <a:blip r:embed="rId4"/>
          <a:srcRect l="7442" t="63916" r="7317" b="5155"/>
          <a:stretch/>
        </p:blipFill>
        <p:spPr>
          <a:xfrm>
            <a:off x="160254" y="5637084"/>
            <a:ext cx="3695308" cy="1220916"/>
          </a:xfrm>
          <a:prstGeom prst="rect">
            <a:avLst/>
          </a:prstGeom>
        </p:spPr>
      </p:pic>
      <p:pic>
        <p:nvPicPr>
          <p:cNvPr id="12" name="Picture 11">
            <a:extLst>
              <a:ext uri="{FF2B5EF4-FFF2-40B4-BE49-F238E27FC236}">
                <a16:creationId xmlns:a16="http://schemas.microsoft.com/office/drawing/2014/main" id="{61622329-2DA9-43D5-A84F-3F90E1FECB14}"/>
              </a:ext>
            </a:extLst>
          </p:cNvPr>
          <p:cNvPicPr>
            <a:picLocks noChangeAspect="1"/>
          </p:cNvPicPr>
          <p:nvPr/>
        </p:nvPicPr>
        <p:blipFill rotWithShape="1">
          <a:blip r:embed="rId5"/>
          <a:srcRect l="7567" t="64192" r="7943" b="4880"/>
          <a:stretch/>
        </p:blipFill>
        <p:spPr>
          <a:xfrm>
            <a:off x="8399348" y="5591666"/>
            <a:ext cx="3799002" cy="1266334"/>
          </a:xfrm>
          <a:prstGeom prst="rect">
            <a:avLst/>
          </a:prstGeom>
        </p:spPr>
      </p:pic>
      <p:sp>
        <p:nvSpPr>
          <p:cNvPr id="13" name="Rectangle 12">
            <a:extLst>
              <a:ext uri="{FF2B5EF4-FFF2-40B4-BE49-F238E27FC236}">
                <a16:creationId xmlns:a16="http://schemas.microsoft.com/office/drawing/2014/main" id="{A42792F5-02DF-4535-BE97-4F27C5BB9BA8}"/>
              </a:ext>
            </a:extLst>
          </p:cNvPr>
          <p:cNvSpPr/>
          <p:nvPr/>
        </p:nvSpPr>
        <p:spPr bwMode="auto">
          <a:xfrm>
            <a:off x="4468306" y="5759778"/>
            <a:ext cx="296654" cy="857838"/>
          </a:xfrm>
          <a:prstGeom prst="rect">
            <a:avLst/>
          </a:prstGeom>
          <a:noFill/>
          <a:ln w="19050">
            <a:solidFill>
              <a:srgbClr val="005F87"/>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Rectangle 16">
            <a:extLst>
              <a:ext uri="{FF2B5EF4-FFF2-40B4-BE49-F238E27FC236}">
                <a16:creationId xmlns:a16="http://schemas.microsoft.com/office/drawing/2014/main" id="{22349FC2-A9B8-4964-B83F-AA3A51AD6381}"/>
              </a:ext>
            </a:extLst>
          </p:cNvPr>
          <p:cNvSpPr/>
          <p:nvPr/>
        </p:nvSpPr>
        <p:spPr bwMode="auto">
          <a:xfrm>
            <a:off x="5302350" y="5759778"/>
            <a:ext cx="513988" cy="857838"/>
          </a:xfrm>
          <a:prstGeom prst="rect">
            <a:avLst/>
          </a:prstGeom>
          <a:noFill/>
          <a:ln w="19050">
            <a:solidFill>
              <a:srgbClr val="FFC00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19" name="Straight Arrow Connector 18">
            <a:extLst>
              <a:ext uri="{FF2B5EF4-FFF2-40B4-BE49-F238E27FC236}">
                <a16:creationId xmlns:a16="http://schemas.microsoft.com/office/drawing/2014/main" id="{000E1228-5B8C-4B51-90C3-99151385D4EB}"/>
              </a:ext>
            </a:extLst>
          </p:cNvPr>
          <p:cNvCxnSpPr/>
          <p:nvPr/>
        </p:nvCxnSpPr>
        <p:spPr bwMode="auto">
          <a:xfrm>
            <a:off x="5816338" y="5863470"/>
            <a:ext cx="2691352"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6410D5E2-6DA6-40AA-ACCB-F83AF4560040}"/>
              </a:ext>
            </a:extLst>
          </p:cNvPr>
          <p:cNvCxnSpPr/>
          <p:nvPr/>
        </p:nvCxnSpPr>
        <p:spPr bwMode="auto">
          <a:xfrm flipH="1">
            <a:off x="3751868" y="6447934"/>
            <a:ext cx="716438" cy="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2168B9DF-877E-4DD5-9590-E2447F18E719}"/>
              </a:ext>
            </a:extLst>
          </p:cNvPr>
          <p:cNvSpPr txBox="1"/>
          <p:nvPr/>
        </p:nvSpPr>
        <p:spPr>
          <a:xfrm>
            <a:off x="1508288" y="5288437"/>
            <a:ext cx="1225485" cy="303229"/>
          </a:xfrm>
          <a:prstGeom prst="rect">
            <a:avLst/>
          </a:prstGeom>
          <a:noFill/>
        </p:spPr>
        <p:txBody>
          <a:bodyPr wrap="square" lIns="0" tIns="0" rIns="0" bIns="0" rtlCol="0">
            <a:noAutofit/>
          </a:bodyPr>
          <a:lstStyle/>
          <a:p>
            <a:pPr>
              <a:lnSpc>
                <a:spcPct val="110000"/>
              </a:lnSpc>
              <a:spcBef>
                <a:spcPts val="0"/>
              </a:spcBef>
            </a:pPr>
            <a:r>
              <a:rPr lang="en-US" sz="1400" dirty="0">
                <a:solidFill>
                  <a:schemeClr val="tx1"/>
                </a:solidFill>
                <a:latin typeface="+mn-lt"/>
                <a:ea typeface="Arial Unicode MS" panose="020B0604020202020204" pitchFamily="34" charset="-128"/>
                <a:cs typeface="Arial Unicode MS" panose="020B0604020202020204" pitchFamily="34" charset="-128"/>
              </a:rPr>
              <a:t>During Key On</a:t>
            </a:r>
          </a:p>
        </p:txBody>
      </p:sp>
      <p:sp>
        <p:nvSpPr>
          <p:cNvPr id="26" name="TextBox 25">
            <a:extLst>
              <a:ext uri="{FF2B5EF4-FFF2-40B4-BE49-F238E27FC236}">
                <a16:creationId xmlns:a16="http://schemas.microsoft.com/office/drawing/2014/main" id="{071C9DEE-A5AD-4CFB-9082-5ED9949F03FD}"/>
              </a:ext>
            </a:extLst>
          </p:cNvPr>
          <p:cNvSpPr txBox="1"/>
          <p:nvPr/>
        </p:nvSpPr>
        <p:spPr>
          <a:xfrm>
            <a:off x="9316369" y="5288436"/>
            <a:ext cx="2216870" cy="303229"/>
          </a:xfrm>
          <a:prstGeom prst="rect">
            <a:avLst/>
          </a:prstGeom>
          <a:noFill/>
        </p:spPr>
        <p:txBody>
          <a:bodyPr wrap="square" lIns="0" tIns="0" rIns="0" bIns="0" rtlCol="0">
            <a:noAutofit/>
          </a:bodyPr>
          <a:lstStyle/>
          <a:p>
            <a:pPr>
              <a:lnSpc>
                <a:spcPct val="110000"/>
              </a:lnSpc>
              <a:spcBef>
                <a:spcPts val="0"/>
              </a:spcBef>
            </a:pPr>
            <a:r>
              <a:rPr lang="en-US" sz="1400" dirty="0">
                <a:solidFill>
                  <a:schemeClr val="tx1"/>
                </a:solidFill>
                <a:latin typeface="+mn-lt"/>
                <a:ea typeface="Arial Unicode MS" panose="020B0604020202020204" pitchFamily="34" charset="-128"/>
                <a:cs typeface="Arial Unicode MS" panose="020B0604020202020204" pitchFamily="34" charset="-128"/>
              </a:rPr>
              <a:t>During Key Off and then On</a:t>
            </a:r>
          </a:p>
        </p:txBody>
      </p:sp>
    </p:spTree>
    <p:extLst>
      <p:ext uri="{BB962C8B-B14F-4D97-AF65-F5344CB8AC3E}">
        <p14:creationId xmlns:p14="http://schemas.microsoft.com/office/powerpoint/2010/main" val="3344142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3.2.3 Battery Mode (BMO):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2</a:t>
            </a:r>
            <a:r>
              <a:rPr lang="en-US" kern="0" dirty="0"/>
              <a:t>: </a:t>
            </a:r>
            <a:r>
              <a:rPr lang="en-US" dirty="0"/>
              <a:t>Charger with Sleep Modes check </a:t>
            </a:r>
          </a:p>
          <a:p>
            <a:pPr lvl="1">
              <a:lnSpc>
                <a:spcPts val="2050"/>
              </a:lnSpc>
            </a:pPr>
            <a:endParaRPr lang="en-US" dirty="0"/>
          </a:p>
          <a:p>
            <a:pPr lvl="1">
              <a:lnSpc>
                <a:spcPts val="2050"/>
              </a:lnSpc>
            </a:pPr>
            <a:r>
              <a:rPr lang="en-US" b="1" u="sng" dirty="0"/>
              <a:t>Description:</a:t>
            </a:r>
            <a:r>
              <a:rPr lang="en-US" b="1" dirty="0"/>
              <a:t> </a:t>
            </a:r>
            <a:r>
              <a:rPr lang="en-US" dirty="0"/>
              <a:t>Switch on Charger, followed by a charging cycle such that SOC crosses max SOC </a:t>
            </a:r>
          </a:p>
          <a:p>
            <a:pPr lvl="1">
              <a:lnSpc>
                <a:spcPts val="2050"/>
              </a:lnSpc>
            </a:pPr>
            <a:endParaRPr lang="en-US" kern="0" dirty="0"/>
          </a:p>
          <a:p>
            <a:pPr lvl="1">
              <a:lnSpc>
                <a:spcPts val="2050"/>
              </a:lnSpc>
            </a:pPr>
            <a:r>
              <a:rPr lang="en-US" b="1" u="sng" kern="0" dirty="0"/>
              <a:t>Expected Result:</a:t>
            </a:r>
            <a:r>
              <a:rPr lang="en-US" b="1" kern="0" dirty="0"/>
              <a:t> </a:t>
            </a:r>
            <a:r>
              <a:rPr lang="en-US" kern="0" dirty="0"/>
              <a:t>When the charger is first connected the battery mode should cycle through, Power ON, Contactor closing, Power Closed. When SOC crosses max SOC, the mode should go-to opening contactor and then sleep mode.</a:t>
            </a:r>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4E6D92CE-6AC1-4B8A-A03A-6DA1F9F6F9E4}"/>
              </a:ext>
            </a:extLst>
          </p:cNvPr>
          <p:cNvPicPr>
            <a:picLocks noChangeAspect="1"/>
          </p:cNvPicPr>
          <p:nvPr/>
        </p:nvPicPr>
        <p:blipFill rotWithShape="1">
          <a:blip r:embed="rId3"/>
          <a:srcRect l="6440" t="4537" r="6817" b="4467"/>
          <a:stretch/>
        </p:blipFill>
        <p:spPr>
          <a:xfrm>
            <a:off x="1871742" y="3315632"/>
            <a:ext cx="3708248" cy="3542367"/>
          </a:xfrm>
          <a:prstGeom prst="rect">
            <a:avLst/>
          </a:prstGeom>
        </p:spPr>
      </p:pic>
      <p:pic>
        <p:nvPicPr>
          <p:cNvPr id="7" name="Picture 6">
            <a:extLst>
              <a:ext uri="{FF2B5EF4-FFF2-40B4-BE49-F238E27FC236}">
                <a16:creationId xmlns:a16="http://schemas.microsoft.com/office/drawing/2014/main" id="{76DCD0E7-4C11-4B77-91C6-6F44C8BABC87}"/>
              </a:ext>
            </a:extLst>
          </p:cNvPr>
          <p:cNvPicPr>
            <a:picLocks noChangeAspect="1"/>
          </p:cNvPicPr>
          <p:nvPr/>
        </p:nvPicPr>
        <p:blipFill rotWithShape="1">
          <a:blip r:embed="rId4"/>
          <a:srcRect l="5689" t="3848" r="6566" b="3643"/>
          <a:stretch/>
        </p:blipFill>
        <p:spPr>
          <a:xfrm>
            <a:off x="6099175" y="3297869"/>
            <a:ext cx="3708248" cy="3560130"/>
          </a:xfrm>
          <a:prstGeom prst="rect">
            <a:avLst/>
          </a:prstGeom>
        </p:spPr>
      </p:pic>
    </p:spTree>
    <p:extLst>
      <p:ext uri="{BB962C8B-B14F-4D97-AF65-F5344CB8AC3E}">
        <p14:creationId xmlns:p14="http://schemas.microsoft.com/office/powerpoint/2010/main" val="3232813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3.2.4 State of Charge (SOC):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464278" y="4382878"/>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dirty="0"/>
              <a:t>SOC calculates the amount of charge remaining in the battery. It gives a value from 0% to 100%. It is important to let the user know the amount of charge left in the battery. It is like the indication from a fuel gauge in a gasoline powered car. This allows the user to make the maximum use of the battery.</a:t>
            </a:r>
          </a:p>
          <a:p>
            <a:pPr marL="285750" indent="-285750">
              <a:buFont typeface="Arial" panose="020B0604020202020204" pitchFamily="34" charset="0"/>
              <a:buChar char="•"/>
            </a:pPr>
            <a:r>
              <a:rPr lang="en-US" dirty="0"/>
              <a:t>Also, over-charging or dis-charging a battery can result in reduced lifetime and hence estimation of SOC is necessary.</a:t>
            </a:r>
          </a:p>
          <a:p>
            <a:pPr marL="285750" indent="-285750">
              <a:buFont typeface="Arial" panose="020B0604020202020204" pitchFamily="34" charset="0"/>
              <a:buChar char="•"/>
            </a:pPr>
            <a:r>
              <a:rPr lang="en-US" kern="0" dirty="0"/>
              <a:t>It is used in other features to calculate state of power, cell balancing commands.</a:t>
            </a:r>
          </a:p>
          <a:p>
            <a:pPr marL="285750" indent="-285750">
              <a:buFont typeface="Arial" panose="020B0604020202020204" pitchFamily="34" charset="0"/>
              <a:buChar char="•"/>
            </a:pPr>
            <a:r>
              <a:rPr lang="en-US" kern="0" dirty="0"/>
              <a:t>Along with SOC, it also estimates the Capacity degradation of the battery. </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9BEBABEB-6EE9-49EB-B039-C5C438412F14}"/>
              </a:ext>
            </a:extLst>
          </p:cNvPr>
          <p:cNvPicPr>
            <a:picLocks noChangeAspect="1"/>
          </p:cNvPicPr>
          <p:nvPr/>
        </p:nvPicPr>
        <p:blipFill>
          <a:blip r:embed="rId3"/>
          <a:stretch>
            <a:fillRect/>
          </a:stretch>
        </p:blipFill>
        <p:spPr>
          <a:xfrm>
            <a:off x="880003" y="1069331"/>
            <a:ext cx="6746281" cy="3061857"/>
          </a:xfrm>
          <a:prstGeom prst="rect">
            <a:avLst/>
          </a:prstGeom>
        </p:spPr>
      </p:pic>
    </p:spTree>
    <p:extLst>
      <p:ext uri="{BB962C8B-B14F-4D97-AF65-F5344CB8AC3E}">
        <p14:creationId xmlns:p14="http://schemas.microsoft.com/office/powerpoint/2010/main" val="263195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3.2.4 State of Charge (SOC):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4807974"/>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6 requirements associated with SOC have been established </a:t>
            </a:r>
          </a:p>
          <a:p>
            <a:pPr marL="285750" indent="-285750">
              <a:buFont typeface="Arial" panose="020B0604020202020204" pitchFamily="34" charset="0"/>
              <a:buChar char="•"/>
            </a:pPr>
            <a:r>
              <a:rPr lang="en-US" kern="0" dirty="0"/>
              <a:t>The total of 4 test cases are developed to validate the SOC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SOC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949E4FB2-124A-4C7E-9A20-C7879EE95051}"/>
              </a:ext>
            </a:extLst>
          </p:cNvPr>
          <p:cNvPicPr>
            <a:picLocks noChangeAspect="1"/>
          </p:cNvPicPr>
          <p:nvPr/>
        </p:nvPicPr>
        <p:blipFill>
          <a:blip r:embed="rId3"/>
          <a:stretch>
            <a:fillRect/>
          </a:stretch>
        </p:blipFill>
        <p:spPr>
          <a:xfrm>
            <a:off x="807365" y="1216057"/>
            <a:ext cx="6441847" cy="3397548"/>
          </a:xfrm>
          <a:prstGeom prst="rect">
            <a:avLst/>
          </a:prstGeom>
        </p:spPr>
      </p:pic>
    </p:spTree>
    <p:extLst>
      <p:ext uri="{BB962C8B-B14F-4D97-AF65-F5344CB8AC3E}">
        <p14:creationId xmlns:p14="http://schemas.microsoft.com/office/powerpoint/2010/main" val="390569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8350" cy="1440000"/>
          </a:xfrm>
        </p:spPr>
        <p:txBody>
          <a:bodyPr/>
          <a:lstStyle/>
          <a:p>
            <a:r>
              <a:rPr lang="en-US" dirty="0"/>
              <a:t>2. Project Execution Plan</a:t>
            </a:r>
            <a:br>
              <a:rPr lang="en-US" dirty="0"/>
            </a:br>
            <a:r>
              <a:rPr lang="en-US" sz="1800" b="0" dirty="0"/>
              <a:t>Siemens Solution</a:t>
            </a:r>
            <a:br>
              <a:rPr lang="en-US" b="0" dirty="0"/>
            </a:br>
            <a:endParaRPr lang="en-US" dirty="0"/>
          </a:p>
        </p:txBody>
      </p:sp>
      <p:sp>
        <p:nvSpPr>
          <p:cNvPr id="11" name="Content Placeholder 2"/>
          <p:cNvSpPr txBox="1">
            <a:spLocks/>
          </p:cNvSpPr>
          <p:nvPr/>
        </p:nvSpPr>
        <p:spPr bwMode="auto">
          <a:xfrm>
            <a:off x="3355976" y="1219199"/>
            <a:ext cx="8631014" cy="53602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30000"/>
              </a:lnSpc>
              <a:spcBef>
                <a:spcPts val="0"/>
              </a:spcBef>
            </a:pPr>
            <a:r>
              <a:rPr lang="en-US" sz="1400" b="1" kern="0" dirty="0"/>
              <a:t>Goal: To demonstrate the overall development process of battery management system starting from system requirements gathering, test cases establishment to build Simulink model, open loop testing, MIL and implementation to RPC.</a:t>
            </a:r>
          </a:p>
          <a:p>
            <a:pPr>
              <a:lnSpc>
                <a:spcPct val="130000"/>
              </a:lnSpc>
              <a:spcBef>
                <a:spcPts val="0"/>
              </a:spcBef>
            </a:pPr>
            <a:endParaRPr lang="en-US" sz="1400" b="1" kern="0" dirty="0"/>
          </a:p>
          <a:p>
            <a:pPr>
              <a:lnSpc>
                <a:spcPct val="130000"/>
              </a:lnSpc>
              <a:spcBef>
                <a:spcPts val="0"/>
              </a:spcBef>
            </a:pPr>
            <a:r>
              <a:rPr lang="en-US" sz="1400" b="1" kern="0" dirty="0"/>
              <a:t>The work will be executed in the following Work Packages (WP). </a:t>
            </a:r>
          </a:p>
          <a:p>
            <a:pPr marL="342900" indent="-342900">
              <a:lnSpc>
                <a:spcPct val="130000"/>
              </a:lnSpc>
              <a:spcBef>
                <a:spcPts val="0"/>
              </a:spcBef>
              <a:buFont typeface="+mj-lt"/>
              <a:buAutoNum type="arabicPeriod"/>
            </a:pPr>
            <a:r>
              <a:rPr lang="en-US" sz="1400" b="1" kern="0" dirty="0"/>
              <a:t>WP3.1: System Engineering </a:t>
            </a:r>
            <a:r>
              <a:rPr lang="en-US" sz="1400" kern="0" dirty="0"/>
              <a:t>– Define BMS system architecture, define features of BMS, generate system requirements for each feature, generate test cases for each feature. Use </a:t>
            </a:r>
            <a:r>
              <a:rPr lang="en-US" sz="1400" kern="0" dirty="0" err="1"/>
              <a:t>Polarion</a:t>
            </a:r>
            <a:r>
              <a:rPr lang="en-US" sz="1400" kern="0" dirty="0"/>
              <a:t> to track all system engineering work.</a:t>
            </a:r>
          </a:p>
          <a:p>
            <a:pPr marL="342900" indent="-342900">
              <a:lnSpc>
                <a:spcPct val="130000"/>
              </a:lnSpc>
              <a:spcBef>
                <a:spcPts val="0"/>
              </a:spcBef>
              <a:buFont typeface="+mj-lt"/>
              <a:buAutoNum type="arabicPeriod"/>
            </a:pPr>
            <a:r>
              <a:rPr lang="en-US" sz="1400" b="1" kern="0" dirty="0"/>
              <a:t>WP2: Battery Development Stage 1 </a:t>
            </a:r>
            <a:r>
              <a:rPr lang="en-US" sz="1400" kern="0" dirty="0"/>
              <a:t>– Develop </a:t>
            </a:r>
            <a:r>
              <a:rPr lang="en-US" sz="1400" kern="0" dirty="0" err="1"/>
              <a:t>Amesim</a:t>
            </a:r>
            <a:r>
              <a:rPr lang="en-US" sz="1400" kern="0" dirty="0"/>
              <a:t> model for representative battery model. Develop SOC, mode control and contactor control: develop control logic for the three features in Simulink and conduct open loop and MIL testing. Acquire RPC.</a:t>
            </a:r>
          </a:p>
          <a:p>
            <a:pPr marL="342900" indent="-342900">
              <a:lnSpc>
                <a:spcPct val="130000"/>
              </a:lnSpc>
              <a:spcBef>
                <a:spcPts val="0"/>
              </a:spcBef>
              <a:buFont typeface="+mj-lt"/>
              <a:buAutoNum type="arabicPeriod"/>
            </a:pPr>
            <a:r>
              <a:rPr lang="en-US" sz="1400" b="1" kern="0" dirty="0"/>
              <a:t>WP3: Battery Development Stage 2 </a:t>
            </a:r>
            <a:r>
              <a:rPr lang="en-US" sz="1400" dirty="0"/>
              <a:t>– </a:t>
            </a:r>
            <a:r>
              <a:rPr lang="en-US" sz="1400" kern="0" dirty="0"/>
              <a:t>Develop VIT Monitoring, thermal control, SOP and SOH: develop control logic for the four features in Simulink and conduct open loop testing and MIL Setup RPC, </a:t>
            </a:r>
            <a:r>
              <a:rPr lang="en-US" sz="1400" kern="0" dirty="0" err="1"/>
              <a:t>autocode</a:t>
            </a:r>
            <a:r>
              <a:rPr lang="en-US" sz="1400" kern="0" dirty="0"/>
              <a:t> generation and testing.</a:t>
            </a:r>
          </a:p>
          <a:p>
            <a:pPr marL="342900" indent="-342900">
              <a:lnSpc>
                <a:spcPct val="130000"/>
              </a:lnSpc>
              <a:spcBef>
                <a:spcPts val="0"/>
              </a:spcBef>
              <a:buFont typeface="+mj-lt"/>
              <a:buAutoNum type="arabicPeriod"/>
            </a:pPr>
            <a:r>
              <a:rPr lang="en-US" sz="1400" b="1" kern="0" dirty="0"/>
              <a:t>WP4: Battery Development Stage 3 </a:t>
            </a:r>
            <a:r>
              <a:rPr lang="en-US" sz="1400" dirty="0"/>
              <a:t>– </a:t>
            </a:r>
            <a:r>
              <a:rPr lang="en-US" sz="1400" kern="0" dirty="0"/>
              <a:t>Develop cell balancing and open loop testing RPC: develop control logic for cell balancing in Simulink and conduct open loop testing and MIL Conduct open loop testing of RPC with desktop testing model data.</a:t>
            </a:r>
          </a:p>
          <a:p>
            <a:pPr marL="342900" indent="-342900">
              <a:lnSpc>
                <a:spcPct val="130000"/>
              </a:lnSpc>
              <a:spcBef>
                <a:spcPts val="0"/>
              </a:spcBef>
              <a:buFont typeface="+mj-lt"/>
              <a:buAutoNum type="arabicPeriod"/>
            </a:pPr>
            <a:r>
              <a:rPr lang="en-US" sz="1400" b="1" kern="0" dirty="0"/>
              <a:t>WP5: Documentation and Presentation </a:t>
            </a:r>
            <a:r>
              <a:rPr lang="en-US" sz="1400" dirty="0"/>
              <a:t>– </a:t>
            </a:r>
            <a:r>
              <a:rPr lang="en-US" sz="1400" kern="0" dirty="0"/>
              <a:t>document BMS work and support BMS hardware demonstrator in Chengdu AV/EV engineering center</a:t>
            </a:r>
          </a:p>
          <a:p>
            <a:pPr marL="342900" indent="-342900">
              <a:lnSpc>
                <a:spcPct val="130000"/>
              </a:lnSpc>
              <a:spcBef>
                <a:spcPts val="0"/>
              </a:spcBef>
              <a:buFont typeface="+mj-lt"/>
              <a:buAutoNum type="arabicPeriod"/>
            </a:pPr>
            <a:endParaRPr lang="en-US" sz="1400" kern="0" dirty="0"/>
          </a:p>
          <a:p>
            <a:pPr marL="342900" indent="-342900">
              <a:lnSpc>
                <a:spcPct val="130000"/>
              </a:lnSpc>
              <a:spcBef>
                <a:spcPts val="0"/>
              </a:spcBef>
              <a:buFont typeface="+mj-lt"/>
              <a:buAutoNum type="arabicPeriod"/>
            </a:pPr>
            <a:endParaRPr lang="en-US" sz="1400" kern="0" dirty="0"/>
          </a:p>
          <a:p>
            <a:pPr marL="342900" indent="-342900">
              <a:lnSpc>
                <a:spcPct val="130000"/>
              </a:lnSpc>
              <a:spcBef>
                <a:spcPts val="0"/>
              </a:spcBef>
              <a:buFont typeface="+mj-lt"/>
              <a:buAutoNum type="arabicPeriod"/>
            </a:pPr>
            <a:endParaRPr lang="en-US" sz="1400" kern="0" dirty="0"/>
          </a:p>
        </p:txBody>
      </p:sp>
      <p:sp>
        <p:nvSpPr>
          <p:cNvPr id="22" name="Oval 10"/>
          <p:cNvSpPr>
            <a:spLocks noChangeArrowheads="1"/>
          </p:cNvSpPr>
          <p:nvPr/>
        </p:nvSpPr>
        <p:spPr bwMode="auto">
          <a:xfrm>
            <a:off x="1370334" y="1174578"/>
            <a:ext cx="200646" cy="212783"/>
          </a:xfrm>
          <a:prstGeom prst="ellipse">
            <a:avLst/>
          </a:prstGeom>
          <a:solidFill>
            <a:srgbClr val="00B050"/>
          </a:solidFill>
          <a:ln w="9525" algn="ctr">
            <a:solidFill>
              <a:schemeClr val="tx1"/>
            </a:solidFill>
            <a:miter lim="800000"/>
            <a:headEnd/>
            <a:tailEnd/>
          </a:ln>
        </p:spPr>
        <p:txBody>
          <a:bodyPr wrap="none"/>
          <a:lstStyle/>
          <a:p>
            <a:pPr algn="ctr"/>
            <a:endParaRPr lang="de-DE" sz="1400"/>
          </a:p>
        </p:txBody>
      </p:sp>
      <p:sp>
        <p:nvSpPr>
          <p:cNvPr id="23" name="Rounded Rectangle 68"/>
          <p:cNvSpPr>
            <a:spLocks noChangeArrowheads="1"/>
          </p:cNvSpPr>
          <p:nvPr/>
        </p:nvSpPr>
        <p:spPr bwMode="auto">
          <a:xfrm>
            <a:off x="261391" y="1795808"/>
            <a:ext cx="2420856" cy="353553"/>
          </a:xfrm>
          <a:prstGeom prst="roundRect">
            <a:avLst>
              <a:gd name="adj" fmla="val 16667"/>
            </a:avLst>
          </a:prstGeom>
          <a:solidFill>
            <a:srgbClr val="FFFF99"/>
          </a:solidFill>
          <a:ln w="9525" algn="ctr">
            <a:solidFill>
              <a:schemeClr val="tx1"/>
            </a:solidFill>
            <a:miter lim="800000"/>
            <a:headEnd/>
            <a:tailEnd/>
          </a:ln>
        </p:spPr>
        <p:txBody>
          <a:bodyPr tIns="0"/>
          <a:lstStyle/>
          <a:p>
            <a:pPr algn="ctr">
              <a:lnSpc>
                <a:spcPct val="150000"/>
              </a:lnSpc>
              <a:spcBef>
                <a:spcPts val="600"/>
              </a:spcBef>
            </a:pPr>
            <a:r>
              <a:rPr lang="en-US" sz="1200" b="1" dirty="0">
                <a:solidFill>
                  <a:schemeClr val="tx1"/>
                </a:solidFill>
              </a:rPr>
              <a:t>WP 3.1: System Engineering</a:t>
            </a:r>
          </a:p>
        </p:txBody>
      </p:sp>
      <p:cxnSp>
        <p:nvCxnSpPr>
          <p:cNvPr id="24" name="Straight Arrow Connector 13"/>
          <p:cNvCxnSpPr>
            <a:cxnSpLocks noChangeShapeType="1"/>
            <a:stCxn id="22" idx="4"/>
            <a:endCxn id="23" idx="0"/>
          </p:cNvCxnSpPr>
          <p:nvPr/>
        </p:nvCxnSpPr>
        <p:spPr bwMode="auto">
          <a:xfrm>
            <a:off x="1470657" y="1387361"/>
            <a:ext cx="1162" cy="408447"/>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6" name="Rounded Rectangle 68"/>
          <p:cNvSpPr>
            <a:spLocks noChangeArrowheads="1"/>
          </p:cNvSpPr>
          <p:nvPr/>
        </p:nvSpPr>
        <p:spPr bwMode="auto">
          <a:xfrm>
            <a:off x="265721" y="2490283"/>
            <a:ext cx="2420856" cy="505984"/>
          </a:xfrm>
          <a:prstGeom prst="roundRect">
            <a:avLst>
              <a:gd name="adj" fmla="val 19688"/>
            </a:avLst>
          </a:prstGeom>
          <a:solidFill>
            <a:srgbClr val="FFFF99"/>
          </a:solidFill>
          <a:ln w="9525" algn="ctr">
            <a:solidFill>
              <a:schemeClr val="tx1"/>
            </a:solidFill>
            <a:miter lim="800000"/>
            <a:headEnd/>
            <a:tailEnd/>
          </a:ln>
        </p:spPr>
        <p:txBody>
          <a:bodyPr tIns="0"/>
          <a:lstStyle/>
          <a:p>
            <a:pPr algn="ctr">
              <a:lnSpc>
                <a:spcPct val="120000"/>
              </a:lnSpc>
              <a:spcBef>
                <a:spcPts val="600"/>
              </a:spcBef>
            </a:pPr>
            <a:r>
              <a:rPr lang="en-US" sz="1200" b="1" dirty="0">
                <a:solidFill>
                  <a:schemeClr val="tx1"/>
                </a:solidFill>
              </a:rPr>
              <a:t>WP3.2: BMS Development Stage 1</a:t>
            </a:r>
            <a:endParaRPr lang="en-US" sz="1200" dirty="0">
              <a:solidFill>
                <a:schemeClr val="tx1"/>
              </a:solidFill>
            </a:endParaRPr>
          </a:p>
        </p:txBody>
      </p:sp>
      <p:sp>
        <p:nvSpPr>
          <p:cNvPr id="27" name="Oval 10"/>
          <p:cNvSpPr>
            <a:spLocks noChangeArrowheads="1"/>
          </p:cNvSpPr>
          <p:nvPr/>
        </p:nvSpPr>
        <p:spPr bwMode="auto">
          <a:xfrm>
            <a:off x="1348720" y="6068479"/>
            <a:ext cx="200646" cy="212783"/>
          </a:xfrm>
          <a:prstGeom prst="ellipse">
            <a:avLst/>
          </a:prstGeom>
          <a:solidFill>
            <a:srgbClr val="FF0000"/>
          </a:solidFill>
          <a:ln w="9525" algn="ctr">
            <a:solidFill>
              <a:schemeClr val="tx1"/>
            </a:solidFill>
            <a:miter lim="800000"/>
            <a:headEnd/>
            <a:tailEnd/>
          </a:ln>
        </p:spPr>
        <p:txBody>
          <a:bodyPr wrap="none"/>
          <a:lstStyle/>
          <a:p>
            <a:pPr algn="ctr"/>
            <a:endParaRPr lang="de-DE" sz="1400"/>
          </a:p>
        </p:txBody>
      </p:sp>
      <p:cxnSp>
        <p:nvCxnSpPr>
          <p:cNvPr id="28" name="Straight Arrow Connector 27"/>
          <p:cNvCxnSpPr>
            <a:cxnSpLocks/>
            <a:stCxn id="23" idx="2"/>
            <a:endCxn id="26" idx="0"/>
          </p:cNvCxnSpPr>
          <p:nvPr/>
        </p:nvCxnSpPr>
        <p:spPr bwMode="auto">
          <a:xfrm>
            <a:off x="1471819" y="2149361"/>
            <a:ext cx="4330" cy="34092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0" name="Straight Arrow Connector 29"/>
          <p:cNvCxnSpPr>
            <a:cxnSpLocks/>
            <a:stCxn id="26" idx="2"/>
            <a:endCxn id="31" idx="0"/>
          </p:cNvCxnSpPr>
          <p:nvPr/>
        </p:nvCxnSpPr>
        <p:spPr bwMode="auto">
          <a:xfrm>
            <a:off x="1476149" y="2996267"/>
            <a:ext cx="0" cy="31958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31" name="Rounded Rectangle 68"/>
          <p:cNvSpPr>
            <a:spLocks noChangeArrowheads="1"/>
          </p:cNvSpPr>
          <p:nvPr/>
        </p:nvSpPr>
        <p:spPr bwMode="auto">
          <a:xfrm>
            <a:off x="234056" y="3315851"/>
            <a:ext cx="2484186" cy="505984"/>
          </a:xfrm>
          <a:prstGeom prst="roundRect">
            <a:avLst>
              <a:gd name="adj" fmla="val 16667"/>
            </a:avLst>
          </a:prstGeom>
          <a:solidFill>
            <a:srgbClr val="FFFF99"/>
          </a:solidFill>
          <a:ln w="9525" algn="ctr">
            <a:solidFill>
              <a:schemeClr val="tx1"/>
            </a:solidFill>
            <a:miter lim="800000"/>
            <a:headEnd/>
            <a:tailEnd/>
          </a:ln>
        </p:spPr>
        <p:txBody>
          <a:bodyPr tIns="0"/>
          <a:lstStyle/>
          <a:p>
            <a:pPr algn="ctr">
              <a:lnSpc>
                <a:spcPct val="120000"/>
              </a:lnSpc>
              <a:spcBef>
                <a:spcPts val="600"/>
              </a:spcBef>
            </a:pPr>
            <a:r>
              <a:rPr lang="en-US" sz="1200" b="1" dirty="0">
                <a:solidFill>
                  <a:schemeClr val="tx1"/>
                </a:solidFill>
              </a:rPr>
              <a:t>WP3.3: BMS Development Stage 2</a:t>
            </a:r>
            <a:endParaRPr lang="en-US" sz="1200" dirty="0">
              <a:solidFill>
                <a:schemeClr val="tx1"/>
              </a:solidFill>
            </a:endParaRPr>
          </a:p>
        </p:txBody>
      </p:sp>
      <p:cxnSp>
        <p:nvCxnSpPr>
          <p:cNvPr id="37" name="Straight Arrow Connector 36">
            <a:extLst>
              <a:ext uri="{FF2B5EF4-FFF2-40B4-BE49-F238E27FC236}">
                <a16:creationId xmlns:a16="http://schemas.microsoft.com/office/drawing/2014/main" id="{4214EBB7-E838-42C1-BEF2-30870ACBF025}"/>
              </a:ext>
            </a:extLst>
          </p:cNvPr>
          <p:cNvCxnSpPr>
            <a:cxnSpLocks/>
          </p:cNvCxnSpPr>
          <p:nvPr/>
        </p:nvCxnSpPr>
        <p:spPr bwMode="auto">
          <a:xfrm>
            <a:off x="1449043" y="5653142"/>
            <a:ext cx="0" cy="43203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4" name="Rounded Rectangle 68">
            <a:extLst>
              <a:ext uri="{FF2B5EF4-FFF2-40B4-BE49-F238E27FC236}">
                <a16:creationId xmlns:a16="http://schemas.microsoft.com/office/drawing/2014/main" id="{C93C400A-2680-4673-95FD-FC519075AC4A}"/>
              </a:ext>
            </a:extLst>
          </p:cNvPr>
          <p:cNvSpPr>
            <a:spLocks noChangeArrowheads="1"/>
          </p:cNvSpPr>
          <p:nvPr/>
        </p:nvSpPr>
        <p:spPr bwMode="auto">
          <a:xfrm>
            <a:off x="276366" y="4220485"/>
            <a:ext cx="2420856" cy="505984"/>
          </a:xfrm>
          <a:prstGeom prst="roundRect">
            <a:avLst>
              <a:gd name="adj" fmla="val 19688"/>
            </a:avLst>
          </a:prstGeom>
          <a:solidFill>
            <a:srgbClr val="FFFF99"/>
          </a:solidFill>
          <a:ln w="9525" algn="ctr">
            <a:solidFill>
              <a:schemeClr val="tx1"/>
            </a:solidFill>
            <a:miter lim="800000"/>
            <a:headEnd/>
            <a:tailEnd/>
          </a:ln>
        </p:spPr>
        <p:txBody>
          <a:bodyPr tIns="0"/>
          <a:lstStyle/>
          <a:p>
            <a:pPr algn="ctr">
              <a:lnSpc>
                <a:spcPct val="120000"/>
              </a:lnSpc>
              <a:spcBef>
                <a:spcPts val="600"/>
              </a:spcBef>
            </a:pPr>
            <a:r>
              <a:rPr lang="en-US" sz="1200" b="1" dirty="0">
                <a:solidFill>
                  <a:schemeClr val="tx1"/>
                </a:solidFill>
              </a:rPr>
              <a:t>WP3.4: BMS Development Stage 3</a:t>
            </a:r>
            <a:endParaRPr lang="en-US" sz="1200" dirty="0">
              <a:solidFill>
                <a:schemeClr val="tx1"/>
              </a:solidFill>
            </a:endParaRPr>
          </a:p>
        </p:txBody>
      </p:sp>
      <p:cxnSp>
        <p:nvCxnSpPr>
          <p:cNvPr id="16" name="Straight Arrow Connector 15">
            <a:extLst>
              <a:ext uri="{FF2B5EF4-FFF2-40B4-BE49-F238E27FC236}">
                <a16:creationId xmlns:a16="http://schemas.microsoft.com/office/drawing/2014/main" id="{CBB5BC16-3977-47AF-A4C0-4BCD3A8E5F97}"/>
              </a:ext>
            </a:extLst>
          </p:cNvPr>
          <p:cNvCxnSpPr>
            <a:cxnSpLocks/>
            <a:stCxn id="31" idx="2"/>
          </p:cNvCxnSpPr>
          <p:nvPr/>
        </p:nvCxnSpPr>
        <p:spPr bwMode="auto">
          <a:xfrm>
            <a:off x="1476149" y="3821835"/>
            <a:ext cx="5259" cy="38214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7" name="Rounded Rectangle 68">
            <a:extLst>
              <a:ext uri="{FF2B5EF4-FFF2-40B4-BE49-F238E27FC236}">
                <a16:creationId xmlns:a16="http://schemas.microsoft.com/office/drawing/2014/main" id="{096A88FB-683C-4475-8EF1-1DE36D029D0A}"/>
              </a:ext>
            </a:extLst>
          </p:cNvPr>
          <p:cNvSpPr>
            <a:spLocks noChangeArrowheads="1"/>
          </p:cNvSpPr>
          <p:nvPr/>
        </p:nvSpPr>
        <p:spPr bwMode="auto">
          <a:xfrm>
            <a:off x="234056" y="5128717"/>
            <a:ext cx="2463166" cy="505984"/>
          </a:xfrm>
          <a:prstGeom prst="roundRect">
            <a:avLst>
              <a:gd name="adj" fmla="val 19688"/>
            </a:avLst>
          </a:prstGeom>
          <a:solidFill>
            <a:srgbClr val="FFFF99"/>
          </a:solidFill>
          <a:ln w="9525" algn="ctr">
            <a:solidFill>
              <a:schemeClr val="tx1"/>
            </a:solidFill>
            <a:miter lim="800000"/>
            <a:headEnd/>
            <a:tailEnd/>
          </a:ln>
        </p:spPr>
        <p:txBody>
          <a:bodyPr tIns="0"/>
          <a:lstStyle/>
          <a:p>
            <a:pPr algn="ctr">
              <a:lnSpc>
                <a:spcPct val="120000"/>
              </a:lnSpc>
              <a:spcBef>
                <a:spcPts val="600"/>
              </a:spcBef>
            </a:pPr>
            <a:r>
              <a:rPr lang="en-US" sz="1200" b="1" dirty="0">
                <a:solidFill>
                  <a:schemeClr val="tx1"/>
                </a:solidFill>
              </a:rPr>
              <a:t>WP3.5: Documentation and Presentation</a:t>
            </a:r>
            <a:endParaRPr lang="en-US" sz="1200" dirty="0">
              <a:solidFill>
                <a:schemeClr val="tx1"/>
              </a:solidFill>
            </a:endParaRPr>
          </a:p>
        </p:txBody>
      </p:sp>
      <p:cxnSp>
        <p:nvCxnSpPr>
          <p:cNvPr id="21" name="Straight Arrow Connector 20">
            <a:extLst>
              <a:ext uri="{FF2B5EF4-FFF2-40B4-BE49-F238E27FC236}">
                <a16:creationId xmlns:a16="http://schemas.microsoft.com/office/drawing/2014/main" id="{FF0C813E-7640-4167-928F-27EA3B88B51F}"/>
              </a:ext>
            </a:extLst>
          </p:cNvPr>
          <p:cNvCxnSpPr>
            <a:cxnSpLocks/>
          </p:cNvCxnSpPr>
          <p:nvPr/>
        </p:nvCxnSpPr>
        <p:spPr bwMode="auto">
          <a:xfrm>
            <a:off x="1460245" y="4743327"/>
            <a:ext cx="5259" cy="38214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2791320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3.2.4 State of Charge (SOC):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553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70000" lnSpcReduction="200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sz="2000" b="1" u="sng" kern="0" dirty="0"/>
              <a:t>Test Case 1</a:t>
            </a:r>
            <a:r>
              <a:rPr lang="en-US" sz="2000" kern="0" dirty="0"/>
              <a:t>: </a:t>
            </a:r>
            <a:r>
              <a:rPr lang="en-US" sz="2000" dirty="0"/>
              <a:t>SOC and min/max broadcast </a:t>
            </a:r>
          </a:p>
          <a:p>
            <a:pPr lvl="1">
              <a:lnSpc>
                <a:spcPts val="2050"/>
              </a:lnSpc>
            </a:pPr>
            <a:endParaRPr lang="en-US" sz="2000" dirty="0"/>
          </a:p>
          <a:p>
            <a:pPr lvl="1">
              <a:lnSpc>
                <a:spcPts val="2050"/>
              </a:lnSpc>
            </a:pPr>
            <a:r>
              <a:rPr lang="en-US" sz="2000" b="1" u="sng" dirty="0"/>
              <a:t>Description:</a:t>
            </a:r>
            <a:r>
              <a:rPr lang="en-US" sz="2000" b="1" dirty="0"/>
              <a:t> </a:t>
            </a:r>
            <a:r>
              <a:rPr lang="en-US" sz="2000" dirty="0"/>
              <a:t>Run Test Drive Cycle with unbalanced cells </a:t>
            </a:r>
          </a:p>
          <a:p>
            <a:pPr lvl="1">
              <a:lnSpc>
                <a:spcPts val="2050"/>
              </a:lnSpc>
            </a:pPr>
            <a:endParaRPr lang="en-US" sz="2000" kern="0" dirty="0"/>
          </a:p>
          <a:p>
            <a:pPr lvl="1">
              <a:lnSpc>
                <a:spcPts val="2050"/>
              </a:lnSpc>
            </a:pPr>
            <a:r>
              <a:rPr lang="en-US" sz="2000" b="1" u="sng" kern="0" dirty="0"/>
              <a:t>Expected Result:</a:t>
            </a:r>
            <a:r>
              <a:rPr lang="en-US" sz="2000" b="1" kern="0" dirty="0"/>
              <a:t> </a:t>
            </a:r>
            <a:r>
              <a:rPr lang="en-US" sz="2000" kern="0" dirty="0"/>
              <a:t>Calculated SOC should match with the ground truth SOC. Min and Max SOC across cells should be broadcasted. Since all the cells are not at the same SOC, the min and max SOC can be seen. SOC shown to customer should follow the rule : </a:t>
            </a:r>
            <a:br>
              <a:rPr lang="en-US" sz="2000" kern="0" dirty="0"/>
            </a:br>
            <a:r>
              <a:rPr lang="en-US" sz="2000" kern="0" dirty="0"/>
              <a:t>1. it is 0 if soc &lt;=  </a:t>
            </a:r>
            <a:r>
              <a:rPr lang="en-US" sz="2000" kern="0" dirty="0" err="1"/>
              <a:t>SOCLowLimit</a:t>
            </a:r>
            <a:r>
              <a:rPr lang="en-US" sz="2000" kern="0" dirty="0"/>
              <a:t>, 2. it is 100% if soc &gt;= </a:t>
            </a:r>
            <a:r>
              <a:rPr lang="en-US" sz="2000" kern="0" dirty="0" err="1"/>
              <a:t>SOCHighLimit</a:t>
            </a:r>
            <a:r>
              <a:rPr lang="en-US" sz="2000" kern="0" dirty="0"/>
              <a:t> 3. Interpolated between 0% and 100%.</a:t>
            </a:r>
            <a:br>
              <a:rPr lang="en-US" sz="2000" kern="0" dirty="0"/>
            </a:br>
            <a:r>
              <a:rPr lang="en-US" sz="2000" kern="0" dirty="0" err="1"/>
              <a:t>SOCLowLimit</a:t>
            </a:r>
            <a:r>
              <a:rPr lang="en-US" sz="2000" kern="0" dirty="0"/>
              <a:t> and </a:t>
            </a:r>
            <a:r>
              <a:rPr lang="en-US" sz="2000" kern="0" dirty="0" err="1"/>
              <a:t>SOCHighLimit</a:t>
            </a:r>
            <a:r>
              <a:rPr lang="en-US" sz="2000" kern="0" dirty="0"/>
              <a:t> are set to 20% and 80% respectively.</a:t>
            </a:r>
          </a:p>
          <a:p>
            <a:pPr lvl="1">
              <a:lnSpc>
                <a:spcPts val="2050"/>
              </a:lnSpc>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4A9437AB-F9CA-49F0-89F6-247A2CC61793}"/>
              </a:ext>
            </a:extLst>
          </p:cNvPr>
          <p:cNvPicPr>
            <a:picLocks noChangeAspect="1"/>
          </p:cNvPicPr>
          <p:nvPr/>
        </p:nvPicPr>
        <p:blipFill rotWithShape="1">
          <a:blip r:embed="rId3"/>
          <a:srcRect l="5941" t="3848" r="6832" b="4468"/>
          <a:stretch/>
        </p:blipFill>
        <p:spPr>
          <a:xfrm>
            <a:off x="6543628" y="3289954"/>
            <a:ext cx="3145443" cy="3568046"/>
          </a:xfrm>
          <a:prstGeom prst="rect">
            <a:avLst/>
          </a:prstGeom>
        </p:spPr>
      </p:pic>
      <p:sp>
        <p:nvSpPr>
          <p:cNvPr id="5" name="TextBox 4">
            <a:extLst>
              <a:ext uri="{FF2B5EF4-FFF2-40B4-BE49-F238E27FC236}">
                <a16:creationId xmlns:a16="http://schemas.microsoft.com/office/drawing/2014/main" id="{99FACD7E-C9B8-4AA1-BC84-D72303C91F3A}"/>
              </a:ext>
            </a:extLst>
          </p:cNvPr>
          <p:cNvSpPr txBox="1"/>
          <p:nvPr/>
        </p:nvSpPr>
        <p:spPr>
          <a:xfrm>
            <a:off x="9784091" y="3504413"/>
            <a:ext cx="2081704" cy="980388"/>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In first figure : solid </a:t>
            </a:r>
            <a:r>
              <a:rPr lang="en-US" sz="1200" dirty="0">
                <a:solidFill>
                  <a:srgbClr val="FF0000"/>
                </a:solidFill>
                <a:latin typeface="+mn-lt"/>
                <a:ea typeface="Arial Unicode MS" panose="020B0604020202020204" pitchFamily="34" charset="-128"/>
                <a:cs typeface="Arial Unicode MS" panose="020B0604020202020204" pitchFamily="34" charset="-128"/>
              </a:rPr>
              <a:t>red</a:t>
            </a:r>
            <a:r>
              <a:rPr lang="en-US" sz="1200" dirty="0">
                <a:solidFill>
                  <a:schemeClr val="tx1"/>
                </a:solidFill>
                <a:latin typeface="+mn-lt"/>
                <a:ea typeface="Arial Unicode MS" panose="020B0604020202020204" pitchFamily="34" charset="-128"/>
                <a:cs typeface="Arial Unicode MS" panose="020B0604020202020204" pitchFamily="34" charset="-128"/>
              </a:rPr>
              <a:t> line is </a:t>
            </a:r>
            <a:r>
              <a:rPr lang="en-US" sz="1200" dirty="0" err="1">
                <a:solidFill>
                  <a:schemeClr val="tx1"/>
                </a:solidFill>
                <a:latin typeface="+mn-lt"/>
                <a:ea typeface="Arial Unicode MS" panose="020B0604020202020204" pitchFamily="34" charset="-128"/>
                <a:cs typeface="Arial Unicode MS" panose="020B0604020202020204" pitchFamily="34" charset="-128"/>
              </a:rPr>
              <a:t>groundtruth</a:t>
            </a:r>
            <a:r>
              <a:rPr lang="en-US" sz="1200" dirty="0">
                <a:solidFill>
                  <a:schemeClr val="tx1"/>
                </a:solidFill>
                <a:latin typeface="+mn-lt"/>
                <a:ea typeface="Arial Unicode MS" panose="020B0604020202020204" pitchFamily="34" charset="-128"/>
                <a:cs typeface="Arial Unicode MS" panose="020B0604020202020204" pitchFamily="34" charset="-128"/>
              </a:rPr>
              <a:t> SOC of 40 cells and dashed </a:t>
            </a:r>
            <a:r>
              <a:rPr lang="en-US" sz="1200" dirty="0">
                <a:solidFill>
                  <a:srgbClr val="005F87"/>
                </a:solidFill>
                <a:latin typeface="+mn-lt"/>
                <a:ea typeface="Arial Unicode MS" panose="020B0604020202020204" pitchFamily="34" charset="-128"/>
                <a:cs typeface="Arial Unicode MS" panose="020B0604020202020204" pitchFamily="34" charset="-128"/>
              </a:rPr>
              <a:t>blue</a:t>
            </a:r>
            <a:r>
              <a:rPr lang="en-US" sz="1200" dirty="0">
                <a:solidFill>
                  <a:schemeClr val="tx1"/>
                </a:solidFill>
                <a:latin typeface="+mn-lt"/>
                <a:ea typeface="Arial Unicode MS" panose="020B0604020202020204" pitchFamily="34" charset="-128"/>
                <a:cs typeface="Arial Unicode MS" panose="020B0604020202020204" pitchFamily="34" charset="-128"/>
              </a:rPr>
              <a:t> line is calculated SOC</a:t>
            </a:r>
          </a:p>
        </p:txBody>
      </p:sp>
      <p:pic>
        <p:nvPicPr>
          <p:cNvPr id="18" name="Picture 17">
            <a:extLst>
              <a:ext uri="{FF2B5EF4-FFF2-40B4-BE49-F238E27FC236}">
                <a16:creationId xmlns:a16="http://schemas.microsoft.com/office/drawing/2014/main" id="{8CE1C608-6E77-48EA-AA11-837547841D1B}"/>
              </a:ext>
            </a:extLst>
          </p:cNvPr>
          <p:cNvPicPr>
            <a:picLocks noChangeAspect="1"/>
          </p:cNvPicPr>
          <p:nvPr/>
        </p:nvPicPr>
        <p:blipFill>
          <a:blip r:embed="rId4"/>
          <a:stretch>
            <a:fillRect/>
          </a:stretch>
        </p:blipFill>
        <p:spPr>
          <a:xfrm>
            <a:off x="332555" y="4216120"/>
            <a:ext cx="3354000" cy="2121067"/>
          </a:xfrm>
          <a:prstGeom prst="rect">
            <a:avLst/>
          </a:prstGeom>
        </p:spPr>
      </p:pic>
    </p:spTree>
    <p:extLst>
      <p:ext uri="{BB962C8B-B14F-4D97-AF65-F5344CB8AC3E}">
        <p14:creationId xmlns:p14="http://schemas.microsoft.com/office/powerpoint/2010/main" val="3695262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3.2.4 State of Charge (SOC):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553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sz="1400" b="1" u="sng" kern="0" dirty="0"/>
              <a:t>Test Case 2</a:t>
            </a:r>
            <a:r>
              <a:rPr lang="en-US" sz="1400" kern="0" dirty="0"/>
              <a:t>: </a:t>
            </a:r>
            <a:r>
              <a:rPr lang="en-US" sz="1400" dirty="0"/>
              <a:t>SOC Slew Rate Indication </a:t>
            </a:r>
          </a:p>
          <a:p>
            <a:pPr lvl="1">
              <a:lnSpc>
                <a:spcPts val="2050"/>
              </a:lnSpc>
            </a:pPr>
            <a:endParaRPr lang="en-US" sz="1400" dirty="0"/>
          </a:p>
          <a:p>
            <a:pPr lvl="1">
              <a:lnSpc>
                <a:spcPts val="2050"/>
              </a:lnSpc>
            </a:pPr>
            <a:r>
              <a:rPr lang="en-US" sz="1400" b="1" u="sng" dirty="0"/>
              <a:t>Description:</a:t>
            </a:r>
            <a:r>
              <a:rPr lang="en-US" sz="1400" b="1" dirty="0"/>
              <a:t> </a:t>
            </a:r>
            <a:r>
              <a:rPr lang="en-US" sz="1400" dirty="0"/>
              <a:t>Run a Test Drive Cycle with steep Discharge </a:t>
            </a:r>
          </a:p>
          <a:p>
            <a:pPr lvl="1">
              <a:lnSpc>
                <a:spcPts val="2050"/>
              </a:lnSpc>
            </a:pPr>
            <a:endParaRPr lang="en-US" sz="1400" kern="0" dirty="0"/>
          </a:p>
          <a:p>
            <a:pPr lvl="1">
              <a:lnSpc>
                <a:spcPts val="2050"/>
              </a:lnSpc>
            </a:pPr>
            <a:r>
              <a:rPr lang="en-US" sz="1400" b="1" u="sng" kern="0" dirty="0"/>
              <a:t>Expected Result:</a:t>
            </a:r>
            <a:r>
              <a:rPr lang="en-US" sz="1400" kern="0" dirty="0"/>
              <a:t> When SOC drops at a rate higher than 1% per second a flag should be broadcasted.</a:t>
            </a:r>
          </a:p>
          <a:p>
            <a:pPr lvl="1">
              <a:lnSpc>
                <a:spcPts val="2050"/>
              </a:lnSpc>
            </a:pPr>
            <a:endParaRPr lang="en-US" kern="0" dirty="0"/>
          </a:p>
        </p:txBody>
      </p:sp>
      <p:pic>
        <p:nvPicPr>
          <p:cNvPr id="8" name="Picture 7">
            <a:extLst>
              <a:ext uri="{FF2B5EF4-FFF2-40B4-BE49-F238E27FC236}">
                <a16:creationId xmlns:a16="http://schemas.microsoft.com/office/drawing/2014/main" id="{ED84A258-5ABF-4D45-B59D-749937C50D23}"/>
              </a:ext>
            </a:extLst>
          </p:cNvPr>
          <p:cNvPicPr>
            <a:picLocks noChangeAspect="1"/>
          </p:cNvPicPr>
          <p:nvPr/>
        </p:nvPicPr>
        <p:blipFill rotWithShape="1">
          <a:blip r:embed="rId3"/>
          <a:srcRect l="4657" t="3568" r="4657" b="2656"/>
          <a:stretch/>
        </p:blipFill>
        <p:spPr>
          <a:xfrm>
            <a:off x="5476973" y="2816280"/>
            <a:ext cx="3667027" cy="3791910"/>
          </a:xfrm>
          <a:prstGeom prst="rect">
            <a:avLst/>
          </a:prstGeom>
        </p:spPr>
      </p:pic>
      <p:sp>
        <p:nvSpPr>
          <p:cNvPr id="9" name="TextBox 8">
            <a:extLst>
              <a:ext uri="{FF2B5EF4-FFF2-40B4-BE49-F238E27FC236}">
                <a16:creationId xmlns:a16="http://schemas.microsoft.com/office/drawing/2014/main" id="{C781EBA0-B4B4-413B-8CBB-58518F31A77A}"/>
              </a:ext>
            </a:extLst>
          </p:cNvPr>
          <p:cNvSpPr txBox="1"/>
          <p:nvPr/>
        </p:nvSpPr>
        <p:spPr>
          <a:xfrm>
            <a:off x="9297767" y="2938806"/>
            <a:ext cx="2081704" cy="980388"/>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In first figure : solid </a:t>
            </a:r>
            <a:r>
              <a:rPr lang="en-US" sz="1200" dirty="0">
                <a:solidFill>
                  <a:srgbClr val="FF0000"/>
                </a:solidFill>
                <a:latin typeface="+mn-lt"/>
                <a:ea typeface="Arial Unicode MS" panose="020B0604020202020204" pitchFamily="34" charset="-128"/>
                <a:cs typeface="Arial Unicode MS" panose="020B0604020202020204" pitchFamily="34" charset="-128"/>
              </a:rPr>
              <a:t>red</a:t>
            </a:r>
            <a:r>
              <a:rPr lang="en-US" sz="1200" dirty="0">
                <a:solidFill>
                  <a:schemeClr val="tx1"/>
                </a:solidFill>
                <a:latin typeface="+mn-lt"/>
                <a:ea typeface="Arial Unicode MS" panose="020B0604020202020204" pitchFamily="34" charset="-128"/>
                <a:cs typeface="Arial Unicode MS" panose="020B0604020202020204" pitchFamily="34" charset="-128"/>
              </a:rPr>
              <a:t> line is </a:t>
            </a:r>
            <a:r>
              <a:rPr lang="en-US" sz="1200" dirty="0" err="1">
                <a:solidFill>
                  <a:schemeClr val="tx1"/>
                </a:solidFill>
                <a:latin typeface="+mn-lt"/>
                <a:ea typeface="Arial Unicode MS" panose="020B0604020202020204" pitchFamily="34" charset="-128"/>
                <a:cs typeface="Arial Unicode MS" panose="020B0604020202020204" pitchFamily="34" charset="-128"/>
              </a:rPr>
              <a:t>groundtruth</a:t>
            </a:r>
            <a:r>
              <a:rPr lang="en-US" sz="1200" dirty="0">
                <a:solidFill>
                  <a:schemeClr val="tx1"/>
                </a:solidFill>
                <a:latin typeface="+mn-lt"/>
                <a:ea typeface="Arial Unicode MS" panose="020B0604020202020204" pitchFamily="34" charset="-128"/>
                <a:cs typeface="Arial Unicode MS" panose="020B0604020202020204" pitchFamily="34" charset="-128"/>
              </a:rPr>
              <a:t> SOC of 40 cells and dashed </a:t>
            </a:r>
            <a:r>
              <a:rPr lang="en-US" sz="1200" dirty="0">
                <a:solidFill>
                  <a:srgbClr val="005F87"/>
                </a:solidFill>
                <a:latin typeface="+mn-lt"/>
                <a:ea typeface="Arial Unicode MS" panose="020B0604020202020204" pitchFamily="34" charset="-128"/>
                <a:cs typeface="Arial Unicode MS" panose="020B0604020202020204" pitchFamily="34" charset="-128"/>
              </a:rPr>
              <a:t>blue</a:t>
            </a:r>
            <a:r>
              <a:rPr lang="en-US" sz="1200" dirty="0">
                <a:solidFill>
                  <a:schemeClr val="tx1"/>
                </a:solidFill>
                <a:latin typeface="+mn-lt"/>
                <a:ea typeface="Arial Unicode MS" panose="020B0604020202020204" pitchFamily="34" charset="-128"/>
                <a:cs typeface="Arial Unicode MS" panose="020B0604020202020204" pitchFamily="34" charset="-128"/>
              </a:rPr>
              <a:t> line is calculated SOC</a:t>
            </a:r>
          </a:p>
        </p:txBody>
      </p:sp>
      <p:pic>
        <p:nvPicPr>
          <p:cNvPr id="12" name="Picture 11">
            <a:extLst>
              <a:ext uri="{FF2B5EF4-FFF2-40B4-BE49-F238E27FC236}">
                <a16:creationId xmlns:a16="http://schemas.microsoft.com/office/drawing/2014/main" id="{9D573160-E7B1-4BF7-B423-D94F29F193D1}"/>
              </a:ext>
            </a:extLst>
          </p:cNvPr>
          <p:cNvPicPr>
            <a:picLocks noChangeAspect="1"/>
          </p:cNvPicPr>
          <p:nvPr/>
        </p:nvPicPr>
        <p:blipFill>
          <a:blip r:embed="rId4"/>
          <a:stretch>
            <a:fillRect/>
          </a:stretch>
        </p:blipFill>
        <p:spPr>
          <a:xfrm>
            <a:off x="818879" y="3909477"/>
            <a:ext cx="3322242" cy="2451660"/>
          </a:xfrm>
          <a:prstGeom prst="rect">
            <a:avLst/>
          </a:prstGeom>
        </p:spPr>
      </p:pic>
    </p:spTree>
    <p:extLst>
      <p:ext uri="{BB962C8B-B14F-4D97-AF65-F5344CB8AC3E}">
        <p14:creationId xmlns:p14="http://schemas.microsoft.com/office/powerpoint/2010/main" val="3673276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3.2.4 State of Charge (SOC): Open Loop Test Case 3</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581346"/>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sz="1400" b="1" u="sng" kern="0" dirty="0"/>
              <a:t>Test Case 3</a:t>
            </a:r>
            <a:r>
              <a:rPr lang="en-US" sz="1400" kern="0" dirty="0"/>
              <a:t>: </a:t>
            </a:r>
            <a:r>
              <a:rPr lang="en-US" sz="1400" dirty="0"/>
              <a:t>SOC Accuracy </a:t>
            </a:r>
          </a:p>
          <a:p>
            <a:pPr lvl="1">
              <a:lnSpc>
                <a:spcPts val="2050"/>
              </a:lnSpc>
            </a:pPr>
            <a:endParaRPr lang="en-US" sz="1400" dirty="0"/>
          </a:p>
          <a:p>
            <a:pPr lvl="1">
              <a:lnSpc>
                <a:spcPts val="2050"/>
              </a:lnSpc>
            </a:pPr>
            <a:r>
              <a:rPr lang="en-US" sz="1400" b="1" u="sng" dirty="0"/>
              <a:t>Description:</a:t>
            </a:r>
            <a:r>
              <a:rPr lang="en-US" sz="1400" b="1" dirty="0"/>
              <a:t> </a:t>
            </a:r>
            <a:r>
              <a:rPr lang="en-US" sz="1400" dirty="0"/>
              <a:t>Run Test Drive Cycle with multiple key-On and induced noise in current sensor.</a:t>
            </a:r>
          </a:p>
          <a:p>
            <a:pPr lvl="1">
              <a:lnSpc>
                <a:spcPts val="2050"/>
              </a:lnSpc>
            </a:pPr>
            <a:endParaRPr lang="en-US" sz="1400" kern="0" dirty="0"/>
          </a:p>
          <a:p>
            <a:pPr lvl="1">
              <a:lnSpc>
                <a:spcPts val="2050"/>
              </a:lnSpc>
            </a:pPr>
            <a:r>
              <a:rPr lang="en-US" sz="1400" b="1" u="sng" kern="0" dirty="0"/>
              <a:t>Expected Result:</a:t>
            </a:r>
            <a:r>
              <a:rPr lang="en-US" sz="1400" kern="0" dirty="0"/>
              <a:t> Multiple Key Off and On should not affect the accuracy of SOC as well as the induced noise. The noise added to pack current sensor is white gaussian noise with 3A standard deviation.</a:t>
            </a:r>
          </a:p>
        </p:txBody>
      </p:sp>
      <p:sp>
        <p:nvSpPr>
          <p:cNvPr id="9" name="TextBox 8">
            <a:extLst>
              <a:ext uri="{FF2B5EF4-FFF2-40B4-BE49-F238E27FC236}">
                <a16:creationId xmlns:a16="http://schemas.microsoft.com/office/drawing/2014/main" id="{C781EBA0-B4B4-413B-8CBB-58518F31A77A}"/>
              </a:ext>
            </a:extLst>
          </p:cNvPr>
          <p:cNvSpPr txBox="1"/>
          <p:nvPr/>
        </p:nvSpPr>
        <p:spPr>
          <a:xfrm>
            <a:off x="9395756" y="5220093"/>
            <a:ext cx="2081704" cy="980388"/>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In second figure : solid </a:t>
            </a:r>
            <a:r>
              <a:rPr lang="en-US" sz="1200" dirty="0">
                <a:solidFill>
                  <a:srgbClr val="FF0000"/>
                </a:solidFill>
                <a:latin typeface="+mn-lt"/>
                <a:ea typeface="Arial Unicode MS" panose="020B0604020202020204" pitchFamily="34" charset="-128"/>
                <a:cs typeface="Arial Unicode MS" panose="020B0604020202020204" pitchFamily="34" charset="-128"/>
              </a:rPr>
              <a:t>red</a:t>
            </a:r>
            <a:r>
              <a:rPr lang="en-US" sz="1200" dirty="0">
                <a:solidFill>
                  <a:schemeClr val="tx1"/>
                </a:solidFill>
                <a:latin typeface="+mn-lt"/>
                <a:ea typeface="Arial Unicode MS" panose="020B0604020202020204" pitchFamily="34" charset="-128"/>
                <a:cs typeface="Arial Unicode MS" panose="020B0604020202020204" pitchFamily="34" charset="-128"/>
              </a:rPr>
              <a:t> line is </a:t>
            </a:r>
            <a:r>
              <a:rPr lang="en-US" sz="1200" dirty="0" err="1">
                <a:solidFill>
                  <a:schemeClr val="tx1"/>
                </a:solidFill>
                <a:latin typeface="+mn-lt"/>
                <a:ea typeface="Arial Unicode MS" panose="020B0604020202020204" pitchFamily="34" charset="-128"/>
                <a:cs typeface="Arial Unicode MS" panose="020B0604020202020204" pitchFamily="34" charset="-128"/>
              </a:rPr>
              <a:t>groundtruth</a:t>
            </a:r>
            <a:r>
              <a:rPr lang="en-US" sz="1200" dirty="0">
                <a:solidFill>
                  <a:schemeClr val="tx1"/>
                </a:solidFill>
                <a:latin typeface="+mn-lt"/>
                <a:ea typeface="Arial Unicode MS" panose="020B0604020202020204" pitchFamily="34" charset="-128"/>
                <a:cs typeface="Arial Unicode MS" panose="020B0604020202020204" pitchFamily="34" charset="-128"/>
              </a:rPr>
              <a:t> SOC of 40 cells and dashed </a:t>
            </a:r>
            <a:r>
              <a:rPr lang="en-US" sz="1200" dirty="0">
                <a:solidFill>
                  <a:srgbClr val="005F87"/>
                </a:solidFill>
                <a:latin typeface="+mn-lt"/>
                <a:ea typeface="Arial Unicode MS" panose="020B0604020202020204" pitchFamily="34" charset="-128"/>
                <a:cs typeface="Arial Unicode MS" panose="020B0604020202020204" pitchFamily="34" charset="-128"/>
              </a:rPr>
              <a:t>blue</a:t>
            </a:r>
            <a:r>
              <a:rPr lang="en-US" sz="1200" dirty="0">
                <a:solidFill>
                  <a:schemeClr val="tx1"/>
                </a:solidFill>
                <a:latin typeface="+mn-lt"/>
                <a:ea typeface="Arial Unicode MS" panose="020B0604020202020204" pitchFamily="34" charset="-128"/>
                <a:cs typeface="Arial Unicode MS" panose="020B0604020202020204" pitchFamily="34" charset="-128"/>
              </a:rPr>
              <a:t> line is calculated SOC</a:t>
            </a:r>
          </a:p>
        </p:txBody>
      </p:sp>
      <p:pic>
        <p:nvPicPr>
          <p:cNvPr id="4" name="Picture 3">
            <a:extLst>
              <a:ext uri="{FF2B5EF4-FFF2-40B4-BE49-F238E27FC236}">
                <a16:creationId xmlns:a16="http://schemas.microsoft.com/office/drawing/2014/main" id="{E635FDD3-861E-4425-8DAF-68A709D92040}"/>
              </a:ext>
            </a:extLst>
          </p:cNvPr>
          <p:cNvPicPr>
            <a:picLocks noChangeAspect="1"/>
          </p:cNvPicPr>
          <p:nvPr/>
        </p:nvPicPr>
        <p:blipFill rotWithShape="1">
          <a:blip r:embed="rId3"/>
          <a:srcRect l="5500" t="3849" r="5171" b="4330"/>
          <a:stretch/>
        </p:blipFill>
        <p:spPr>
          <a:xfrm>
            <a:off x="5270001" y="3021345"/>
            <a:ext cx="4069976" cy="3836655"/>
          </a:xfrm>
          <a:prstGeom prst="rect">
            <a:avLst/>
          </a:prstGeom>
        </p:spPr>
      </p:pic>
      <p:pic>
        <p:nvPicPr>
          <p:cNvPr id="5" name="Picture 4">
            <a:extLst>
              <a:ext uri="{FF2B5EF4-FFF2-40B4-BE49-F238E27FC236}">
                <a16:creationId xmlns:a16="http://schemas.microsoft.com/office/drawing/2014/main" id="{9A1AAA12-B1C8-4873-9A15-017F977D7C1E}"/>
              </a:ext>
            </a:extLst>
          </p:cNvPr>
          <p:cNvPicPr>
            <a:picLocks noChangeAspect="1"/>
          </p:cNvPicPr>
          <p:nvPr/>
        </p:nvPicPr>
        <p:blipFill>
          <a:blip r:embed="rId4"/>
          <a:stretch>
            <a:fillRect/>
          </a:stretch>
        </p:blipFill>
        <p:spPr>
          <a:xfrm>
            <a:off x="720890" y="4196307"/>
            <a:ext cx="3470588" cy="2160692"/>
          </a:xfrm>
          <a:prstGeom prst="rect">
            <a:avLst/>
          </a:prstGeom>
        </p:spPr>
      </p:pic>
    </p:spTree>
    <p:extLst>
      <p:ext uri="{BB962C8B-B14F-4D97-AF65-F5344CB8AC3E}">
        <p14:creationId xmlns:p14="http://schemas.microsoft.com/office/powerpoint/2010/main" val="17947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7FE628B-9C70-42CE-A5D3-2EBA8959276B}"/>
              </a:ext>
            </a:extLst>
          </p:cNvPr>
          <p:cNvSpPr txBox="1"/>
          <p:nvPr/>
        </p:nvSpPr>
        <p:spPr>
          <a:xfrm>
            <a:off x="6915334" y="1773999"/>
            <a:ext cx="1089045" cy="335842"/>
          </a:xfrm>
          <a:prstGeom prst="rect">
            <a:avLst/>
          </a:prstGeom>
          <a:noFill/>
        </p:spPr>
        <p:txBody>
          <a:bodyPr wrap="none" lIns="0" tIns="0" rIns="0" bIns="0" rtlCol="0">
            <a:noAutofit/>
          </a:bodyPr>
          <a:lstStyle/>
          <a:p>
            <a:pPr>
              <a:lnSpc>
                <a:spcPct val="110000"/>
              </a:lnSpc>
              <a:spcBef>
                <a:spcPts val="0"/>
              </a:spcBef>
            </a:pP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a:xfrm>
            <a:off x="570270" y="2109841"/>
            <a:ext cx="12024853" cy="2747294"/>
          </a:xfrm>
        </p:spPr>
        <p:txBody>
          <a:bodyPr>
            <a:scene3d>
              <a:camera prst="orthographicFront"/>
              <a:lightRig rig="soft" dir="t">
                <a:rot lat="0" lon="0" rev="15600000"/>
              </a:lightRig>
            </a:scene3d>
            <a:sp3d extrusionH="57150" prstMaterial="softEdge">
              <a:bevelT w="25400" h="38100"/>
            </a:sp3d>
          </a:bodyPr>
          <a:lstStyle/>
          <a:p>
            <a:r>
              <a:rPr lang="en-US" sz="3200" dirty="0">
                <a:ln/>
                <a:solidFill>
                  <a:schemeClr val="accent4"/>
                </a:solidFill>
              </a:rPr>
              <a:t>Work Package 3.3: BMS Development Stage 2– V-I-T Monitoring, Battery Thermal Control, SOP and SOH</a:t>
            </a:r>
          </a:p>
        </p:txBody>
      </p:sp>
    </p:spTree>
    <p:extLst>
      <p:ext uri="{BB962C8B-B14F-4D97-AF65-F5344CB8AC3E}">
        <p14:creationId xmlns:p14="http://schemas.microsoft.com/office/powerpoint/2010/main" val="146749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WP3.3 Recap: BMS Development Stage 2</a:t>
            </a:r>
          </a:p>
        </p:txBody>
      </p:sp>
      <p:sp>
        <p:nvSpPr>
          <p:cNvPr id="4" name="cdtText Box 4 Id114692">
            <a:extLst>
              <a:ext uri="{FF2B5EF4-FFF2-40B4-BE49-F238E27FC236}">
                <a16:creationId xmlns:a16="http://schemas.microsoft.com/office/drawing/2014/main" id="{F4308220-58AC-4E14-9152-B0BCE2D47471}"/>
              </a:ext>
            </a:extLst>
          </p:cNvPr>
          <p:cNvSpPr txBox="1">
            <a:spLocks noChangeArrowheads="1"/>
          </p:cNvSpPr>
          <p:nvPr/>
        </p:nvSpPr>
        <p:spPr bwMode="auto">
          <a:xfrm>
            <a:off x="910458" y="1446985"/>
            <a:ext cx="10800000" cy="935401"/>
          </a:xfrm>
          <a:prstGeom prst="rect">
            <a:avLst/>
          </a:prstGeom>
          <a:solidFill>
            <a:srgbClr val="FFFFFF"/>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a:bodyPr>
          <a:lstStyle>
            <a:defPPr>
              <a:defRPr lang="de-DE"/>
            </a:defPPr>
            <a:lvl1pPr marL="0" marR="0" indent="0" defTabSz="914400" eaLnBrk="1" latinLnBrk="0" hangingPunct="1">
              <a:lnSpc>
                <a:spcPct val="100000"/>
              </a:lnSpc>
              <a:spcBef>
                <a:spcPts val="0"/>
              </a:spcBef>
              <a:spcAft>
                <a:spcPts val="0"/>
              </a:spcAft>
              <a:buClrTx/>
              <a:buSzTx/>
              <a:buFontTx/>
              <a:buNone/>
              <a:tabLst/>
              <a:defRPr sz="2000" b="1">
                <a:solidFill>
                  <a:schemeClr val="bg1"/>
                </a:solidFill>
                <a:latin typeface="+mj-lt"/>
                <a:ea typeface="ＭＳ Ｐゴシック"/>
                <a:cs typeface="Arial" pitchFamily="34" charset="0"/>
              </a:defRPr>
            </a:lvl1pPr>
            <a:lvl2pPr>
              <a:spcBef>
                <a:spcPct val="0"/>
              </a:spcBef>
              <a:defRPr sz="2000" b="1">
                <a:solidFill>
                  <a:schemeClr val="tx1"/>
                </a:solidFill>
                <a:latin typeface="Arial" charset="0"/>
              </a:defRPr>
            </a:lvl2pPr>
            <a:lvl3pPr>
              <a:spcBef>
                <a:spcPct val="0"/>
              </a:spcBef>
              <a:defRPr sz="2000" b="1">
                <a:solidFill>
                  <a:schemeClr val="tx1"/>
                </a:solidFill>
                <a:latin typeface="Arial" charset="0"/>
              </a:defRPr>
            </a:lvl3pPr>
            <a:lvl4pPr>
              <a:spcBef>
                <a:spcPct val="0"/>
              </a:spcBef>
              <a:defRPr sz="2000" b="1">
                <a:solidFill>
                  <a:schemeClr val="tx1"/>
                </a:solidFill>
                <a:latin typeface="Arial" charset="0"/>
              </a:defRPr>
            </a:lvl4pPr>
            <a:lvl5pPr>
              <a:spcBef>
                <a:spcPct val="0"/>
              </a:spcBef>
              <a:defRPr sz="2000" b="1">
                <a:solidFill>
                  <a:schemeClr val="tx1"/>
                </a:solidFill>
                <a:latin typeface="Arial" charset="0"/>
              </a:defRPr>
            </a:lvl5pPr>
            <a:lvl6pPr marL="457200" fontAlgn="base">
              <a:spcBef>
                <a:spcPct val="0"/>
              </a:spcBef>
              <a:spcAft>
                <a:spcPct val="0"/>
              </a:spcAft>
              <a:defRPr sz="2000" b="1">
                <a:solidFill>
                  <a:schemeClr val="tx1"/>
                </a:solidFill>
                <a:latin typeface="Arial" charset="0"/>
                <a:ea typeface="ヒラギノ角ゴ Pro W3" charset="0"/>
              </a:defRPr>
            </a:lvl6pPr>
            <a:lvl7pPr marL="914400" fontAlgn="base">
              <a:spcBef>
                <a:spcPct val="0"/>
              </a:spcBef>
              <a:spcAft>
                <a:spcPct val="0"/>
              </a:spcAft>
              <a:defRPr sz="2000" b="1">
                <a:solidFill>
                  <a:schemeClr val="tx1"/>
                </a:solidFill>
                <a:latin typeface="Arial" charset="0"/>
                <a:ea typeface="ヒラギノ角ゴ Pro W3" charset="0"/>
              </a:defRPr>
            </a:lvl7pPr>
            <a:lvl8pPr marL="1371600" fontAlgn="base">
              <a:spcBef>
                <a:spcPct val="0"/>
              </a:spcBef>
              <a:spcAft>
                <a:spcPct val="0"/>
              </a:spcAft>
              <a:defRPr sz="2000" b="1">
                <a:solidFill>
                  <a:schemeClr val="tx1"/>
                </a:solidFill>
                <a:latin typeface="Arial" charset="0"/>
                <a:ea typeface="ヒラギノ角ゴ Pro W3" charset="0"/>
              </a:defRPr>
            </a:lvl8pPr>
            <a:lvl9pPr marL="1828800" fontAlgn="base">
              <a:spcBef>
                <a:spcPct val="0"/>
              </a:spcBef>
              <a:spcAft>
                <a:spcPct val="0"/>
              </a:spcAft>
              <a:defRPr sz="2000" b="1">
                <a:solidFill>
                  <a:schemeClr val="tx1"/>
                </a:solidFill>
                <a:latin typeface="Arial" charset="0"/>
                <a:ea typeface="ヒラギノ角ゴ Pro W3" charset="0"/>
              </a:defRPr>
            </a:lvl9pPr>
          </a:lstStyle>
          <a:p>
            <a:r>
              <a:rPr lang="en-US" dirty="0">
                <a:solidFill>
                  <a:schemeClr val="tx1"/>
                </a:solidFill>
              </a:rPr>
              <a:t>Target: </a:t>
            </a:r>
            <a:r>
              <a:rPr lang="en-US" b="0" dirty="0">
                <a:solidFill>
                  <a:schemeClr val="tx1"/>
                </a:solidFill>
              </a:rPr>
              <a:t>Develop key features of BMS system (V-I-T monitoring, thermal control, SOP and SOH) and setup RPC for code testing</a:t>
            </a:r>
          </a:p>
        </p:txBody>
      </p:sp>
      <p:sp>
        <p:nvSpPr>
          <p:cNvPr id="5" name="Round Same Side Corner Rectangle 8">
            <a:extLst>
              <a:ext uri="{FF2B5EF4-FFF2-40B4-BE49-F238E27FC236}">
                <a16:creationId xmlns:a16="http://schemas.microsoft.com/office/drawing/2014/main" id="{5A01ADA0-8F6D-453A-82CD-EAA190AF61FB}"/>
              </a:ext>
            </a:extLst>
          </p:cNvPr>
          <p:cNvSpPr/>
          <p:nvPr/>
        </p:nvSpPr>
        <p:spPr bwMode="auto">
          <a:xfrm rot="16200000">
            <a:off x="304949" y="1757099"/>
            <a:ext cx="935401" cy="288000"/>
          </a:xfrm>
          <a:prstGeom prst="round2SameRect">
            <a:avLst/>
          </a:prstGeom>
          <a:solidFill>
            <a:srgbClr val="0F8287"/>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fontScale="25000" lnSpcReduction="20000"/>
          </a:bodyPr>
          <a:lstStyle/>
          <a:p>
            <a:pPr>
              <a:spcBef>
                <a:spcPts val="0"/>
              </a:spcBef>
              <a:spcAft>
                <a:spcPts val="0"/>
              </a:spcAft>
            </a:pPr>
            <a:endParaRPr lang="en-US" sz="2000" b="1" dirty="0">
              <a:solidFill>
                <a:schemeClr val="bg1"/>
              </a:solidFill>
              <a:latin typeface="+mj-lt"/>
              <a:ea typeface="ＭＳ Ｐゴシック"/>
              <a:cs typeface="Arial" pitchFamily="34" charset="0"/>
            </a:endParaRP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20581" y="2545955"/>
            <a:ext cx="11269794" cy="3859319"/>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1600" b="1" kern="0" dirty="0"/>
              <a:t>Task Description</a:t>
            </a:r>
          </a:p>
          <a:p>
            <a:pPr lvl="1">
              <a:lnSpc>
                <a:spcPts val="2050"/>
              </a:lnSpc>
            </a:pPr>
            <a:r>
              <a:rPr lang="en-US" sz="1600" kern="0" dirty="0"/>
              <a:t>Develop proper architectures for the BMS subsystems: V-I-T monitoring, thermal control, SOP and SOH</a:t>
            </a:r>
          </a:p>
          <a:p>
            <a:pPr lvl="1">
              <a:lnSpc>
                <a:spcPts val="2050"/>
              </a:lnSpc>
            </a:pPr>
            <a:r>
              <a:rPr lang="en-US" sz="1600" kern="0" dirty="0"/>
              <a:t>Build Simulink blocks for each BMS subsystem</a:t>
            </a:r>
          </a:p>
          <a:p>
            <a:pPr lvl="1">
              <a:lnSpc>
                <a:spcPts val="2050"/>
              </a:lnSpc>
            </a:pPr>
            <a:r>
              <a:rPr lang="en-US" sz="1600" kern="0" dirty="0"/>
              <a:t>Open loop testing to validate the functionality of each subsystem</a:t>
            </a:r>
          </a:p>
          <a:p>
            <a:pPr lvl="1">
              <a:lnSpc>
                <a:spcPts val="2050"/>
              </a:lnSpc>
            </a:pPr>
            <a:r>
              <a:rPr lang="en-US" sz="1600" kern="0" dirty="0"/>
              <a:t>RPC setup and initial testing finished</a:t>
            </a:r>
          </a:p>
          <a:p>
            <a:pPr marL="1588" lvl="1" indent="0">
              <a:lnSpc>
                <a:spcPts val="2050"/>
              </a:lnSpc>
              <a:buNone/>
            </a:pPr>
            <a:r>
              <a:rPr lang="en-US" sz="1600" b="1" kern="0" dirty="0"/>
              <a:t>Outputs:</a:t>
            </a:r>
            <a:endParaRPr lang="en-US" sz="1600" kern="0" dirty="0"/>
          </a:p>
          <a:p>
            <a:pPr lvl="1">
              <a:lnSpc>
                <a:spcPts val="2050"/>
              </a:lnSpc>
            </a:pPr>
            <a:r>
              <a:rPr lang="en-US" sz="1600" kern="0" dirty="0"/>
              <a:t>Simulink dummy models with properly defined subsystems and their inputs/outputs</a:t>
            </a:r>
          </a:p>
          <a:p>
            <a:pPr lvl="1">
              <a:lnSpc>
                <a:spcPts val="2050"/>
              </a:lnSpc>
            </a:pPr>
            <a:r>
              <a:rPr lang="en-US" sz="1600" kern="0" dirty="0"/>
              <a:t>Simulink model established for each BMS subsystem</a:t>
            </a:r>
          </a:p>
          <a:p>
            <a:pPr lvl="1">
              <a:lnSpc>
                <a:spcPts val="2050"/>
              </a:lnSpc>
            </a:pPr>
            <a:r>
              <a:rPr lang="en-US" sz="1600" kern="0" dirty="0"/>
              <a:t>Integration between </a:t>
            </a:r>
            <a:r>
              <a:rPr lang="en-US" sz="1600" kern="0" dirty="0" err="1"/>
              <a:t>Amesim</a:t>
            </a:r>
            <a:r>
              <a:rPr lang="en-US" sz="1600" kern="0" dirty="0"/>
              <a:t> model and BMS subsystems completed in Simulink environment</a:t>
            </a:r>
          </a:p>
          <a:p>
            <a:pPr lvl="1">
              <a:lnSpc>
                <a:spcPts val="2050"/>
              </a:lnSpc>
            </a:pPr>
            <a:r>
              <a:rPr lang="en-US" sz="1600" kern="0" dirty="0"/>
              <a:t>Open loop test cases results generated and linked to </a:t>
            </a:r>
            <a:r>
              <a:rPr lang="en-US" sz="1600" kern="0" dirty="0" err="1"/>
              <a:t>Polarion</a:t>
            </a:r>
            <a:r>
              <a:rPr lang="en-US" sz="1600" kern="0" dirty="0"/>
              <a:t> requirements</a:t>
            </a:r>
          </a:p>
          <a:p>
            <a:pPr lvl="1">
              <a:lnSpc>
                <a:spcPts val="2050"/>
              </a:lnSpc>
            </a:pPr>
            <a:r>
              <a:rPr lang="en-US" sz="1600" kern="0" dirty="0"/>
              <a:t>RPC properly setup and initial testing of code completed</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spTree>
    <p:extLst>
      <p:ext uri="{BB962C8B-B14F-4D97-AF65-F5344CB8AC3E}">
        <p14:creationId xmlns:p14="http://schemas.microsoft.com/office/powerpoint/2010/main" val="207904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5005047"/>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Cell SOC and Cell Temperatures are used to determine battery internal resistance</a:t>
            </a:r>
          </a:p>
          <a:p>
            <a:pPr marL="285750" indent="-285750">
              <a:buFont typeface="Arial" panose="020B0604020202020204" pitchFamily="34" charset="0"/>
              <a:buChar char="•"/>
            </a:pPr>
            <a:r>
              <a:rPr lang="en-US" sz="1600" kern="0" dirty="0"/>
              <a:t>Cell SOC value is used to generate OCV value that is used to compute power limit</a:t>
            </a:r>
          </a:p>
          <a:p>
            <a:pPr marL="285750" indent="-285750">
              <a:buFont typeface="Arial" panose="020B0604020202020204" pitchFamily="34" charset="0"/>
              <a:buChar char="•"/>
            </a:pPr>
            <a:r>
              <a:rPr lang="en-US" sz="1600" kern="0" dirty="0"/>
              <a:t>Cap cell voltage to min cell voltage during discharging and cap cell voltage to max cell voltage during charging</a:t>
            </a:r>
          </a:p>
          <a:p>
            <a:pPr marL="285750" indent="-285750">
              <a:buFont typeface="Arial" panose="020B0604020202020204" pitchFamily="34" charset="0"/>
              <a:buChar char="•"/>
            </a:pPr>
            <a:r>
              <a:rPr lang="en-US" sz="1600" kern="0" dirty="0"/>
              <a:t>Power limit is further used to compute the current limit by divide min or max cell voltage</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3" name="Picture 2">
            <a:extLst>
              <a:ext uri="{FF2B5EF4-FFF2-40B4-BE49-F238E27FC236}">
                <a16:creationId xmlns:a16="http://schemas.microsoft.com/office/drawing/2014/main" id="{215C6CBF-46A3-46FC-B4F0-FD84BA9948D5}"/>
              </a:ext>
            </a:extLst>
          </p:cNvPr>
          <p:cNvPicPr>
            <a:picLocks noChangeAspect="1"/>
          </p:cNvPicPr>
          <p:nvPr/>
        </p:nvPicPr>
        <p:blipFill>
          <a:blip r:embed="rId3"/>
          <a:stretch>
            <a:fillRect/>
          </a:stretch>
        </p:blipFill>
        <p:spPr>
          <a:xfrm>
            <a:off x="1034846" y="1238864"/>
            <a:ext cx="9436329" cy="3550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228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92394" y="4807974"/>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7 requirements associated with SOP have been established </a:t>
            </a:r>
          </a:p>
          <a:p>
            <a:pPr marL="285750" indent="-285750">
              <a:buFont typeface="Arial" panose="020B0604020202020204" pitchFamily="34" charset="0"/>
              <a:buChar char="•"/>
            </a:pPr>
            <a:r>
              <a:rPr lang="en-US" kern="0" dirty="0"/>
              <a:t>The total of 8 test cases are developed to validate the SOP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SOP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5" name="Picture 4">
            <a:extLst>
              <a:ext uri="{FF2B5EF4-FFF2-40B4-BE49-F238E27FC236}">
                <a16:creationId xmlns:a16="http://schemas.microsoft.com/office/drawing/2014/main" id="{C438FC62-935F-4B09-BBF0-780DEDF1D097}"/>
              </a:ext>
            </a:extLst>
          </p:cNvPr>
          <p:cNvPicPr>
            <a:picLocks noChangeAspect="1"/>
          </p:cNvPicPr>
          <p:nvPr/>
        </p:nvPicPr>
        <p:blipFill>
          <a:blip r:embed="rId3"/>
          <a:stretch>
            <a:fillRect/>
          </a:stretch>
        </p:blipFill>
        <p:spPr>
          <a:xfrm>
            <a:off x="592394" y="1045066"/>
            <a:ext cx="8043233" cy="3483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1074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Charing Power Limit Calculation</a:t>
            </a:r>
          </a:p>
          <a:p>
            <a:pPr marL="1588" lvl="1" indent="0">
              <a:lnSpc>
                <a:spcPts val="2050"/>
              </a:lnSpc>
              <a:buNone/>
            </a:pPr>
            <a:endParaRPr lang="en-US" kern="0" dirty="0"/>
          </a:p>
          <a:p>
            <a:pPr lvl="1">
              <a:lnSpc>
                <a:spcPts val="2050"/>
              </a:lnSpc>
            </a:pPr>
            <a:r>
              <a:rPr lang="en-US" b="1" u="sng" dirty="0"/>
              <a:t>Description: </a:t>
            </a:r>
            <a:r>
              <a:rPr lang="en-US" kern="0" dirty="0"/>
              <a:t>Run 30 seconds cycle: set charging status to be 1 and set cell SOC and cell temperatures randomly at different values in the operation range</a:t>
            </a:r>
          </a:p>
          <a:p>
            <a:pPr lvl="1">
              <a:lnSpc>
                <a:spcPts val="2050"/>
              </a:lnSpc>
            </a:pPr>
            <a:endParaRPr lang="en-US" kern="0" dirty="0"/>
          </a:p>
          <a:p>
            <a:pPr lvl="1">
              <a:lnSpc>
                <a:spcPts val="2050"/>
              </a:lnSpc>
            </a:pPr>
            <a:r>
              <a:rPr lang="en-US" b="1" u="sng" kern="0" dirty="0"/>
              <a:t>Expected Result: </a:t>
            </a:r>
            <a:r>
              <a:rPr lang="en-US" kern="0" dirty="0"/>
              <a:t>SOP feature should provide all correct charge power limit through the drive cycle and the power limit should not exceed maximum power operating range</a:t>
            </a:r>
          </a:p>
          <a:p>
            <a:pPr lvl="1">
              <a:lnSpc>
                <a:spcPts val="2050"/>
              </a:lnSpc>
            </a:pPr>
            <a:endParaRPr lang="en-US" kern="0" dirty="0"/>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303639" y="6272979"/>
            <a:ext cx="1238865" cy="727587"/>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SOCs</a:t>
            </a:r>
          </a:p>
        </p:txBody>
      </p:sp>
      <p:sp>
        <p:nvSpPr>
          <p:cNvPr id="7" name="TextBox 6">
            <a:extLst>
              <a:ext uri="{FF2B5EF4-FFF2-40B4-BE49-F238E27FC236}">
                <a16:creationId xmlns:a16="http://schemas.microsoft.com/office/drawing/2014/main" id="{2F65B24C-97E2-46C7-A34F-6E55A1C4A81B}"/>
              </a:ext>
            </a:extLst>
          </p:cNvPr>
          <p:cNvSpPr txBox="1"/>
          <p:nvPr/>
        </p:nvSpPr>
        <p:spPr>
          <a:xfrm>
            <a:off x="7084142" y="6272979"/>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Random Cell Temperatures</a:t>
            </a:r>
          </a:p>
        </p:txBody>
      </p:sp>
      <p:pic>
        <p:nvPicPr>
          <p:cNvPr id="9" name="Picture 8">
            <a:extLst>
              <a:ext uri="{FF2B5EF4-FFF2-40B4-BE49-F238E27FC236}">
                <a16:creationId xmlns:a16="http://schemas.microsoft.com/office/drawing/2014/main" id="{F1BB5DB9-C597-40B1-B4AA-AE92178E7C3C}"/>
              </a:ext>
            </a:extLst>
          </p:cNvPr>
          <p:cNvPicPr>
            <a:picLocks noChangeAspect="1"/>
          </p:cNvPicPr>
          <p:nvPr/>
        </p:nvPicPr>
        <p:blipFill>
          <a:blip r:embed="rId3"/>
          <a:stretch>
            <a:fillRect/>
          </a:stretch>
        </p:blipFill>
        <p:spPr>
          <a:xfrm>
            <a:off x="591084" y="3276899"/>
            <a:ext cx="9924492" cy="2868262"/>
          </a:xfrm>
          <a:prstGeom prst="rect">
            <a:avLst/>
          </a:prstGeom>
        </p:spPr>
      </p:pic>
    </p:spTree>
    <p:extLst>
      <p:ext uri="{BB962C8B-B14F-4D97-AF65-F5344CB8AC3E}">
        <p14:creationId xmlns:p14="http://schemas.microsoft.com/office/powerpoint/2010/main" val="2744642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473095" y="4650658"/>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Battery charging power limit is around 12550W and charging current limit is around 74.8A</a:t>
            </a:r>
          </a:p>
          <a:p>
            <a:pPr lvl="1">
              <a:lnSpc>
                <a:spcPts val="2050"/>
              </a:lnSpc>
            </a:pPr>
            <a:endParaRPr lang="en-US" kern="0" dirty="0"/>
          </a:p>
          <a:p>
            <a:pPr lvl="1">
              <a:lnSpc>
                <a:spcPts val="2050"/>
              </a:lnSpc>
            </a:pPr>
            <a:r>
              <a:rPr lang="en-US" kern="0" dirty="0"/>
              <a:t>If power limit is divided by current limit and then divided by 40, the result is approximated to 4.1V</a:t>
            </a:r>
          </a:p>
          <a:p>
            <a:pPr lvl="1">
              <a:lnSpc>
                <a:spcPts val="2050"/>
              </a:lnSpc>
            </a:pPr>
            <a:endParaRPr lang="en-US" kern="0" dirty="0"/>
          </a:p>
          <a:p>
            <a:pPr lvl="1">
              <a:lnSpc>
                <a:spcPts val="2050"/>
              </a:lnSpc>
            </a:pPr>
            <a:r>
              <a:rPr lang="en-US" kern="0" dirty="0"/>
              <a:t>Cell maximum voltage is 4.2 volts, which is similar to the approximated cell voltage, validated computation</a:t>
            </a:r>
          </a:p>
        </p:txBody>
      </p:sp>
      <p:sp>
        <p:nvSpPr>
          <p:cNvPr id="5" name="TextBox 4">
            <a:extLst>
              <a:ext uri="{FF2B5EF4-FFF2-40B4-BE49-F238E27FC236}">
                <a16:creationId xmlns:a16="http://schemas.microsoft.com/office/drawing/2014/main" id="{9430087D-4E6A-40EB-A3D1-BDA009CCBFE0}"/>
              </a:ext>
            </a:extLst>
          </p:cNvPr>
          <p:cNvSpPr txBox="1"/>
          <p:nvPr/>
        </p:nvSpPr>
        <p:spPr>
          <a:xfrm>
            <a:off x="2674376" y="4146669"/>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charging power limit</a:t>
            </a:r>
          </a:p>
        </p:txBody>
      </p:sp>
      <p:sp>
        <p:nvSpPr>
          <p:cNvPr id="7" name="TextBox 6">
            <a:extLst>
              <a:ext uri="{FF2B5EF4-FFF2-40B4-BE49-F238E27FC236}">
                <a16:creationId xmlns:a16="http://schemas.microsoft.com/office/drawing/2014/main" id="{2F65B24C-97E2-46C7-A34F-6E55A1C4A81B}"/>
              </a:ext>
            </a:extLst>
          </p:cNvPr>
          <p:cNvSpPr txBox="1"/>
          <p:nvPr/>
        </p:nvSpPr>
        <p:spPr>
          <a:xfrm>
            <a:off x="7398774" y="3747832"/>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Random cell Temperatures</a:t>
            </a:r>
          </a:p>
        </p:txBody>
      </p:sp>
      <p:pic>
        <p:nvPicPr>
          <p:cNvPr id="12" name="Picture 11">
            <a:extLst>
              <a:ext uri="{FF2B5EF4-FFF2-40B4-BE49-F238E27FC236}">
                <a16:creationId xmlns:a16="http://schemas.microsoft.com/office/drawing/2014/main" id="{BA5AFDD4-BE1D-4004-91E0-6DF34531EFD3}"/>
              </a:ext>
            </a:extLst>
          </p:cNvPr>
          <p:cNvPicPr>
            <a:picLocks noChangeAspect="1"/>
          </p:cNvPicPr>
          <p:nvPr/>
        </p:nvPicPr>
        <p:blipFill>
          <a:blip r:embed="rId3"/>
          <a:stretch>
            <a:fillRect/>
          </a:stretch>
        </p:blipFill>
        <p:spPr>
          <a:xfrm>
            <a:off x="722086" y="1058449"/>
            <a:ext cx="10162223" cy="2945797"/>
          </a:xfrm>
          <a:prstGeom prst="rect">
            <a:avLst/>
          </a:prstGeom>
        </p:spPr>
      </p:pic>
      <p:sp>
        <p:nvSpPr>
          <p:cNvPr id="13" name="TextBox 12">
            <a:extLst>
              <a:ext uri="{FF2B5EF4-FFF2-40B4-BE49-F238E27FC236}">
                <a16:creationId xmlns:a16="http://schemas.microsoft.com/office/drawing/2014/main" id="{4AEC7A2E-403A-410F-929E-3EC3209BA3F3}"/>
              </a:ext>
            </a:extLst>
          </p:cNvPr>
          <p:cNvSpPr txBox="1"/>
          <p:nvPr/>
        </p:nvSpPr>
        <p:spPr>
          <a:xfrm>
            <a:off x="6956324" y="4146669"/>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charging current limit</a:t>
            </a:r>
          </a:p>
        </p:txBody>
      </p:sp>
    </p:spTree>
    <p:extLst>
      <p:ext uri="{BB962C8B-B14F-4D97-AF65-F5344CB8AC3E}">
        <p14:creationId xmlns:p14="http://schemas.microsoft.com/office/powerpoint/2010/main" val="384493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1989001"/>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2</a:t>
            </a:r>
            <a:r>
              <a:rPr lang="en-US" kern="0" dirty="0"/>
              <a:t>: Discharging Power Limit Calculation</a:t>
            </a:r>
          </a:p>
          <a:p>
            <a:pPr marL="1588" lvl="1" indent="0">
              <a:lnSpc>
                <a:spcPts val="2050"/>
              </a:lnSpc>
              <a:buNone/>
            </a:pPr>
            <a:endParaRPr lang="en-US" kern="0" dirty="0"/>
          </a:p>
          <a:p>
            <a:pPr lvl="1">
              <a:lnSpc>
                <a:spcPts val="2050"/>
              </a:lnSpc>
            </a:pPr>
            <a:r>
              <a:rPr lang="en-US" b="1" u="sng" dirty="0"/>
              <a:t>Description: </a:t>
            </a:r>
            <a:r>
              <a:rPr lang="en-US" kern="0" dirty="0"/>
              <a:t>Run 30 seconds cycle: set discharging status to be 1 and set cell SOC and cell temperatures randomly at different values in the operation range</a:t>
            </a:r>
          </a:p>
          <a:p>
            <a:pPr lvl="1">
              <a:lnSpc>
                <a:spcPts val="2050"/>
              </a:lnSpc>
            </a:pPr>
            <a:endParaRPr lang="en-US" kern="0" dirty="0"/>
          </a:p>
          <a:p>
            <a:pPr lvl="1">
              <a:lnSpc>
                <a:spcPts val="2050"/>
              </a:lnSpc>
            </a:pPr>
            <a:r>
              <a:rPr lang="en-US" b="1" u="sng" kern="0" dirty="0"/>
              <a:t>Expected Result: </a:t>
            </a:r>
            <a:r>
              <a:rPr lang="en-US" kern="0" dirty="0"/>
              <a:t>SOP feature should provide all correct discharge power limit through the drive cycle and the power limit should not exceed maximum power operating range</a:t>
            </a:r>
          </a:p>
          <a:p>
            <a:pPr lvl="1">
              <a:lnSpc>
                <a:spcPts val="2050"/>
              </a:lnSpc>
            </a:pPr>
            <a:endParaRPr lang="en-US" kern="0" dirty="0"/>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441290" y="6292645"/>
            <a:ext cx="1484671" cy="580103"/>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SOCs</a:t>
            </a:r>
          </a:p>
        </p:txBody>
      </p:sp>
      <p:sp>
        <p:nvSpPr>
          <p:cNvPr id="7" name="TextBox 6">
            <a:extLst>
              <a:ext uri="{FF2B5EF4-FFF2-40B4-BE49-F238E27FC236}">
                <a16:creationId xmlns:a16="http://schemas.microsoft.com/office/drawing/2014/main" id="{2F65B24C-97E2-46C7-A34F-6E55A1C4A81B}"/>
              </a:ext>
            </a:extLst>
          </p:cNvPr>
          <p:cNvSpPr txBox="1"/>
          <p:nvPr/>
        </p:nvSpPr>
        <p:spPr>
          <a:xfrm>
            <a:off x="7272391" y="6292645"/>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Random Cell Temperatures</a:t>
            </a:r>
          </a:p>
        </p:txBody>
      </p:sp>
      <p:pic>
        <p:nvPicPr>
          <p:cNvPr id="10" name="Picture 9">
            <a:extLst>
              <a:ext uri="{FF2B5EF4-FFF2-40B4-BE49-F238E27FC236}">
                <a16:creationId xmlns:a16="http://schemas.microsoft.com/office/drawing/2014/main" id="{FEFF9831-2BB1-439B-9BF8-45E13F9DDA21}"/>
              </a:ext>
            </a:extLst>
          </p:cNvPr>
          <p:cNvPicPr>
            <a:picLocks noChangeAspect="1"/>
          </p:cNvPicPr>
          <p:nvPr/>
        </p:nvPicPr>
        <p:blipFill>
          <a:blip r:embed="rId3"/>
          <a:stretch>
            <a:fillRect/>
          </a:stretch>
        </p:blipFill>
        <p:spPr>
          <a:xfrm>
            <a:off x="895883" y="3326717"/>
            <a:ext cx="9840087" cy="2857773"/>
          </a:xfrm>
          <a:prstGeom prst="rect">
            <a:avLst/>
          </a:prstGeom>
        </p:spPr>
      </p:pic>
    </p:spTree>
    <p:extLst>
      <p:ext uri="{BB962C8B-B14F-4D97-AF65-F5344CB8AC3E}">
        <p14:creationId xmlns:p14="http://schemas.microsoft.com/office/powerpoint/2010/main" val="202652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 Project Schedule</a:t>
            </a:r>
            <a:endParaRPr lang="en-US" sz="1800" dirty="0"/>
          </a:p>
        </p:txBody>
      </p:sp>
      <p:pic>
        <p:nvPicPr>
          <p:cNvPr id="8" name="Picture 7">
            <a:extLst>
              <a:ext uri="{FF2B5EF4-FFF2-40B4-BE49-F238E27FC236}">
                <a16:creationId xmlns:a16="http://schemas.microsoft.com/office/drawing/2014/main" id="{F993B219-E683-42EC-BC4A-C29CC185EA57}"/>
              </a:ext>
            </a:extLst>
          </p:cNvPr>
          <p:cNvPicPr>
            <a:picLocks noChangeAspect="1"/>
          </p:cNvPicPr>
          <p:nvPr/>
        </p:nvPicPr>
        <p:blipFill>
          <a:blip r:embed="rId2"/>
          <a:stretch>
            <a:fillRect/>
          </a:stretch>
        </p:blipFill>
        <p:spPr>
          <a:xfrm>
            <a:off x="699298" y="1164622"/>
            <a:ext cx="10799754" cy="4528757"/>
          </a:xfrm>
          <a:prstGeom prst="rect">
            <a:avLst/>
          </a:prstGeom>
        </p:spPr>
      </p:pic>
    </p:spTree>
    <p:extLst>
      <p:ext uri="{BB962C8B-B14F-4D97-AF65-F5344CB8AC3E}">
        <p14:creationId xmlns:p14="http://schemas.microsoft.com/office/powerpoint/2010/main" val="76493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473095" y="4650658"/>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Battery discharging power limit is around 12200W and discharging current limit is around 113.5A</a:t>
            </a:r>
          </a:p>
          <a:p>
            <a:pPr lvl="1">
              <a:lnSpc>
                <a:spcPts val="2050"/>
              </a:lnSpc>
            </a:pPr>
            <a:endParaRPr lang="en-US" kern="0" dirty="0"/>
          </a:p>
          <a:p>
            <a:pPr lvl="1">
              <a:lnSpc>
                <a:spcPts val="2050"/>
              </a:lnSpc>
            </a:pPr>
            <a:r>
              <a:rPr lang="en-US" kern="0" dirty="0"/>
              <a:t>If power limit is divided by current limit and then divided by 40, the result is approximated to 2.7V</a:t>
            </a:r>
          </a:p>
          <a:p>
            <a:pPr lvl="1">
              <a:lnSpc>
                <a:spcPts val="2050"/>
              </a:lnSpc>
            </a:pPr>
            <a:endParaRPr lang="en-US" kern="0" dirty="0"/>
          </a:p>
          <a:p>
            <a:pPr lvl="1">
              <a:lnSpc>
                <a:spcPts val="2050"/>
              </a:lnSpc>
            </a:pPr>
            <a:r>
              <a:rPr lang="en-US" kern="0" dirty="0"/>
              <a:t>Cell minimum voltage is 2.7 volts, which is similar to the approximated cell voltage, validated computation</a:t>
            </a:r>
          </a:p>
        </p:txBody>
      </p:sp>
      <p:sp>
        <p:nvSpPr>
          <p:cNvPr id="5" name="TextBox 4">
            <a:extLst>
              <a:ext uri="{FF2B5EF4-FFF2-40B4-BE49-F238E27FC236}">
                <a16:creationId xmlns:a16="http://schemas.microsoft.com/office/drawing/2014/main" id="{9430087D-4E6A-40EB-A3D1-BDA009CCBFE0}"/>
              </a:ext>
            </a:extLst>
          </p:cNvPr>
          <p:cNvSpPr txBox="1"/>
          <p:nvPr/>
        </p:nvSpPr>
        <p:spPr>
          <a:xfrm>
            <a:off x="2644879" y="41758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power limit</a:t>
            </a:r>
          </a:p>
        </p:txBody>
      </p:sp>
      <p:sp>
        <p:nvSpPr>
          <p:cNvPr id="13" name="TextBox 12">
            <a:extLst>
              <a:ext uri="{FF2B5EF4-FFF2-40B4-BE49-F238E27FC236}">
                <a16:creationId xmlns:a16="http://schemas.microsoft.com/office/drawing/2014/main" id="{4AEC7A2E-403A-410F-929E-3EC3209BA3F3}"/>
              </a:ext>
            </a:extLst>
          </p:cNvPr>
          <p:cNvSpPr txBox="1"/>
          <p:nvPr/>
        </p:nvSpPr>
        <p:spPr>
          <a:xfrm>
            <a:off x="6612195" y="4183102"/>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current limit</a:t>
            </a:r>
          </a:p>
        </p:txBody>
      </p:sp>
      <p:pic>
        <p:nvPicPr>
          <p:cNvPr id="9" name="Picture 8">
            <a:extLst>
              <a:ext uri="{FF2B5EF4-FFF2-40B4-BE49-F238E27FC236}">
                <a16:creationId xmlns:a16="http://schemas.microsoft.com/office/drawing/2014/main" id="{238B0673-2FFC-4883-8BE4-D3CF1166260D}"/>
              </a:ext>
            </a:extLst>
          </p:cNvPr>
          <p:cNvPicPr>
            <a:picLocks noChangeAspect="1"/>
          </p:cNvPicPr>
          <p:nvPr/>
        </p:nvPicPr>
        <p:blipFill>
          <a:blip r:embed="rId3"/>
          <a:stretch>
            <a:fillRect/>
          </a:stretch>
        </p:blipFill>
        <p:spPr>
          <a:xfrm>
            <a:off x="787727" y="1114251"/>
            <a:ext cx="9801615" cy="2841266"/>
          </a:xfrm>
          <a:prstGeom prst="rect">
            <a:avLst/>
          </a:prstGeom>
        </p:spPr>
      </p:pic>
    </p:spTree>
    <p:extLst>
      <p:ext uri="{BB962C8B-B14F-4D97-AF65-F5344CB8AC3E}">
        <p14:creationId xmlns:p14="http://schemas.microsoft.com/office/powerpoint/2010/main" val="2072612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3</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473097" y="1366684"/>
            <a:ext cx="10942155" cy="2809567"/>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3</a:t>
            </a:r>
            <a:r>
              <a:rPr lang="en-US" kern="0" dirty="0"/>
              <a:t>: Discharging Power Limit Calculation under Internal Resistance Variation</a:t>
            </a:r>
          </a:p>
          <a:p>
            <a:pPr marL="1588" lvl="1" indent="0">
              <a:lnSpc>
                <a:spcPts val="2050"/>
              </a:lnSpc>
              <a:buNone/>
            </a:pPr>
            <a:endParaRPr lang="en-US" kern="0" dirty="0"/>
          </a:p>
          <a:p>
            <a:pPr lvl="1">
              <a:lnSpc>
                <a:spcPts val="2050"/>
              </a:lnSpc>
            </a:pPr>
            <a:r>
              <a:rPr lang="en-US" b="1" u="sng" dirty="0"/>
              <a:t>Description: </a:t>
            </a:r>
            <a:r>
              <a:rPr lang="en-US" kern="0" dirty="0"/>
              <a:t>Run 30 seconds cycle: set discharging status to be 1 and set cell SOC and cell temperatures randomly at different values in the operation range, set internal resistance scaling factor to be a vector whose elements are between 0.98 to 0.95</a:t>
            </a:r>
          </a:p>
          <a:p>
            <a:pPr lvl="1">
              <a:lnSpc>
                <a:spcPts val="2050"/>
              </a:lnSpc>
            </a:pPr>
            <a:endParaRPr lang="en-US" kern="0" dirty="0"/>
          </a:p>
          <a:p>
            <a:pPr lvl="1">
              <a:lnSpc>
                <a:spcPts val="2050"/>
              </a:lnSpc>
            </a:pPr>
            <a:r>
              <a:rPr lang="en-US" b="1" u="sng" kern="0" dirty="0"/>
              <a:t>Expected Result: </a:t>
            </a:r>
            <a:r>
              <a:rPr lang="en-US" kern="0" dirty="0"/>
              <a:t>SOP feature should provide all correct discharge power limit through the drive </a:t>
            </a:r>
            <a:r>
              <a:rPr lang="en-US" kern="0" dirty="0" err="1"/>
              <a:t>cyclethe</a:t>
            </a:r>
            <a:r>
              <a:rPr lang="en-US" kern="0" dirty="0"/>
              <a:t> and be proportionally reduced by the resistance scaling factor</a:t>
            </a:r>
          </a:p>
          <a:p>
            <a:pPr lvl="1">
              <a:lnSpc>
                <a:spcPts val="2050"/>
              </a:lnSpc>
            </a:pPr>
            <a:endParaRPr lang="en-US" kern="0" dirty="0"/>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352799" y="6263965"/>
            <a:ext cx="1592827"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SOCs</a:t>
            </a:r>
          </a:p>
        </p:txBody>
      </p:sp>
      <p:sp>
        <p:nvSpPr>
          <p:cNvPr id="7" name="TextBox 6">
            <a:extLst>
              <a:ext uri="{FF2B5EF4-FFF2-40B4-BE49-F238E27FC236}">
                <a16:creationId xmlns:a16="http://schemas.microsoft.com/office/drawing/2014/main" id="{2F65B24C-97E2-46C7-A34F-6E55A1C4A81B}"/>
              </a:ext>
            </a:extLst>
          </p:cNvPr>
          <p:cNvSpPr txBox="1"/>
          <p:nvPr/>
        </p:nvSpPr>
        <p:spPr>
          <a:xfrm>
            <a:off x="6579214" y="6263965"/>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Internal resistance scaling factor</a:t>
            </a:r>
          </a:p>
        </p:txBody>
      </p:sp>
      <p:pic>
        <p:nvPicPr>
          <p:cNvPr id="4" name="Picture 3">
            <a:extLst>
              <a:ext uri="{FF2B5EF4-FFF2-40B4-BE49-F238E27FC236}">
                <a16:creationId xmlns:a16="http://schemas.microsoft.com/office/drawing/2014/main" id="{E175DDAE-B798-46DF-A5FC-5AB93ACB1500}"/>
              </a:ext>
            </a:extLst>
          </p:cNvPr>
          <p:cNvPicPr>
            <a:picLocks noChangeAspect="1"/>
          </p:cNvPicPr>
          <p:nvPr/>
        </p:nvPicPr>
        <p:blipFill>
          <a:blip r:embed="rId3"/>
          <a:stretch>
            <a:fillRect/>
          </a:stretch>
        </p:blipFill>
        <p:spPr>
          <a:xfrm>
            <a:off x="1074032" y="3532221"/>
            <a:ext cx="8994201" cy="2591432"/>
          </a:xfrm>
          <a:prstGeom prst="rect">
            <a:avLst/>
          </a:prstGeom>
        </p:spPr>
      </p:pic>
    </p:spTree>
    <p:extLst>
      <p:ext uri="{BB962C8B-B14F-4D97-AF65-F5344CB8AC3E}">
        <p14:creationId xmlns:p14="http://schemas.microsoft.com/office/powerpoint/2010/main" val="2205833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1F521-0E0D-44EE-91C1-0D49734B202C}"/>
              </a:ext>
            </a:extLst>
          </p:cNvPr>
          <p:cNvPicPr>
            <a:picLocks noChangeAspect="1"/>
          </p:cNvPicPr>
          <p:nvPr/>
        </p:nvPicPr>
        <p:blipFill>
          <a:blip r:embed="rId3"/>
          <a:stretch>
            <a:fillRect/>
          </a:stretch>
        </p:blipFill>
        <p:spPr>
          <a:xfrm>
            <a:off x="701765" y="4002925"/>
            <a:ext cx="8380046" cy="2429185"/>
          </a:xfrm>
          <a:prstGeom prst="rect">
            <a:avLst/>
          </a:prstGeom>
        </p:spPr>
      </p:pic>
      <p:pic>
        <p:nvPicPr>
          <p:cNvPr id="9" name="Picture 8">
            <a:extLst>
              <a:ext uri="{FF2B5EF4-FFF2-40B4-BE49-F238E27FC236}">
                <a16:creationId xmlns:a16="http://schemas.microsoft.com/office/drawing/2014/main" id="{238B0673-2FFC-4883-8BE4-D3CF1166260D}"/>
              </a:ext>
            </a:extLst>
          </p:cNvPr>
          <p:cNvPicPr>
            <a:picLocks noChangeAspect="1"/>
          </p:cNvPicPr>
          <p:nvPr/>
        </p:nvPicPr>
        <p:blipFill>
          <a:blip r:embed="rId4"/>
          <a:stretch>
            <a:fillRect/>
          </a:stretch>
        </p:blipFill>
        <p:spPr>
          <a:xfrm>
            <a:off x="605023" y="1360885"/>
            <a:ext cx="8139963" cy="2359591"/>
          </a:xfrm>
          <a:prstGeom prst="rect">
            <a:avLst/>
          </a:prstGeom>
        </p:spPr>
      </p:pic>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3.3.1 State of Power (SOP): Open Loop Test Case 3</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8634963" y="1725441"/>
            <a:ext cx="2861622" cy="2429186"/>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0" tIns="0" rIns="0" bIns="0" numCol="1" anchor="t" anchorCtr="0" compatLnSpc="1">
            <a:prstTxWarp prst="textNoShape">
              <a:avLst/>
            </a:prstTxWarp>
            <a:normAutofit fontScale="85000" lnSpcReduction="100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Battery discharging power and limit discharging current limit are both reduced after internal resistance is increased due to aging effect</a:t>
            </a:r>
          </a:p>
          <a:p>
            <a:pPr lvl="1">
              <a:lnSpc>
                <a:spcPts val="2050"/>
              </a:lnSpc>
            </a:pPr>
            <a:r>
              <a:rPr lang="en-US" kern="0" dirty="0"/>
              <a:t>The ratio is approximately 96%, around the same value of ratio between original and current internal resistance</a:t>
            </a:r>
          </a:p>
          <a:p>
            <a:pPr marL="1588" lvl="1" indent="0">
              <a:lnSpc>
                <a:spcPts val="2050"/>
              </a:lnSpc>
              <a:buNone/>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1582997" y="958450"/>
            <a:ext cx="243839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power limit: </a:t>
            </a:r>
          </a:p>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no internal resistance change</a:t>
            </a:r>
          </a:p>
        </p:txBody>
      </p:sp>
      <p:sp>
        <p:nvSpPr>
          <p:cNvPr id="13" name="TextBox 12">
            <a:extLst>
              <a:ext uri="{FF2B5EF4-FFF2-40B4-BE49-F238E27FC236}">
                <a16:creationId xmlns:a16="http://schemas.microsoft.com/office/drawing/2014/main" id="{4AEC7A2E-403A-410F-929E-3EC3209BA3F3}"/>
              </a:ext>
            </a:extLst>
          </p:cNvPr>
          <p:cNvSpPr txBox="1"/>
          <p:nvPr/>
        </p:nvSpPr>
        <p:spPr>
          <a:xfrm>
            <a:off x="5251862" y="1005613"/>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current limit:</a:t>
            </a:r>
          </a:p>
          <a:p>
            <a:pP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no internal resistance change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DA26E30E-4409-4860-9069-F3EB920B61BF}"/>
              </a:ext>
            </a:extLst>
          </p:cNvPr>
          <p:cNvSpPr txBox="1"/>
          <p:nvPr/>
        </p:nvSpPr>
        <p:spPr>
          <a:xfrm>
            <a:off x="1823888" y="3694583"/>
            <a:ext cx="243839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power limit: </a:t>
            </a:r>
          </a:p>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with internal resistance change</a:t>
            </a:r>
          </a:p>
        </p:txBody>
      </p:sp>
      <p:sp>
        <p:nvSpPr>
          <p:cNvPr id="11" name="TextBox 10">
            <a:extLst>
              <a:ext uri="{FF2B5EF4-FFF2-40B4-BE49-F238E27FC236}">
                <a16:creationId xmlns:a16="http://schemas.microsoft.com/office/drawing/2014/main" id="{1472B69D-299B-4F61-8F18-81F00DDA821E}"/>
              </a:ext>
            </a:extLst>
          </p:cNvPr>
          <p:cNvSpPr txBox="1"/>
          <p:nvPr/>
        </p:nvSpPr>
        <p:spPr>
          <a:xfrm>
            <a:off x="5481150" y="3686786"/>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discharging current limit:</a:t>
            </a:r>
          </a:p>
          <a:p>
            <a:pP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with internal resistance change</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79070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(BTC):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51387" y="5227310"/>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Target battery temperature is determined based on battery cell temperatures, SOC and charging state </a:t>
            </a:r>
          </a:p>
          <a:p>
            <a:pPr marL="285750" indent="-285750">
              <a:buFont typeface="Arial" panose="020B0604020202020204" pitchFamily="34" charset="0"/>
              <a:buChar char="•"/>
            </a:pPr>
            <a:r>
              <a:rPr lang="en-US" sz="1600" kern="0" dirty="0"/>
              <a:t>Target battery temperature will set to be within a pre-determined temperature band</a:t>
            </a:r>
          </a:p>
          <a:p>
            <a:pPr marL="285750" indent="-285750">
              <a:buFont typeface="Arial" panose="020B0604020202020204" pitchFamily="34" charset="0"/>
              <a:buChar char="•"/>
            </a:pPr>
            <a:r>
              <a:rPr lang="en-US" sz="1600" kern="0" dirty="0"/>
              <a:t>Actual battery temperature is set to capture the worst cell temperature case</a:t>
            </a:r>
          </a:p>
          <a:p>
            <a:pPr marL="285750" indent="-285750">
              <a:buFont typeface="Arial" panose="020B0604020202020204" pitchFamily="34" charset="0"/>
              <a:buChar char="•"/>
            </a:pPr>
            <a:r>
              <a:rPr lang="en-US" sz="1600" kern="0" dirty="0"/>
              <a:t>Error between target and actual temperature is an input to a PID controller to control cooling air flow rate</a:t>
            </a:r>
          </a:p>
          <a:p>
            <a:pPr marL="285750" indent="-285750">
              <a:buFont typeface="Arial" panose="020B0604020202020204" pitchFamily="34" charset="0"/>
              <a:buChar char="•"/>
            </a:pPr>
            <a:r>
              <a:rPr lang="en-US" sz="1600" kern="0" dirty="0"/>
              <a:t>Cell temperature faults or cooling temperature faults can trigger a pre-determined cooling air flow rate</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4" name="Picture 3">
            <a:extLst>
              <a:ext uri="{FF2B5EF4-FFF2-40B4-BE49-F238E27FC236}">
                <a16:creationId xmlns:a16="http://schemas.microsoft.com/office/drawing/2014/main" id="{5D9071B1-4D4F-44F2-82A2-3CF28C7C7CAD}"/>
              </a:ext>
            </a:extLst>
          </p:cNvPr>
          <p:cNvPicPr>
            <a:picLocks noChangeAspect="1"/>
          </p:cNvPicPr>
          <p:nvPr/>
        </p:nvPicPr>
        <p:blipFill>
          <a:blip r:embed="rId3"/>
          <a:stretch>
            <a:fillRect/>
          </a:stretch>
        </p:blipFill>
        <p:spPr>
          <a:xfrm>
            <a:off x="1260774" y="1003714"/>
            <a:ext cx="7277731" cy="39398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208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72730" y="5220927"/>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8 requirements associated with BTC have been established </a:t>
            </a:r>
          </a:p>
          <a:p>
            <a:pPr marL="285750" indent="-285750">
              <a:buFont typeface="Arial" panose="020B0604020202020204" pitchFamily="34" charset="0"/>
              <a:buChar char="•"/>
            </a:pPr>
            <a:r>
              <a:rPr lang="en-US" kern="0" dirty="0"/>
              <a:t>The total of 8 test cases are developed to validate the BTC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BTC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3" name="Picture 2">
            <a:extLst>
              <a:ext uri="{FF2B5EF4-FFF2-40B4-BE49-F238E27FC236}">
                <a16:creationId xmlns:a16="http://schemas.microsoft.com/office/drawing/2014/main" id="{6CFCBEB2-3224-44C0-934A-B7A5223DB110}"/>
              </a:ext>
            </a:extLst>
          </p:cNvPr>
          <p:cNvPicPr>
            <a:picLocks noChangeAspect="1"/>
          </p:cNvPicPr>
          <p:nvPr/>
        </p:nvPicPr>
        <p:blipFill>
          <a:blip r:embed="rId3"/>
          <a:stretch>
            <a:fillRect/>
          </a:stretch>
        </p:blipFill>
        <p:spPr>
          <a:xfrm>
            <a:off x="793782" y="1052433"/>
            <a:ext cx="8232231" cy="3658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8646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4002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925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Thermal Control High Level Control</a:t>
            </a:r>
          </a:p>
          <a:p>
            <a:pPr lvl="1">
              <a:lnSpc>
                <a:spcPts val="2050"/>
              </a:lnSpc>
            </a:pPr>
            <a:endParaRPr lang="en-US" kern="0" dirty="0"/>
          </a:p>
          <a:p>
            <a:pPr lvl="1">
              <a:lnSpc>
                <a:spcPts val="2050"/>
              </a:lnSpc>
            </a:pPr>
            <a:r>
              <a:rPr lang="en-US" b="1" u="sng" dirty="0"/>
              <a:t>Description: </a:t>
            </a:r>
            <a:r>
              <a:rPr lang="en-US" kern="0" dirty="0"/>
              <a:t>Run 10 seconds cycle: during the cycle, set 1) Randomly set maximum cell temperature to be greater than maximum operation high threshold(2s-3s); 2) randomly set minimum cell temperature to be less than minimum operation low threshold (4s-5s); 3) set two cell temperature such that their difference is higher than the given threshold(6s-7s); 4) set all cell temperatures to be within operation range (all other time)</a:t>
            </a:r>
          </a:p>
          <a:p>
            <a:pPr lvl="1">
              <a:lnSpc>
                <a:spcPts val="2050"/>
              </a:lnSpc>
            </a:pPr>
            <a:endParaRPr lang="en-US" kern="0" dirty="0"/>
          </a:p>
          <a:p>
            <a:pPr lvl="1">
              <a:lnSpc>
                <a:spcPts val="2050"/>
              </a:lnSpc>
            </a:pPr>
            <a:r>
              <a:rPr lang="en-US" b="1" u="sng" kern="0" dirty="0"/>
              <a:t>Expected Result: </a:t>
            </a:r>
            <a:r>
              <a:rPr lang="en-US" kern="0" dirty="0"/>
              <a:t>Coolant flow rate should be nonzero for case 1), 2) and 3), but will zero for case 4)</a:t>
            </a:r>
          </a:p>
          <a:p>
            <a:pPr lvl="1">
              <a:lnSpc>
                <a:spcPts val="2050"/>
              </a:lnSpc>
            </a:pPr>
            <a:endParaRPr lang="en-US" kern="0" dirty="0"/>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570545" y="6194321"/>
            <a:ext cx="1641987" cy="914400"/>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SOCs</a:t>
            </a:r>
          </a:p>
        </p:txBody>
      </p:sp>
      <p:sp>
        <p:nvSpPr>
          <p:cNvPr id="7" name="TextBox 6">
            <a:extLst>
              <a:ext uri="{FF2B5EF4-FFF2-40B4-BE49-F238E27FC236}">
                <a16:creationId xmlns:a16="http://schemas.microsoft.com/office/drawing/2014/main" id="{2F65B24C-97E2-46C7-A34F-6E55A1C4A81B}"/>
              </a:ext>
            </a:extLst>
          </p:cNvPr>
          <p:cNvSpPr txBox="1"/>
          <p:nvPr/>
        </p:nvSpPr>
        <p:spPr>
          <a:xfrm>
            <a:off x="6307967" y="6194321"/>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Temperatures</a:t>
            </a:r>
          </a:p>
        </p:txBody>
      </p:sp>
      <p:pic>
        <p:nvPicPr>
          <p:cNvPr id="9" name="Picture 8">
            <a:extLst>
              <a:ext uri="{FF2B5EF4-FFF2-40B4-BE49-F238E27FC236}">
                <a16:creationId xmlns:a16="http://schemas.microsoft.com/office/drawing/2014/main" id="{850DD3BA-772C-49D4-AAB2-EC1952C8B962}"/>
              </a:ext>
            </a:extLst>
          </p:cNvPr>
          <p:cNvPicPr>
            <a:picLocks noChangeAspect="1"/>
          </p:cNvPicPr>
          <p:nvPr/>
        </p:nvPicPr>
        <p:blipFill>
          <a:blip r:embed="rId3"/>
          <a:stretch>
            <a:fillRect/>
          </a:stretch>
        </p:blipFill>
        <p:spPr>
          <a:xfrm>
            <a:off x="1806779" y="3542371"/>
            <a:ext cx="7141065" cy="2514298"/>
          </a:xfrm>
          <a:prstGeom prst="rect">
            <a:avLst/>
          </a:prstGeom>
        </p:spPr>
      </p:pic>
    </p:spTree>
    <p:extLst>
      <p:ext uri="{BB962C8B-B14F-4D97-AF65-F5344CB8AC3E}">
        <p14:creationId xmlns:p14="http://schemas.microsoft.com/office/powerpoint/2010/main" val="1470402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473095" y="4650658"/>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Battery coolant request is 1 during 2s-3s, 4s-5s and 6s-7s when we set the cell temperature abnormal </a:t>
            </a:r>
          </a:p>
          <a:p>
            <a:pPr lvl="1">
              <a:lnSpc>
                <a:spcPts val="2050"/>
              </a:lnSpc>
            </a:pPr>
            <a:endParaRPr lang="en-US" kern="0" dirty="0"/>
          </a:p>
          <a:p>
            <a:pPr lvl="1">
              <a:lnSpc>
                <a:spcPts val="2050"/>
              </a:lnSpc>
            </a:pPr>
            <a:r>
              <a:rPr lang="en-US" kern="0" dirty="0"/>
              <a:t>Actual battery temperature is 43 during 2s-3s and 16 during 4s-5s to capture worst cell temperature</a:t>
            </a:r>
          </a:p>
          <a:p>
            <a:pPr lvl="1">
              <a:lnSpc>
                <a:spcPts val="2050"/>
              </a:lnSpc>
            </a:pPr>
            <a:endParaRPr lang="en-US" kern="0" dirty="0"/>
          </a:p>
          <a:p>
            <a:pPr lvl="1">
              <a:lnSpc>
                <a:spcPts val="2050"/>
              </a:lnSpc>
            </a:pPr>
            <a:r>
              <a:rPr lang="en-US" kern="0" dirty="0"/>
              <a:t>When cell temperatures are not too high or too low, maximum cell temperature will be battery temperature</a:t>
            </a:r>
          </a:p>
        </p:txBody>
      </p:sp>
      <p:sp>
        <p:nvSpPr>
          <p:cNvPr id="5" name="TextBox 4">
            <a:extLst>
              <a:ext uri="{FF2B5EF4-FFF2-40B4-BE49-F238E27FC236}">
                <a16:creationId xmlns:a16="http://schemas.microsoft.com/office/drawing/2014/main" id="{9430087D-4E6A-40EB-A3D1-BDA009CCBFE0}"/>
              </a:ext>
            </a:extLst>
          </p:cNvPr>
          <p:cNvSpPr txBox="1"/>
          <p:nvPr/>
        </p:nvSpPr>
        <p:spPr>
          <a:xfrm>
            <a:off x="2644879" y="41758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actual temperature</a:t>
            </a:r>
          </a:p>
        </p:txBody>
      </p:sp>
      <p:sp>
        <p:nvSpPr>
          <p:cNvPr id="13" name="TextBox 12">
            <a:extLst>
              <a:ext uri="{FF2B5EF4-FFF2-40B4-BE49-F238E27FC236}">
                <a16:creationId xmlns:a16="http://schemas.microsoft.com/office/drawing/2014/main" id="{4AEC7A2E-403A-410F-929E-3EC3209BA3F3}"/>
              </a:ext>
            </a:extLst>
          </p:cNvPr>
          <p:cNvSpPr txBox="1"/>
          <p:nvPr/>
        </p:nvSpPr>
        <p:spPr>
          <a:xfrm>
            <a:off x="6376221" y="4182751"/>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coolant flow request command</a:t>
            </a:r>
          </a:p>
        </p:txBody>
      </p:sp>
      <p:pic>
        <p:nvPicPr>
          <p:cNvPr id="4" name="Picture 3">
            <a:extLst>
              <a:ext uri="{FF2B5EF4-FFF2-40B4-BE49-F238E27FC236}">
                <a16:creationId xmlns:a16="http://schemas.microsoft.com/office/drawing/2014/main" id="{20F45161-BBC7-4B45-A3DF-23914F61DA47}"/>
              </a:ext>
            </a:extLst>
          </p:cNvPr>
          <p:cNvPicPr>
            <a:picLocks noChangeAspect="1"/>
          </p:cNvPicPr>
          <p:nvPr/>
        </p:nvPicPr>
        <p:blipFill>
          <a:blip r:embed="rId3"/>
          <a:stretch>
            <a:fillRect/>
          </a:stretch>
        </p:blipFill>
        <p:spPr>
          <a:xfrm>
            <a:off x="1161076" y="915128"/>
            <a:ext cx="8696325" cy="3143250"/>
          </a:xfrm>
          <a:prstGeom prst="rect">
            <a:avLst/>
          </a:prstGeom>
        </p:spPr>
      </p:pic>
    </p:spTree>
    <p:extLst>
      <p:ext uri="{BB962C8B-B14F-4D97-AF65-F5344CB8AC3E}">
        <p14:creationId xmlns:p14="http://schemas.microsoft.com/office/powerpoint/2010/main" val="1780184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4002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2</a:t>
            </a:r>
            <a:r>
              <a:rPr lang="en-US" kern="0" dirty="0"/>
              <a:t>: </a:t>
            </a:r>
            <a:r>
              <a:rPr lang="en-US" dirty="0"/>
              <a:t>Full Charging Temperature Control </a:t>
            </a:r>
            <a:endParaRPr lang="en-US" kern="0" dirty="0"/>
          </a:p>
          <a:p>
            <a:pPr lvl="1">
              <a:lnSpc>
                <a:spcPts val="2050"/>
              </a:lnSpc>
            </a:pPr>
            <a:endParaRPr lang="en-US" kern="0" dirty="0"/>
          </a:p>
          <a:p>
            <a:pPr lvl="1">
              <a:lnSpc>
                <a:spcPts val="2050"/>
              </a:lnSpc>
            </a:pPr>
            <a:r>
              <a:rPr lang="en-US" b="1" u="sng" dirty="0"/>
              <a:t>Description: </a:t>
            </a:r>
            <a:r>
              <a:rPr lang="en-US" kern="0" dirty="0"/>
              <a:t>Run 10 seconds cycle: </a:t>
            </a:r>
            <a:r>
              <a:rPr lang="en-US" dirty="0"/>
              <a:t>set SOC to be above 95 percent, 1) Set the ambient temperature to be below ambient temperature lower threshold (0s-1s); 2) set the ambient temperature to be above ambient temperature upper threshold (1s-3s); 3) set ambient temperature back to 27 deg C</a:t>
            </a:r>
            <a:endParaRPr lang="en-US" kern="0" dirty="0"/>
          </a:p>
          <a:p>
            <a:pPr lvl="1">
              <a:lnSpc>
                <a:spcPts val="2050"/>
              </a:lnSpc>
            </a:pPr>
            <a:endParaRPr lang="en-US" kern="0" dirty="0"/>
          </a:p>
          <a:p>
            <a:pPr lvl="1">
              <a:lnSpc>
                <a:spcPts val="2050"/>
              </a:lnSpc>
            </a:pPr>
            <a:r>
              <a:rPr lang="en-US" b="1" u="sng" kern="0" dirty="0"/>
              <a:t>Expected Result: </a:t>
            </a:r>
            <a:r>
              <a:rPr lang="en-US" dirty="0"/>
              <a:t>Target battery temperature should be 1) the maximum temperature lower threshold; 2) the maximum temperature upper threshold; 3) continue to stay </a:t>
            </a:r>
            <a:endParaRPr lang="en-US" kern="0" dirty="0"/>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462390" y="6194321"/>
            <a:ext cx="1641987" cy="914400"/>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SOCs</a:t>
            </a:r>
          </a:p>
        </p:txBody>
      </p:sp>
      <p:sp>
        <p:nvSpPr>
          <p:cNvPr id="7" name="TextBox 6">
            <a:extLst>
              <a:ext uri="{FF2B5EF4-FFF2-40B4-BE49-F238E27FC236}">
                <a16:creationId xmlns:a16="http://schemas.microsoft.com/office/drawing/2014/main" id="{2F65B24C-97E2-46C7-A34F-6E55A1C4A81B}"/>
              </a:ext>
            </a:extLst>
          </p:cNvPr>
          <p:cNvSpPr txBox="1"/>
          <p:nvPr/>
        </p:nvSpPr>
        <p:spPr>
          <a:xfrm>
            <a:off x="6062161" y="6194321"/>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Ambient Temperatures</a:t>
            </a:r>
          </a:p>
        </p:txBody>
      </p:sp>
      <p:pic>
        <p:nvPicPr>
          <p:cNvPr id="4" name="Picture 3">
            <a:extLst>
              <a:ext uri="{FF2B5EF4-FFF2-40B4-BE49-F238E27FC236}">
                <a16:creationId xmlns:a16="http://schemas.microsoft.com/office/drawing/2014/main" id="{0A9BB62C-7F82-4558-85AF-71EE363551F6}"/>
              </a:ext>
            </a:extLst>
          </p:cNvPr>
          <p:cNvPicPr>
            <a:picLocks noChangeAspect="1"/>
          </p:cNvPicPr>
          <p:nvPr/>
        </p:nvPicPr>
        <p:blipFill>
          <a:blip r:embed="rId3"/>
          <a:stretch>
            <a:fillRect/>
          </a:stretch>
        </p:blipFill>
        <p:spPr>
          <a:xfrm>
            <a:off x="1865466" y="3641854"/>
            <a:ext cx="6944237" cy="2482481"/>
          </a:xfrm>
          <a:prstGeom prst="rect">
            <a:avLst/>
          </a:prstGeom>
        </p:spPr>
      </p:pic>
    </p:spTree>
    <p:extLst>
      <p:ext uri="{BB962C8B-B14F-4D97-AF65-F5344CB8AC3E}">
        <p14:creationId xmlns:p14="http://schemas.microsoft.com/office/powerpoint/2010/main" val="2748594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3.3.2 Battery Thermal Control: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473095" y="4650658"/>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Battery target temperature is maximum battery temperature lower threshold when ambient temperature is below operating range and is minimum battery temperature upper threshold when ambient temperature above operation range </a:t>
            </a:r>
          </a:p>
          <a:p>
            <a:pPr lvl="1">
              <a:lnSpc>
                <a:spcPts val="2050"/>
              </a:lnSpc>
            </a:pPr>
            <a:endParaRPr lang="en-US" kern="0" dirty="0"/>
          </a:p>
          <a:p>
            <a:pPr lvl="1">
              <a:lnSpc>
                <a:spcPts val="2050"/>
              </a:lnSpc>
            </a:pPr>
            <a:r>
              <a:rPr lang="en-US" kern="0" dirty="0"/>
              <a:t>Coolant flow is required when ambient temperature is too cold or too hot since cell temperature is set to between 30 to 35 </a:t>
            </a:r>
            <a:r>
              <a:rPr lang="en-US" kern="0" dirty="0" err="1"/>
              <a:t>degC</a:t>
            </a: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2644879" y="41758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Target battery temperature</a:t>
            </a:r>
          </a:p>
        </p:txBody>
      </p:sp>
      <p:pic>
        <p:nvPicPr>
          <p:cNvPr id="7" name="Picture 6">
            <a:extLst>
              <a:ext uri="{FF2B5EF4-FFF2-40B4-BE49-F238E27FC236}">
                <a16:creationId xmlns:a16="http://schemas.microsoft.com/office/drawing/2014/main" id="{9E92ECB4-BF87-4AA2-AEE9-B303BBD54A21}"/>
              </a:ext>
            </a:extLst>
          </p:cNvPr>
          <p:cNvPicPr>
            <a:picLocks noChangeAspect="1"/>
          </p:cNvPicPr>
          <p:nvPr/>
        </p:nvPicPr>
        <p:blipFill>
          <a:blip r:embed="rId3"/>
          <a:stretch>
            <a:fillRect/>
          </a:stretch>
        </p:blipFill>
        <p:spPr>
          <a:xfrm>
            <a:off x="803582" y="891716"/>
            <a:ext cx="9158085" cy="3244411"/>
          </a:xfrm>
          <a:prstGeom prst="rect">
            <a:avLst/>
          </a:prstGeom>
        </p:spPr>
      </p:pic>
      <p:sp>
        <p:nvSpPr>
          <p:cNvPr id="9" name="TextBox 8">
            <a:extLst>
              <a:ext uri="{FF2B5EF4-FFF2-40B4-BE49-F238E27FC236}">
                <a16:creationId xmlns:a16="http://schemas.microsoft.com/office/drawing/2014/main" id="{8C662A51-99CE-40FE-BA21-A710241F7996}"/>
              </a:ext>
            </a:extLst>
          </p:cNvPr>
          <p:cNvSpPr txBox="1"/>
          <p:nvPr/>
        </p:nvSpPr>
        <p:spPr>
          <a:xfrm>
            <a:off x="6376221" y="4182751"/>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coolant flow request command</a:t>
            </a:r>
          </a:p>
        </p:txBody>
      </p:sp>
    </p:spTree>
    <p:extLst>
      <p:ext uri="{BB962C8B-B14F-4D97-AF65-F5344CB8AC3E}">
        <p14:creationId xmlns:p14="http://schemas.microsoft.com/office/powerpoint/2010/main" val="3337800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(VITM):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21891" y="5141521"/>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Cell temperatures, cell voltages, pack voltages, vehicle side voltages, pack current, coolant inlet/outlet temperatures are filtered in the logic</a:t>
            </a:r>
          </a:p>
          <a:p>
            <a:pPr marL="285750" indent="-285750">
              <a:buFont typeface="Arial" panose="020B0604020202020204" pitchFamily="34" charset="0"/>
              <a:buChar char="•"/>
            </a:pPr>
            <a:r>
              <a:rPr lang="en-US" sz="1600" kern="0" dirty="0"/>
              <a:t>Filtered signal values are used to compute statistical signals of cell temperatures and cell voltages</a:t>
            </a:r>
          </a:p>
          <a:p>
            <a:pPr marL="285750" indent="-285750">
              <a:buFont typeface="Arial" panose="020B0604020202020204" pitchFamily="34" charset="0"/>
              <a:buChar char="•"/>
            </a:pPr>
            <a:r>
              <a:rPr lang="en-US" sz="1600" kern="0" dirty="0"/>
              <a:t>Filtered signals are also used by diagnostic logic to check if any sensor reading is abnormal and the flag will be raised if sensor reading is out of operating range</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3" name="Picture 2">
            <a:extLst>
              <a:ext uri="{FF2B5EF4-FFF2-40B4-BE49-F238E27FC236}">
                <a16:creationId xmlns:a16="http://schemas.microsoft.com/office/drawing/2014/main" id="{DCD2D7F4-2E61-4DA9-9B41-9E011E1487E0}"/>
              </a:ext>
            </a:extLst>
          </p:cNvPr>
          <p:cNvPicPr>
            <a:picLocks noChangeAspect="1"/>
          </p:cNvPicPr>
          <p:nvPr/>
        </p:nvPicPr>
        <p:blipFill>
          <a:blip r:embed="rId3"/>
          <a:stretch>
            <a:fillRect/>
          </a:stretch>
        </p:blipFill>
        <p:spPr>
          <a:xfrm>
            <a:off x="975852" y="1088932"/>
            <a:ext cx="6024716" cy="368365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7A9BDBC-BA9F-4FF0-A250-69A224C07423}"/>
              </a:ext>
            </a:extLst>
          </p:cNvPr>
          <p:cNvPicPr>
            <a:picLocks noChangeAspect="1"/>
          </p:cNvPicPr>
          <p:nvPr/>
        </p:nvPicPr>
        <p:blipFill>
          <a:blip r:embed="rId4"/>
          <a:stretch>
            <a:fillRect/>
          </a:stretch>
        </p:blipFill>
        <p:spPr>
          <a:xfrm>
            <a:off x="7282725" y="1265904"/>
            <a:ext cx="4332345" cy="260245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5C1931A-3B61-4894-9856-DE3A637445BF}"/>
              </a:ext>
            </a:extLst>
          </p:cNvPr>
          <p:cNvSpPr txBox="1"/>
          <p:nvPr/>
        </p:nvSpPr>
        <p:spPr>
          <a:xfrm>
            <a:off x="7757058" y="4099640"/>
            <a:ext cx="3465440" cy="275303"/>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voltage diagnostics and statistical calculation</a:t>
            </a:r>
          </a:p>
        </p:txBody>
      </p:sp>
    </p:spTree>
    <p:extLst>
      <p:ext uri="{BB962C8B-B14F-4D97-AF65-F5344CB8AC3E}">
        <p14:creationId xmlns:p14="http://schemas.microsoft.com/office/powerpoint/2010/main" val="21929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7FE628B-9C70-42CE-A5D3-2EBA8959276B}"/>
              </a:ext>
            </a:extLst>
          </p:cNvPr>
          <p:cNvSpPr txBox="1"/>
          <p:nvPr/>
        </p:nvSpPr>
        <p:spPr>
          <a:xfrm>
            <a:off x="6915334" y="1773999"/>
            <a:ext cx="1089045" cy="335842"/>
          </a:xfrm>
          <a:prstGeom prst="rect">
            <a:avLst/>
          </a:prstGeom>
          <a:noFill/>
        </p:spPr>
        <p:txBody>
          <a:bodyPr wrap="none" lIns="0" tIns="0" rIns="0" bIns="0" rtlCol="0">
            <a:noAutofit/>
          </a:bodyPr>
          <a:lstStyle/>
          <a:p>
            <a:pPr>
              <a:lnSpc>
                <a:spcPct val="110000"/>
              </a:lnSpc>
              <a:spcBef>
                <a:spcPts val="0"/>
              </a:spcBef>
            </a:pP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a:xfrm>
            <a:off x="570270" y="2109841"/>
            <a:ext cx="12198350" cy="1440000"/>
          </a:xfrm>
        </p:spPr>
        <p:txBody>
          <a:bodyPr>
            <a:scene3d>
              <a:camera prst="orthographicFront"/>
              <a:lightRig rig="soft" dir="t">
                <a:rot lat="0" lon="0" rev="15600000"/>
              </a:lightRig>
            </a:scene3d>
            <a:sp3d extrusionH="57150" prstMaterial="softEdge">
              <a:bevelT w="25400" h="38100"/>
            </a:sp3d>
          </a:bodyPr>
          <a:lstStyle/>
          <a:p>
            <a:r>
              <a:rPr lang="en-US" sz="3200" dirty="0">
                <a:ln/>
                <a:solidFill>
                  <a:schemeClr val="accent4"/>
                </a:solidFill>
              </a:rPr>
              <a:t>Work Package 3.1: System Engineering</a:t>
            </a:r>
          </a:p>
        </p:txBody>
      </p:sp>
    </p:spTree>
    <p:extLst>
      <p:ext uri="{BB962C8B-B14F-4D97-AF65-F5344CB8AC3E}">
        <p14:creationId xmlns:p14="http://schemas.microsoft.com/office/powerpoint/2010/main" val="1636206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572730" y="5220927"/>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The total of 7 requirements associated with BTC have been established </a:t>
            </a:r>
          </a:p>
          <a:p>
            <a:pPr marL="285750" indent="-285750">
              <a:buFont typeface="Arial" panose="020B0604020202020204" pitchFamily="34" charset="0"/>
              <a:buChar char="•"/>
            </a:pPr>
            <a:r>
              <a:rPr lang="en-US" kern="0" dirty="0"/>
              <a:t>The total of 7 test cases are developed to validate the BTC requirements</a:t>
            </a:r>
          </a:p>
          <a:p>
            <a:pPr marL="285750" indent="-285750">
              <a:buFont typeface="Arial" panose="020B0604020202020204" pitchFamily="34" charset="0"/>
              <a:buChar char="•"/>
            </a:pPr>
            <a:r>
              <a:rPr lang="en-US" kern="0" dirty="0"/>
              <a:t>Open loop harness is developed to specifically conduct open loop testing</a:t>
            </a:r>
          </a:p>
          <a:p>
            <a:pPr marL="285750" indent="-285750">
              <a:buFont typeface="Arial" panose="020B0604020202020204" pitchFamily="34" charset="0"/>
              <a:buChar char="•"/>
            </a:pPr>
            <a:r>
              <a:rPr lang="en-US" kern="0" dirty="0"/>
              <a:t>The open loop harness is using model reference block to call the VIT Monitor Simulink model</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4" name="Picture 3">
            <a:extLst>
              <a:ext uri="{FF2B5EF4-FFF2-40B4-BE49-F238E27FC236}">
                <a16:creationId xmlns:a16="http://schemas.microsoft.com/office/drawing/2014/main" id="{D8EE1579-E8E4-4147-BECE-06BA6B6A9065}"/>
              </a:ext>
            </a:extLst>
          </p:cNvPr>
          <p:cNvPicPr>
            <a:picLocks noChangeAspect="1"/>
          </p:cNvPicPr>
          <p:nvPr/>
        </p:nvPicPr>
        <p:blipFill>
          <a:blip r:embed="rId3"/>
          <a:stretch>
            <a:fillRect/>
          </a:stretch>
        </p:blipFill>
        <p:spPr>
          <a:xfrm>
            <a:off x="1229419" y="847264"/>
            <a:ext cx="3837666" cy="4275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2588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4002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a:t>
            </a:r>
            <a:r>
              <a:rPr lang="en-US" dirty="0"/>
              <a:t>cell voltage monitoring and statistical calculation</a:t>
            </a:r>
            <a:endParaRPr lang="en-US" kern="0" dirty="0"/>
          </a:p>
          <a:p>
            <a:pPr lvl="1">
              <a:lnSpc>
                <a:spcPts val="2050"/>
              </a:lnSpc>
            </a:pPr>
            <a:endParaRPr lang="en-US" kern="0" dirty="0"/>
          </a:p>
          <a:p>
            <a:pPr lvl="1">
              <a:lnSpc>
                <a:spcPts val="2050"/>
              </a:lnSpc>
            </a:pPr>
            <a:r>
              <a:rPr lang="en-US" b="1" u="sng" dirty="0"/>
              <a:t>Description: </a:t>
            </a:r>
            <a:r>
              <a:rPr lang="en-US" kern="0" dirty="0"/>
              <a:t>run 30s cycle, make the maximum cell voltage between 3.3V to 3.7V</a:t>
            </a:r>
          </a:p>
          <a:p>
            <a:pPr marL="1588" lvl="1" indent="0">
              <a:lnSpc>
                <a:spcPts val="2050"/>
              </a:lnSpc>
              <a:buNone/>
            </a:pPr>
            <a:endParaRPr lang="en-US" kern="0" dirty="0"/>
          </a:p>
          <a:p>
            <a:pPr lvl="1">
              <a:lnSpc>
                <a:spcPts val="2050"/>
              </a:lnSpc>
            </a:pPr>
            <a:r>
              <a:rPr lang="en-US" b="1" u="sng" kern="0" dirty="0"/>
              <a:t>Expected Result: </a:t>
            </a:r>
            <a:r>
              <a:rPr lang="en-US" kern="0" dirty="0"/>
              <a:t>Cell voltage should be filtered properly and the min, max and average cell voltage should be calculated and broadcasted by CAN properly</a:t>
            </a:r>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167423" y="6112312"/>
            <a:ext cx="1640552"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Voltage</a:t>
            </a:r>
          </a:p>
        </p:txBody>
      </p:sp>
      <p:sp>
        <p:nvSpPr>
          <p:cNvPr id="7" name="TextBox 6">
            <a:extLst>
              <a:ext uri="{FF2B5EF4-FFF2-40B4-BE49-F238E27FC236}">
                <a16:creationId xmlns:a16="http://schemas.microsoft.com/office/drawing/2014/main" id="{2F65B24C-97E2-46C7-A34F-6E55A1C4A81B}"/>
              </a:ext>
            </a:extLst>
          </p:cNvPr>
          <p:cNvSpPr txBox="1"/>
          <p:nvPr/>
        </p:nvSpPr>
        <p:spPr>
          <a:xfrm>
            <a:off x="6262125" y="6112312"/>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Minimum Cell Voltage</a:t>
            </a:r>
          </a:p>
        </p:txBody>
      </p:sp>
      <p:pic>
        <p:nvPicPr>
          <p:cNvPr id="4" name="Picture 3">
            <a:extLst>
              <a:ext uri="{FF2B5EF4-FFF2-40B4-BE49-F238E27FC236}">
                <a16:creationId xmlns:a16="http://schemas.microsoft.com/office/drawing/2014/main" id="{786BBCC8-A8E7-4A3C-B6BC-55C080C808AD}"/>
              </a:ext>
            </a:extLst>
          </p:cNvPr>
          <p:cNvPicPr>
            <a:picLocks noChangeAspect="1"/>
          </p:cNvPicPr>
          <p:nvPr/>
        </p:nvPicPr>
        <p:blipFill>
          <a:blip r:embed="rId3"/>
          <a:stretch>
            <a:fillRect/>
          </a:stretch>
        </p:blipFill>
        <p:spPr>
          <a:xfrm>
            <a:off x="1541309" y="3032084"/>
            <a:ext cx="7829844" cy="2962241"/>
          </a:xfrm>
          <a:prstGeom prst="rect">
            <a:avLst/>
          </a:prstGeom>
        </p:spPr>
      </p:pic>
    </p:spTree>
    <p:extLst>
      <p:ext uri="{BB962C8B-B14F-4D97-AF65-F5344CB8AC3E}">
        <p14:creationId xmlns:p14="http://schemas.microsoft.com/office/powerpoint/2010/main" val="692116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51753" y="4513006"/>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Maximum cell voltage is around 3.7V, upper level between 3.3V and 3.7V</a:t>
            </a:r>
          </a:p>
          <a:p>
            <a:pPr lvl="1">
              <a:lnSpc>
                <a:spcPts val="2050"/>
              </a:lnSpc>
            </a:pPr>
            <a:endParaRPr lang="en-US" kern="0" dirty="0"/>
          </a:p>
          <a:p>
            <a:pPr lvl="1">
              <a:lnSpc>
                <a:spcPts val="2050"/>
              </a:lnSpc>
            </a:pPr>
            <a:r>
              <a:rPr lang="en-US" kern="0" dirty="0"/>
              <a:t>Minimum cell voltage is around 3.3V, lower level between 3.3V and 3.7V</a:t>
            </a:r>
          </a:p>
          <a:p>
            <a:pPr lvl="1">
              <a:lnSpc>
                <a:spcPts val="2050"/>
              </a:lnSpc>
            </a:pPr>
            <a:endParaRPr lang="en-US" kern="0" dirty="0"/>
          </a:p>
          <a:p>
            <a:pPr lvl="1">
              <a:lnSpc>
                <a:spcPts val="2050"/>
              </a:lnSpc>
            </a:pPr>
            <a:r>
              <a:rPr lang="en-US" kern="0" dirty="0"/>
              <a:t>Average cell voltage is around 3.7V, middle level between 3.3V and 3.7V</a:t>
            </a:r>
          </a:p>
        </p:txBody>
      </p:sp>
      <p:sp>
        <p:nvSpPr>
          <p:cNvPr id="5" name="TextBox 4">
            <a:extLst>
              <a:ext uri="{FF2B5EF4-FFF2-40B4-BE49-F238E27FC236}">
                <a16:creationId xmlns:a16="http://schemas.microsoft.com/office/drawing/2014/main" id="{9430087D-4E6A-40EB-A3D1-BDA009CCBFE0}"/>
              </a:ext>
            </a:extLst>
          </p:cNvPr>
          <p:cNvSpPr txBox="1"/>
          <p:nvPr/>
        </p:nvSpPr>
        <p:spPr>
          <a:xfrm>
            <a:off x="2979176" y="4027230"/>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Maximum Cell Voltage</a:t>
            </a:r>
          </a:p>
        </p:txBody>
      </p:sp>
      <p:sp>
        <p:nvSpPr>
          <p:cNvPr id="9" name="TextBox 8">
            <a:extLst>
              <a:ext uri="{FF2B5EF4-FFF2-40B4-BE49-F238E27FC236}">
                <a16:creationId xmlns:a16="http://schemas.microsoft.com/office/drawing/2014/main" id="{8C662A51-99CE-40FE-BA21-A710241F7996}"/>
              </a:ext>
            </a:extLst>
          </p:cNvPr>
          <p:cNvSpPr txBox="1"/>
          <p:nvPr/>
        </p:nvSpPr>
        <p:spPr>
          <a:xfrm>
            <a:off x="6812734" y="4055829"/>
            <a:ext cx="2925095" cy="226098"/>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Average Cell Voltage </a:t>
            </a:r>
          </a:p>
        </p:txBody>
      </p:sp>
      <p:pic>
        <p:nvPicPr>
          <p:cNvPr id="4" name="Picture 3">
            <a:extLst>
              <a:ext uri="{FF2B5EF4-FFF2-40B4-BE49-F238E27FC236}">
                <a16:creationId xmlns:a16="http://schemas.microsoft.com/office/drawing/2014/main" id="{B21F62C4-D577-4384-857E-80E610FB6082}"/>
              </a:ext>
            </a:extLst>
          </p:cNvPr>
          <p:cNvPicPr>
            <a:picLocks noChangeAspect="1"/>
          </p:cNvPicPr>
          <p:nvPr/>
        </p:nvPicPr>
        <p:blipFill>
          <a:blip r:embed="rId3"/>
          <a:stretch>
            <a:fillRect/>
          </a:stretch>
        </p:blipFill>
        <p:spPr>
          <a:xfrm>
            <a:off x="1379536" y="828657"/>
            <a:ext cx="8265909" cy="3126158"/>
          </a:xfrm>
          <a:prstGeom prst="rect">
            <a:avLst/>
          </a:prstGeom>
        </p:spPr>
      </p:pic>
    </p:spTree>
    <p:extLst>
      <p:ext uri="{BB962C8B-B14F-4D97-AF65-F5344CB8AC3E}">
        <p14:creationId xmlns:p14="http://schemas.microsoft.com/office/powerpoint/2010/main" val="3928734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628097" y="1188976"/>
            <a:ext cx="10942155" cy="2467576"/>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2</a:t>
            </a:r>
            <a:r>
              <a:rPr lang="en-US" kern="0" dirty="0"/>
              <a:t>:  </a:t>
            </a:r>
            <a:r>
              <a:rPr lang="en-US" dirty="0"/>
              <a:t>cell voltage diagnostic (cell voltage allowable range between 2.7V to 4.2V)</a:t>
            </a:r>
            <a:endParaRPr lang="en-US" kern="0" dirty="0"/>
          </a:p>
          <a:p>
            <a:pPr lvl="1">
              <a:lnSpc>
                <a:spcPts val="2050"/>
              </a:lnSpc>
            </a:pPr>
            <a:endParaRPr lang="en-US" kern="0" dirty="0"/>
          </a:p>
          <a:p>
            <a:pPr lvl="1">
              <a:lnSpc>
                <a:spcPts val="2050"/>
              </a:lnSpc>
            </a:pPr>
            <a:r>
              <a:rPr lang="en-US" b="1" u="sng" dirty="0"/>
              <a:t>Description: </a:t>
            </a:r>
            <a:r>
              <a:rPr lang="en-US" kern="0" dirty="0"/>
              <a:t>run 30s cycle, make the maximum cell voltage above the given threshold between 3 to 6 seconds and then make the minimum cell temperature below the given threshold for  between 9 to 12 seconds </a:t>
            </a:r>
          </a:p>
          <a:p>
            <a:pPr lvl="1">
              <a:lnSpc>
                <a:spcPts val="2050"/>
              </a:lnSpc>
            </a:pPr>
            <a:r>
              <a:rPr lang="en-US" b="1" u="sng" kern="0" dirty="0"/>
              <a:t>Expected Result: </a:t>
            </a:r>
            <a:r>
              <a:rPr lang="en-US" kern="0" dirty="0"/>
              <a:t>The cell voltage high fault should be 1 after one cell voltage is above the cell voltage high  threshold; the cell voltage low fault should be 1 after one cell voltage is below the cell low voltage threshold;</a:t>
            </a:r>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167423" y="6112312"/>
            <a:ext cx="1640552"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Voltage</a:t>
            </a:r>
          </a:p>
        </p:txBody>
      </p:sp>
      <p:sp>
        <p:nvSpPr>
          <p:cNvPr id="7" name="TextBox 6">
            <a:extLst>
              <a:ext uri="{FF2B5EF4-FFF2-40B4-BE49-F238E27FC236}">
                <a16:creationId xmlns:a16="http://schemas.microsoft.com/office/drawing/2014/main" id="{2F65B24C-97E2-46C7-A34F-6E55A1C4A81B}"/>
              </a:ext>
            </a:extLst>
          </p:cNvPr>
          <p:cNvSpPr txBox="1"/>
          <p:nvPr/>
        </p:nvSpPr>
        <p:spPr>
          <a:xfrm>
            <a:off x="6262125" y="6112312"/>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Minimum Cell Voltage</a:t>
            </a:r>
          </a:p>
        </p:txBody>
      </p:sp>
      <p:pic>
        <p:nvPicPr>
          <p:cNvPr id="8" name="Picture 7">
            <a:extLst>
              <a:ext uri="{FF2B5EF4-FFF2-40B4-BE49-F238E27FC236}">
                <a16:creationId xmlns:a16="http://schemas.microsoft.com/office/drawing/2014/main" id="{C0C6C128-04D5-442A-AD60-6B2C0A6EA731}"/>
              </a:ext>
            </a:extLst>
          </p:cNvPr>
          <p:cNvPicPr>
            <a:picLocks noChangeAspect="1"/>
          </p:cNvPicPr>
          <p:nvPr/>
        </p:nvPicPr>
        <p:blipFill>
          <a:blip r:embed="rId3"/>
          <a:stretch>
            <a:fillRect/>
          </a:stretch>
        </p:blipFill>
        <p:spPr>
          <a:xfrm>
            <a:off x="1905103" y="3450849"/>
            <a:ext cx="6688291" cy="2530361"/>
          </a:xfrm>
          <a:prstGeom prst="rect">
            <a:avLst/>
          </a:prstGeom>
        </p:spPr>
      </p:pic>
    </p:spTree>
    <p:extLst>
      <p:ext uri="{BB962C8B-B14F-4D97-AF65-F5344CB8AC3E}">
        <p14:creationId xmlns:p14="http://schemas.microsoft.com/office/powerpoint/2010/main" val="715964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3.3.3 VIT Monitoring: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827056" y="4414772"/>
            <a:ext cx="10942155"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Cell voltage faults are raised after 2 consecutive seconds out of range voltage signals are detected</a:t>
            </a:r>
          </a:p>
          <a:p>
            <a:pPr lvl="1">
              <a:lnSpc>
                <a:spcPts val="2050"/>
              </a:lnSpc>
            </a:pPr>
            <a:endParaRPr lang="en-US" kern="0" dirty="0"/>
          </a:p>
          <a:p>
            <a:pPr lvl="1">
              <a:lnSpc>
                <a:spcPts val="2050"/>
              </a:lnSpc>
            </a:pPr>
            <a:r>
              <a:rPr lang="en-US" kern="0" dirty="0"/>
              <a:t>Cell voltage low fault raised 2 seconds after low cell voltage is detected (initiated at 9s)</a:t>
            </a:r>
          </a:p>
          <a:p>
            <a:pPr lvl="1">
              <a:lnSpc>
                <a:spcPts val="2050"/>
              </a:lnSpc>
            </a:pPr>
            <a:endParaRPr lang="en-US" kern="0" dirty="0"/>
          </a:p>
          <a:p>
            <a:pPr lvl="1">
              <a:lnSpc>
                <a:spcPts val="2050"/>
              </a:lnSpc>
            </a:pPr>
            <a:r>
              <a:rPr lang="en-US" kern="0" dirty="0"/>
              <a:t>Cell voltage high fault raised 2 seconds after high cell voltage is detected (initiated at 3s)</a:t>
            </a:r>
          </a:p>
        </p:txBody>
      </p:sp>
      <p:sp>
        <p:nvSpPr>
          <p:cNvPr id="5" name="TextBox 4">
            <a:extLst>
              <a:ext uri="{FF2B5EF4-FFF2-40B4-BE49-F238E27FC236}">
                <a16:creationId xmlns:a16="http://schemas.microsoft.com/office/drawing/2014/main" id="{9430087D-4E6A-40EB-A3D1-BDA009CCBFE0}"/>
              </a:ext>
            </a:extLst>
          </p:cNvPr>
          <p:cNvSpPr txBox="1"/>
          <p:nvPr/>
        </p:nvSpPr>
        <p:spPr>
          <a:xfrm>
            <a:off x="3293809" y="39506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Cell Voltage Low Fault</a:t>
            </a:r>
          </a:p>
        </p:txBody>
      </p:sp>
      <p:sp>
        <p:nvSpPr>
          <p:cNvPr id="9" name="TextBox 8">
            <a:extLst>
              <a:ext uri="{FF2B5EF4-FFF2-40B4-BE49-F238E27FC236}">
                <a16:creationId xmlns:a16="http://schemas.microsoft.com/office/drawing/2014/main" id="{8C662A51-99CE-40FE-BA21-A710241F7996}"/>
              </a:ext>
            </a:extLst>
          </p:cNvPr>
          <p:cNvSpPr txBox="1"/>
          <p:nvPr/>
        </p:nvSpPr>
        <p:spPr>
          <a:xfrm>
            <a:off x="6802902" y="3942780"/>
            <a:ext cx="2925095" cy="226098"/>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Voltage High Fault </a:t>
            </a:r>
          </a:p>
        </p:txBody>
      </p:sp>
      <p:pic>
        <p:nvPicPr>
          <p:cNvPr id="7" name="Picture 6">
            <a:extLst>
              <a:ext uri="{FF2B5EF4-FFF2-40B4-BE49-F238E27FC236}">
                <a16:creationId xmlns:a16="http://schemas.microsoft.com/office/drawing/2014/main" id="{4FD87D40-0163-4308-8EF4-9090CF6C6ED7}"/>
              </a:ext>
            </a:extLst>
          </p:cNvPr>
          <p:cNvPicPr>
            <a:picLocks noChangeAspect="1"/>
          </p:cNvPicPr>
          <p:nvPr/>
        </p:nvPicPr>
        <p:blipFill>
          <a:blip r:embed="rId3"/>
          <a:stretch>
            <a:fillRect/>
          </a:stretch>
        </p:blipFill>
        <p:spPr>
          <a:xfrm>
            <a:off x="1826445" y="889131"/>
            <a:ext cx="7720678" cy="2935619"/>
          </a:xfrm>
          <a:prstGeom prst="rect">
            <a:avLst/>
          </a:prstGeom>
        </p:spPr>
      </p:pic>
    </p:spTree>
    <p:extLst>
      <p:ext uri="{BB962C8B-B14F-4D97-AF65-F5344CB8AC3E}">
        <p14:creationId xmlns:p14="http://schemas.microsoft.com/office/powerpoint/2010/main" val="3842232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3.3.4 State of Health (SOH):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21891" y="5141521"/>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sz="1600" kern="0" dirty="0"/>
              <a:t>We use delta cell voltage divided by the delta cell current to estimate the internal resistance of each cell</a:t>
            </a:r>
          </a:p>
          <a:p>
            <a:pPr marL="285750" indent="-285750">
              <a:buFont typeface="Arial" panose="020B0604020202020204" pitchFamily="34" charset="0"/>
              <a:buChar char="•"/>
            </a:pPr>
            <a:r>
              <a:rPr lang="en-US" sz="1600" kern="0" dirty="0"/>
              <a:t>The estimation is only activated when cell temperature and delta cell voltage and current satisfy certain conditions </a:t>
            </a:r>
          </a:p>
          <a:p>
            <a:pPr marL="285750" indent="-285750">
              <a:buFont typeface="Arial" panose="020B0604020202020204" pitchFamily="34" charset="0"/>
              <a:buChar char="•"/>
            </a:pPr>
            <a:r>
              <a:rPr lang="en-US" sz="1600" kern="0" dirty="0"/>
              <a:t>The ratio between estimated resistance and lookup table based resistance will be used by SOP to calculate power limit</a:t>
            </a:r>
          </a:p>
          <a:p>
            <a:pPr marL="285750" indent="-285750">
              <a:buFont typeface="Arial" panose="020B0604020202020204" pitchFamily="34" charset="0"/>
              <a:buChar char="•"/>
            </a:pPr>
            <a:r>
              <a:rPr lang="en-US" sz="1600" kern="0" dirty="0"/>
              <a:t>The minimum of all cell ratios between estimated resistance and lookup table based resistance will be the indicator of cell SOH, this value is combined with capacity degradation percentage to arrive at the single SOH index value from 0 to 100 </a:t>
            </a:r>
          </a:p>
          <a:p>
            <a:pPr marL="1588" lvl="1" indent="0">
              <a:lnSpc>
                <a:spcPts val="2050"/>
              </a:lnSpc>
              <a:buNone/>
            </a:pPr>
            <a:endParaRPr lang="en-US" sz="1600" kern="0" dirty="0"/>
          </a:p>
          <a:p>
            <a:pPr marL="1588" lvl="1" indent="0">
              <a:lnSpc>
                <a:spcPts val="2050"/>
              </a:lnSpc>
              <a:buNone/>
            </a:pPr>
            <a:endParaRPr lang="en-US" sz="1600" kern="0" dirty="0"/>
          </a:p>
          <a:p>
            <a:pPr lvl="1">
              <a:lnSpc>
                <a:spcPts val="2050"/>
              </a:lnSpc>
            </a:pPr>
            <a:endParaRPr lang="en-US" sz="1600" kern="0" dirty="0"/>
          </a:p>
        </p:txBody>
      </p:sp>
      <p:pic>
        <p:nvPicPr>
          <p:cNvPr id="3" name="Picture 2">
            <a:extLst>
              <a:ext uri="{FF2B5EF4-FFF2-40B4-BE49-F238E27FC236}">
                <a16:creationId xmlns:a16="http://schemas.microsoft.com/office/drawing/2014/main" id="{69BC1E44-61D6-4F17-A401-28EFEEB1DF40}"/>
              </a:ext>
            </a:extLst>
          </p:cNvPr>
          <p:cNvPicPr>
            <a:picLocks noChangeAspect="1"/>
          </p:cNvPicPr>
          <p:nvPr/>
        </p:nvPicPr>
        <p:blipFill>
          <a:blip r:embed="rId3"/>
          <a:stretch>
            <a:fillRect/>
          </a:stretch>
        </p:blipFill>
        <p:spPr>
          <a:xfrm>
            <a:off x="720862" y="959037"/>
            <a:ext cx="5535926" cy="392207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FA08255-0600-410D-9C6E-F73995A1CF61}"/>
              </a:ext>
            </a:extLst>
          </p:cNvPr>
          <p:cNvPicPr>
            <a:picLocks noChangeAspect="1"/>
          </p:cNvPicPr>
          <p:nvPr/>
        </p:nvPicPr>
        <p:blipFill>
          <a:blip r:embed="rId4"/>
          <a:stretch>
            <a:fillRect/>
          </a:stretch>
        </p:blipFill>
        <p:spPr>
          <a:xfrm>
            <a:off x="6657725" y="1012018"/>
            <a:ext cx="5139687" cy="143999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BA48E7D-0DFD-401F-95E9-C86CC1AB4143}"/>
              </a:ext>
            </a:extLst>
          </p:cNvPr>
          <p:cNvSpPr txBox="1"/>
          <p:nvPr/>
        </p:nvSpPr>
        <p:spPr>
          <a:xfrm>
            <a:off x="7828974" y="2681908"/>
            <a:ext cx="3195687" cy="245097"/>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Nominal internal resistance from lookup table</a:t>
            </a:r>
          </a:p>
        </p:txBody>
      </p:sp>
      <p:cxnSp>
        <p:nvCxnSpPr>
          <p:cNvPr id="9" name="Straight Arrow Connector 8">
            <a:extLst>
              <a:ext uri="{FF2B5EF4-FFF2-40B4-BE49-F238E27FC236}">
                <a16:creationId xmlns:a16="http://schemas.microsoft.com/office/drawing/2014/main" id="{C68AF1D8-B98B-4E4E-A1CB-474AD46DE23E}"/>
              </a:ext>
            </a:extLst>
          </p:cNvPr>
          <p:cNvCxnSpPr/>
          <p:nvPr/>
        </p:nvCxnSpPr>
        <p:spPr bwMode="auto">
          <a:xfrm>
            <a:off x="5458120" y="2102177"/>
            <a:ext cx="1131216" cy="26395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 name="Picture 10">
            <a:extLst>
              <a:ext uri="{FF2B5EF4-FFF2-40B4-BE49-F238E27FC236}">
                <a16:creationId xmlns:a16="http://schemas.microsoft.com/office/drawing/2014/main" id="{DB523D20-3B59-42FB-A7DC-BE435CE37D3C}"/>
              </a:ext>
            </a:extLst>
          </p:cNvPr>
          <p:cNvPicPr>
            <a:picLocks noChangeAspect="1"/>
          </p:cNvPicPr>
          <p:nvPr/>
        </p:nvPicPr>
        <p:blipFill>
          <a:blip r:embed="rId5"/>
          <a:stretch>
            <a:fillRect/>
          </a:stretch>
        </p:blipFill>
        <p:spPr>
          <a:xfrm>
            <a:off x="7180230" y="2940519"/>
            <a:ext cx="3676155" cy="156876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30965084-69FA-43ED-8C30-E48BB1B97BE7}"/>
              </a:ext>
            </a:extLst>
          </p:cNvPr>
          <p:cNvSpPr txBox="1"/>
          <p:nvPr/>
        </p:nvSpPr>
        <p:spPr>
          <a:xfrm>
            <a:off x="6793937" y="4702852"/>
            <a:ext cx="4683551" cy="29493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SOH calculation: estimated internal resistance/nominal resistance</a:t>
            </a:r>
          </a:p>
        </p:txBody>
      </p:sp>
    </p:spTree>
    <p:extLst>
      <p:ext uri="{BB962C8B-B14F-4D97-AF65-F5344CB8AC3E}">
        <p14:creationId xmlns:p14="http://schemas.microsoft.com/office/powerpoint/2010/main" val="1783748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3.3.4 State of Health (SOH):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4002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Charging SOH Calculation and Broadcasting</a:t>
            </a:r>
          </a:p>
          <a:p>
            <a:pPr lvl="1">
              <a:lnSpc>
                <a:spcPts val="2050"/>
              </a:lnSpc>
            </a:pPr>
            <a:r>
              <a:rPr lang="en-US" b="1" u="sng" dirty="0"/>
              <a:t>Description: </a:t>
            </a:r>
            <a:r>
              <a:rPr lang="en-US" dirty="0"/>
              <a:t>Set battery state to charging and set voltage difference equal to 1.01 times product between the current difference and battery internal resistance during charging. Set SOH capacity </a:t>
            </a:r>
            <a:r>
              <a:rPr lang="en-US" dirty="0" err="1"/>
              <a:t>degreation</a:t>
            </a:r>
            <a:r>
              <a:rPr lang="en-US" dirty="0"/>
              <a:t> index randomly between 0.97 to 0.98, run cycle for 200 seconds </a:t>
            </a:r>
            <a:endParaRPr lang="en-US" kern="0" dirty="0"/>
          </a:p>
          <a:p>
            <a:pPr lvl="1">
              <a:lnSpc>
                <a:spcPts val="2050"/>
              </a:lnSpc>
            </a:pPr>
            <a:r>
              <a:rPr lang="en-US" b="1" u="sng" kern="0" dirty="0"/>
              <a:t>Expected Result:  </a:t>
            </a:r>
            <a:r>
              <a:rPr lang="en-US" kern="0" dirty="0"/>
              <a:t>The battery SOH R index should be 99 and combined SOH index should be between 97 and 98 and  broadcasted through CAN bus successfully</a:t>
            </a:r>
          </a:p>
          <a:p>
            <a:pPr marL="1588" lvl="1" indent="0">
              <a:lnSpc>
                <a:spcPts val="2050"/>
              </a:lnSpc>
              <a:buNone/>
            </a:pP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2627865" y="6204658"/>
            <a:ext cx="1641987" cy="914400"/>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capacity degradation factor</a:t>
            </a:r>
          </a:p>
        </p:txBody>
      </p:sp>
      <p:sp>
        <p:nvSpPr>
          <p:cNvPr id="7" name="TextBox 6">
            <a:extLst>
              <a:ext uri="{FF2B5EF4-FFF2-40B4-BE49-F238E27FC236}">
                <a16:creationId xmlns:a16="http://schemas.microsoft.com/office/drawing/2014/main" id="{2F65B24C-97E2-46C7-A34F-6E55A1C4A81B}"/>
              </a:ext>
            </a:extLst>
          </p:cNvPr>
          <p:cNvSpPr txBox="1"/>
          <p:nvPr/>
        </p:nvSpPr>
        <p:spPr>
          <a:xfrm>
            <a:off x="6307967" y="6194321"/>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Charging contactor status</a:t>
            </a:r>
          </a:p>
        </p:txBody>
      </p:sp>
      <p:pic>
        <p:nvPicPr>
          <p:cNvPr id="10" name="Picture 9">
            <a:extLst>
              <a:ext uri="{FF2B5EF4-FFF2-40B4-BE49-F238E27FC236}">
                <a16:creationId xmlns:a16="http://schemas.microsoft.com/office/drawing/2014/main" id="{4F39F1BB-74F5-43DD-A8B0-5162A068C838}"/>
              </a:ext>
            </a:extLst>
          </p:cNvPr>
          <p:cNvPicPr>
            <a:picLocks noChangeAspect="1"/>
          </p:cNvPicPr>
          <p:nvPr/>
        </p:nvPicPr>
        <p:blipFill>
          <a:blip r:embed="rId3"/>
          <a:stretch>
            <a:fillRect/>
          </a:stretch>
        </p:blipFill>
        <p:spPr>
          <a:xfrm>
            <a:off x="1355626" y="3182187"/>
            <a:ext cx="8156019" cy="2755227"/>
          </a:xfrm>
          <a:prstGeom prst="rect">
            <a:avLst/>
          </a:prstGeom>
        </p:spPr>
      </p:pic>
    </p:spTree>
    <p:extLst>
      <p:ext uri="{BB962C8B-B14F-4D97-AF65-F5344CB8AC3E}">
        <p14:creationId xmlns:p14="http://schemas.microsoft.com/office/powerpoint/2010/main" val="3881070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3.3.4 State of Health (SOH):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50249" y="4400899"/>
            <a:ext cx="11097851"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SOH R index is gradually converges to 99 as expected since we increased internal resistance by 1 percent</a:t>
            </a:r>
          </a:p>
          <a:p>
            <a:pPr lvl="1">
              <a:lnSpc>
                <a:spcPts val="2050"/>
              </a:lnSpc>
            </a:pPr>
            <a:endParaRPr lang="en-US" kern="0" dirty="0"/>
          </a:p>
          <a:p>
            <a:pPr lvl="1">
              <a:lnSpc>
                <a:spcPts val="2050"/>
              </a:lnSpc>
            </a:pPr>
            <a:r>
              <a:rPr lang="en-US" kern="0" dirty="0"/>
              <a:t>Cell capacity degradation factor is set to between 97 and 98 </a:t>
            </a:r>
          </a:p>
          <a:p>
            <a:pPr lvl="1">
              <a:lnSpc>
                <a:spcPts val="2050"/>
              </a:lnSpc>
            </a:pPr>
            <a:endParaRPr lang="en-US" kern="0" dirty="0"/>
          </a:p>
          <a:p>
            <a:pPr lvl="1">
              <a:lnSpc>
                <a:spcPts val="2050"/>
              </a:lnSpc>
            </a:pPr>
            <a:r>
              <a:rPr lang="en-US" kern="0" dirty="0"/>
              <a:t>The Minimum of SOH R index and Cell capacity degradation factor will be used as a single SOH index</a:t>
            </a:r>
          </a:p>
        </p:txBody>
      </p:sp>
      <p:sp>
        <p:nvSpPr>
          <p:cNvPr id="5" name="TextBox 4">
            <a:extLst>
              <a:ext uri="{FF2B5EF4-FFF2-40B4-BE49-F238E27FC236}">
                <a16:creationId xmlns:a16="http://schemas.microsoft.com/office/drawing/2014/main" id="{9430087D-4E6A-40EB-A3D1-BDA009CCBFE0}"/>
              </a:ext>
            </a:extLst>
          </p:cNvPr>
          <p:cNvSpPr txBox="1"/>
          <p:nvPr/>
        </p:nvSpPr>
        <p:spPr>
          <a:xfrm>
            <a:off x="3293809" y="39506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SOH R index</a:t>
            </a:r>
          </a:p>
        </p:txBody>
      </p:sp>
      <p:sp>
        <p:nvSpPr>
          <p:cNvPr id="9" name="TextBox 8">
            <a:extLst>
              <a:ext uri="{FF2B5EF4-FFF2-40B4-BE49-F238E27FC236}">
                <a16:creationId xmlns:a16="http://schemas.microsoft.com/office/drawing/2014/main" id="{8C662A51-99CE-40FE-BA21-A710241F7996}"/>
              </a:ext>
            </a:extLst>
          </p:cNvPr>
          <p:cNvSpPr txBox="1"/>
          <p:nvPr/>
        </p:nvSpPr>
        <p:spPr>
          <a:xfrm>
            <a:off x="6831182" y="3950614"/>
            <a:ext cx="2925095" cy="226098"/>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Final SOH index</a:t>
            </a:r>
          </a:p>
        </p:txBody>
      </p:sp>
      <p:pic>
        <p:nvPicPr>
          <p:cNvPr id="4" name="Picture 3">
            <a:extLst>
              <a:ext uri="{FF2B5EF4-FFF2-40B4-BE49-F238E27FC236}">
                <a16:creationId xmlns:a16="http://schemas.microsoft.com/office/drawing/2014/main" id="{F56429B0-B4E6-4AD6-983F-5AFF91BFE4D0}"/>
              </a:ext>
            </a:extLst>
          </p:cNvPr>
          <p:cNvPicPr>
            <a:picLocks noChangeAspect="1"/>
          </p:cNvPicPr>
          <p:nvPr/>
        </p:nvPicPr>
        <p:blipFill>
          <a:blip r:embed="rId3"/>
          <a:stretch>
            <a:fillRect/>
          </a:stretch>
        </p:blipFill>
        <p:spPr>
          <a:xfrm>
            <a:off x="1365938" y="899713"/>
            <a:ext cx="8560487" cy="2826714"/>
          </a:xfrm>
          <a:prstGeom prst="rect">
            <a:avLst/>
          </a:prstGeom>
        </p:spPr>
      </p:pic>
    </p:spTree>
    <p:extLst>
      <p:ext uri="{BB962C8B-B14F-4D97-AF65-F5344CB8AC3E}">
        <p14:creationId xmlns:p14="http://schemas.microsoft.com/office/powerpoint/2010/main" val="703026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3.3.4 State of Health (SOH):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91084" y="1439999"/>
            <a:ext cx="10942155" cy="224002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2</a:t>
            </a:r>
            <a:r>
              <a:rPr lang="en-US" kern="0" dirty="0"/>
              <a:t>: Dis-Charging SOH Calculation and Broadcasting</a:t>
            </a:r>
          </a:p>
          <a:p>
            <a:pPr lvl="1">
              <a:lnSpc>
                <a:spcPts val="2050"/>
              </a:lnSpc>
            </a:pPr>
            <a:r>
              <a:rPr lang="en-US" b="1" u="sng" dirty="0"/>
              <a:t>Description: </a:t>
            </a:r>
            <a:r>
              <a:rPr lang="en-US" dirty="0"/>
              <a:t>Set battery state to discharging and set voltage difference equal to 1.02 times production between the current difference and battery internal resistance during  discharging.  Set SOH capacity degradation index randomly between 0.99 to 1 run cycle for 200 seconds </a:t>
            </a:r>
            <a:endParaRPr lang="en-US" kern="0" dirty="0"/>
          </a:p>
          <a:p>
            <a:pPr lvl="1">
              <a:lnSpc>
                <a:spcPts val="2050"/>
              </a:lnSpc>
            </a:pPr>
            <a:r>
              <a:rPr lang="en-US" b="1" u="sng" kern="0" dirty="0"/>
              <a:t>Expected Result:  </a:t>
            </a:r>
            <a:r>
              <a:rPr lang="en-US" dirty="0"/>
              <a:t>The battery SOH index should converge to 98 and broadcasted through CAN bus successfully </a:t>
            </a: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2627865" y="6204658"/>
            <a:ext cx="1641987" cy="914400"/>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Battery capacity degradation factor</a:t>
            </a:r>
          </a:p>
        </p:txBody>
      </p:sp>
      <p:sp>
        <p:nvSpPr>
          <p:cNvPr id="7" name="TextBox 6">
            <a:extLst>
              <a:ext uri="{FF2B5EF4-FFF2-40B4-BE49-F238E27FC236}">
                <a16:creationId xmlns:a16="http://schemas.microsoft.com/office/drawing/2014/main" id="{2F65B24C-97E2-46C7-A34F-6E55A1C4A81B}"/>
              </a:ext>
            </a:extLst>
          </p:cNvPr>
          <p:cNvSpPr txBox="1"/>
          <p:nvPr/>
        </p:nvSpPr>
        <p:spPr>
          <a:xfrm>
            <a:off x="7062111" y="6204658"/>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Main contactor status</a:t>
            </a:r>
          </a:p>
        </p:txBody>
      </p:sp>
      <p:pic>
        <p:nvPicPr>
          <p:cNvPr id="4" name="Picture 3">
            <a:extLst>
              <a:ext uri="{FF2B5EF4-FFF2-40B4-BE49-F238E27FC236}">
                <a16:creationId xmlns:a16="http://schemas.microsoft.com/office/drawing/2014/main" id="{6891BB76-045A-4189-A8F8-63FCC737C732}"/>
              </a:ext>
            </a:extLst>
          </p:cNvPr>
          <p:cNvPicPr>
            <a:picLocks noChangeAspect="1"/>
          </p:cNvPicPr>
          <p:nvPr/>
        </p:nvPicPr>
        <p:blipFill>
          <a:blip r:embed="rId3"/>
          <a:stretch>
            <a:fillRect/>
          </a:stretch>
        </p:blipFill>
        <p:spPr>
          <a:xfrm>
            <a:off x="1078371" y="3133909"/>
            <a:ext cx="8499262" cy="2789612"/>
          </a:xfrm>
          <a:prstGeom prst="rect">
            <a:avLst/>
          </a:prstGeom>
        </p:spPr>
      </p:pic>
    </p:spTree>
    <p:extLst>
      <p:ext uri="{BB962C8B-B14F-4D97-AF65-F5344CB8AC3E}">
        <p14:creationId xmlns:p14="http://schemas.microsoft.com/office/powerpoint/2010/main" val="1281449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3.3.4 State of Health (SOH): Open Loop Test Case 2</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550249" y="4400899"/>
            <a:ext cx="11097851" cy="172498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SOH R index is gradually converges to 98 as expected since we increased internal resistance by 2 percent</a:t>
            </a:r>
          </a:p>
          <a:p>
            <a:pPr lvl="1">
              <a:lnSpc>
                <a:spcPts val="2050"/>
              </a:lnSpc>
            </a:pPr>
            <a:endParaRPr lang="en-US" kern="0" dirty="0"/>
          </a:p>
          <a:p>
            <a:pPr lvl="1">
              <a:lnSpc>
                <a:spcPts val="2050"/>
              </a:lnSpc>
            </a:pPr>
            <a:r>
              <a:rPr lang="en-US" kern="0" dirty="0"/>
              <a:t>Cell capacity degradation factor is set to between 99 and 100</a:t>
            </a:r>
          </a:p>
          <a:p>
            <a:pPr lvl="1">
              <a:lnSpc>
                <a:spcPts val="2050"/>
              </a:lnSpc>
            </a:pPr>
            <a:endParaRPr lang="en-US" kern="0" dirty="0"/>
          </a:p>
          <a:p>
            <a:pPr lvl="1">
              <a:lnSpc>
                <a:spcPts val="2050"/>
              </a:lnSpc>
            </a:pPr>
            <a:r>
              <a:rPr lang="en-US" kern="0" dirty="0"/>
              <a:t>The Minimum of SOH R index and Cell capacity degradation factor will be used as a single SOH index</a:t>
            </a:r>
          </a:p>
          <a:p>
            <a:pPr lvl="2">
              <a:lnSpc>
                <a:spcPts val="2050"/>
              </a:lnSpc>
            </a:pPr>
            <a:r>
              <a:rPr lang="en-US" kern="0" dirty="0"/>
              <a:t>In our test case, final SOH is the SOH R index value shown in the right hand </a:t>
            </a:r>
            <a:r>
              <a:rPr lang="en-US" kern="0"/>
              <a:t>side picture</a:t>
            </a: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293809" y="39506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SOH R index</a:t>
            </a:r>
          </a:p>
        </p:txBody>
      </p:sp>
      <p:sp>
        <p:nvSpPr>
          <p:cNvPr id="9" name="TextBox 8">
            <a:extLst>
              <a:ext uri="{FF2B5EF4-FFF2-40B4-BE49-F238E27FC236}">
                <a16:creationId xmlns:a16="http://schemas.microsoft.com/office/drawing/2014/main" id="{8C662A51-99CE-40FE-BA21-A710241F7996}"/>
              </a:ext>
            </a:extLst>
          </p:cNvPr>
          <p:cNvSpPr txBox="1"/>
          <p:nvPr/>
        </p:nvSpPr>
        <p:spPr>
          <a:xfrm>
            <a:off x="6831182" y="3950614"/>
            <a:ext cx="2925095" cy="226098"/>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Final SOH index</a:t>
            </a:r>
          </a:p>
        </p:txBody>
      </p:sp>
      <p:pic>
        <p:nvPicPr>
          <p:cNvPr id="7" name="Picture 6">
            <a:extLst>
              <a:ext uri="{FF2B5EF4-FFF2-40B4-BE49-F238E27FC236}">
                <a16:creationId xmlns:a16="http://schemas.microsoft.com/office/drawing/2014/main" id="{8A74F498-CC20-43D2-B55E-4C99C7594732}"/>
              </a:ext>
            </a:extLst>
          </p:cNvPr>
          <p:cNvPicPr>
            <a:picLocks noChangeAspect="1"/>
          </p:cNvPicPr>
          <p:nvPr/>
        </p:nvPicPr>
        <p:blipFill>
          <a:blip r:embed="rId3"/>
          <a:stretch>
            <a:fillRect/>
          </a:stretch>
        </p:blipFill>
        <p:spPr>
          <a:xfrm>
            <a:off x="1068478" y="957490"/>
            <a:ext cx="8687799" cy="2895933"/>
          </a:xfrm>
          <a:prstGeom prst="rect">
            <a:avLst/>
          </a:prstGeom>
        </p:spPr>
      </p:pic>
    </p:spTree>
    <p:extLst>
      <p:ext uri="{BB962C8B-B14F-4D97-AF65-F5344CB8AC3E}">
        <p14:creationId xmlns:p14="http://schemas.microsoft.com/office/powerpoint/2010/main" val="382695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WP3.1 Recap: System Engineering</a:t>
            </a:r>
            <a:br>
              <a:rPr lang="en-US" dirty="0"/>
            </a:br>
            <a:r>
              <a:rPr lang="en-US" sz="1800" b="0" dirty="0"/>
              <a:t>System architecture, requirements, test cases, </a:t>
            </a:r>
            <a:r>
              <a:rPr lang="en-US" sz="1800" b="0" dirty="0" err="1"/>
              <a:t>Polarion</a:t>
            </a:r>
            <a:r>
              <a:rPr lang="en-US" sz="1800" b="0" dirty="0"/>
              <a:t> setup</a:t>
            </a:r>
            <a:br>
              <a:rPr lang="en-US" dirty="0"/>
            </a:br>
            <a:endParaRPr lang="en-US" sz="1800" dirty="0"/>
          </a:p>
        </p:txBody>
      </p:sp>
      <p:sp>
        <p:nvSpPr>
          <p:cNvPr id="4" name="cdtText Box 4 Id114692">
            <a:extLst>
              <a:ext uri="{FF2B5EF4-FFF2-40B4-BE49-F238E27FC236}">
                <a16:creationId xmlns:a16="http://schemas.microsoft.com/office/drawing/2014/main" id="{71290CD1-7D9F-4C35-BA90-44993F50B32E}"/>
              </a:ext>
            </a:extLst>
          </p:cNvPr>
          <p:cNvSpPr txBox="1">
            <a:spLocks noChangeArrowheads="1"/>
          </p:cNvSpPr>
          <p:nvPr/>
        </p:nvSpPr>
        <p:spPr bwMode="auto">
          <a:xfrm>
            <a:off x="910458" y="1446985"/>
            <a:ext cx="10800000" cy="935401"/>
          </a:xfrm>
          <a:prstGeom prst="rect">
            <a:avLst/>
          </a:prstGeom>
          <a:solidFill>
            <a:srgbClr val="FFFFFF"/>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a:bodyPr>
          <a:lstStyle>
            <a:defPPr>
              <a:defRPr lang="de-DE"/>
            </a:defPPr>
            <a:lvl1pPr marL="0" marR="0" indent="0" defTabSz="914400" eaLnBrk="1" latinLnBrk="0" hangingPunct="1">
              <a:lnSpc>
                <a:spcPct val="100000"/>
              </a:lnSpc>
              <a:spcBef>
                <a:spcPts val="0"/>
              </a:spcBef>
              <a:spcAft>
                <a:spcPts val="0"/>
              </a:spcAft>
              <a:buClrTx/>
              <a:buSzTx/>
              <a:buFontTx/>
              <a:buNone/>
              <a:tabLst/>
              <a:defRPr sz="2000" b="1">
                <a:solidFill>
                  <a:schemeClr val="bg1"/>
                </a:solidFill>
                <a:latin typeface="+mj-lt"/>
                <a:ea typeface="ＭＳ Ｐゴシック"/>
                <a:cs typeface="Arial" pitchFamily="34" charset="0"/>
              </a:defRPr>
            </a:lvl1pPr>
            <a:lvl2pPr>
              <a:spcBef>
                <a:spcPct val="0"/>
              </a:spcBef>
              <a:defRPr sz="2000" b="1">
                <a:solidFill>
                  <a:schemeClr val="tx1"/>
                </a:solidFill>
                <a:latin typeface="Arial" charset="0"/>
              </a:defRPr>
            </a:lvl2pPr>
            <a:lvl3pPr>
              <a:spcBef>
                <a:spcPct val="0"/>
              </a:spcBef>
              <a:defRPr sz="2000" b="1">
                <a:solidFill>
                  <a:schemeClr val="tx1"/>
                </a:solidFill>
                <a:latin typeface="Arial" charset="0"/>
              </a:defRPr>
            </a:lvl3pPr>
            <a:lvl4pPr>
              <a:spcBef>
                <a:spcPct val="0"/>
              </a:spcBef>
              <a:defRPr sz="2000" b="1">
                <a:solidFill>
                  <a:schemeClr val="tx1"/>
                </a:solidFill>
                <a:latin typeface="Arial" charset="0"/>
              </a:defRPr>
            </a:lvl4pPr>
            <a:lvl5pPr>
              <a:spcBef>
                <a:spcPct val="0"/>
              </a:spcBef>
              <a:defRPr sz="2000" b="1">
                <a:solidFill>
                  <a:schemeClr val="tx1"/>
                </a:solidFill>
                <a:latin typeface="Arial" charset="0"/>
              </a:defRPr>
            </a:lvl5pPr>
            <a:lvl6pPr marL="457200" fontAlgn="base">
              <a:spcBef>
                <a:spcPct val="0"/>
              </a:spcBef>
              <a:spcAft>
                <a:spcPct val="0"/>
              </a:spcAft>
              <a:defRPr sz="2000" b="1">
                <a:solidFill>
                  <a:schemeClr val="tx1"/>
                </a:solidFill>
                <a:latin typeface="Arial" charset="0"/>
                <a:ea typeface="ヒラギノ角ゴ Pro W3" charset="0"/>
              </a:defRPr>
            </a:lvl6pPr>
            <a:lvl7pPr marL="914400" fontAlgn="base">
              <a:spcBef>
                <a:spcPct val="0"/>
              </a:spcBef>
              <a:spcAft>
                <a:spcPct val="0"/>
              </a:spcAft>
              <a:defRPr sz="2000" b="1">
                <a:solidFill>
                  <a:schemeClr val="tx1"/>
                </a:solidFill>
                <a:latin typeface="Arial" charset="0"/>
                <a:ea typeface="ヒラギノ角ゴ Pro W3" charset="0"/>
              </a:defRPr>
            </a:lvl7pPr>
            <a:lvl8pPr marL="1371600" fontAlgn="base">
              <a:spcBef>
                <a:spcPct val="0"/>
              </a:spcBef>
              <a:spcAft>
                <a:spcPct val="0"/>
              </a:spcAft>
              <a:defRPr sz="2000" b="1">
                <a:solidFill>
                  <a:schemeClr val="tx1"/>
                </a:solidFill>
                <a:latin typeface="Arial" charset="0"/>
                <a:ea typeface="ヒラギノ角ゴ Pro W3" charset="0"/>
              </a:defRPr>
            </a:lvl8pPr>
            <a:lvl9pPr marL="1828800" fontAlgn="base">
              <a:spcBef>
                <a:spcPct val="0"/>
              </a:spcBef>
              <a:spcAft>
                <a:spcPct val="0"/>
              </a:spcAft>
              <a:defRPr sz="2000" b="1">
                <a:solidFill>
                  <a:schemeClr val="tx1"/>
                </a:solidFill>
                <a:latin typeface="Arial" charset="0"/>
                <a:ea typeface="ヒラギノ角ゴ Pro W3" charset="0"/>
              </a:defRPr>
            </a:lvl9pPr>
          </a:lstStyle>
          <a:p>
            <a:r>
              <a:rPr lang="en-US" dirty="0">
                <a:solidFill>
                  <a:schemeClr val="tx1"/>
                </a:solidFill>
              </a:rPr>
              <a:t>Target: </a:t>
            </a:r>
            <a:r>
              <a:rPr lang="en-US" b="0" dirty="0">
                <a:solidFill>
                  <a:schemeClr val="tx1"/>
                </a:solidFill>
              </a:rPr>
              <a:t>Gather requirements and information on battery management system (BMS) and establish test cases for validating BMS</a:t>
            </a:r>
          </a:p>
        </p:txBody>
      </p:sp>
      <p:sp>
        <p:nvSpPr>
          <p:cNvPr id="5" name="Round Same Side Corner Rectangle 8">
            <a:extLst>
              <a:ext uri="{FF2B5EF4-FFF2-40B4-BE49-F238E27FC236}">
                <a16:creationId xmlns:a16="http://schemas.microsoft.com/office/drawing/2014/main" id="{2E33FE3D-E890-4229-A623-A24FA03AB02C}"/>
              </a:ext>
            </a:extLst>
          </p:cNvPr>
          <p:cNvSpPr/>
          <p:nvPr/>
        </p:nvSpPr>
        <p:spPr bwMode="auto">
          <a:xfrm rot="16200000">
            <a:off x="304949" y="1757099"/>
            <a:ext cx="935401" cy="288000"/>
          </a:xfrm>
          <a:prstGeom prst="round2SameRect">
            <a:avLst/>
          </a:prstGeom>
          <a:solidFill>
            <a:srgbClr val="0F8287"/>
          </a:solidFill>
          <a:ln w="9525">
            <a:solidFill>
              <a:srgbClr val="0F8287"/>
            </a:solidFill>
            <a:miter lim="800000"/>
            <a:headEnd/>
            <a:tailEnd/>
          </a:ln>
        </p:spPr>
        <p:txBody>
          <a:bodyPr vert="horz" wrap="square" lIns="216000" tIns="144000" rIns="216000" bIns="144000" numCol="1" anchor="t" anchorCtr="0" compatLnSpc="1">
            <a:prstTxWarp prst="textNoShape">
              <a:avLst/>
            </a:prstTxWarp>
            <a:normAutofit fontScale="25000" lnSpcReduction="20000"/>
          </a:bodyPr>
          <a:lstStyle/>
          <a:p>
            <a:pPr>
              <a:spcBef>
                <a:spcPts val="0"/>
              </a:spcBef>
              <a:spcAft>
                <a:spcPts val="0"/>
              </a:spcAft>
            </a:pPr>
            <a:endParaRPr lang="en-US" sz="2000" b="1" dirty="0">
              <a:solidFill>
                <a:schemeClr val="bg1"/>
              </a:solidFill>
              <a:latin typeface="+mj-lt"/>
              <a:ea typeface="ＭＳ Ｐゴシック"/>
              <a:cs typeface="Arial" pitchFamily="34" charset="0"/>
            </a:endParaRPr>
          </a:p>
        </p:txBody>
      </p:sp>
      <p:sp>
        <p:nvSpPr>
          <p:cNvPr id="6" name="cdtRectangle 3 Id114691">
            <a:extLst>
              <a:ext uri="{FF2B5EF4-FFF2-40B4-BE49-F238E27FC236}">
                <a16:creationId xmlns:a16="http://schemas.microsoft.com/office/drawing/2014/main" id="{831DB70C-AF4D-4ED7-9112-81593B2DCA99}"/>
              </a:ext>
            </a:extLst>
          </p:cNvPr>
          <p:cNvSpPr txBox="1">
            <a:spLocks noChangeArrowheads="1"/>
          </p:cNvSpPr>
          <p:nvPr/>
        </p:nvSpPr>
        <p:spPr bwMode="auto">
          <a:xfrm>
            <a:off x="628649" y="2621172"/>
            <a:ext cx="11269794" cy="412252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1600" b="1" kern="0" dirty="0"/>
              <a:t>Task Description: </a:t>
            </a:r>
          </a:p>
          <a:p>
            <a:pPr lvl="1">
              <a:lnSpc>
                <a:spcPts val="2050"/>
              </a:lnSpc>
            </a:pPr>
            <a:r>
              <a:rPr lang="en-US" sz="1600" kern="0" dirty="0"/>
              <a:t>Literature review on BMS system and establish architecture of overall BMS </a:t>
            </a:r>
          </a:p>
          <a:p>
            <a:pPr lvl="2">
              <a:lnSpc>
                <a:spcPts val="2050"/>
              </a:lnSpc>
            </a:pPr>
            <a:r>
              <a:rPr lang="en-US" sz="1600" kern="0" dirty="0"/>
              <a:t>Develop overall BMS architecture that reflects all BMS functionalities</a:t>
            </a:r>
          </a:p>
          <a:p>
            <a:pPr lvl="2">
              <a:lnSpc>
                <a:spcPts val="2050"/>
              </a:lnSpc>
            </a:pPr>
            <a:r>
              <a:rPr lang="en-US" sz="1600" kern="0" dirty="0"/>
              <a:t>Develop preliminary requirements for BMS </a:t>
            </a:r>
          </a:p>
          <a:p>
            <a:pPr lvl="1">
              <a:lnSpc>
                <a:spcPts val="2050"/>
              </a:lnSpc>
            </a:pPr>
            <a:r>
              <a:rPr lang="en-US" sz="1600" kern="0" dirty="0"/>
              <a:t>RPU information gathering and requirements generation</a:t>
            </a:r>
          </a:p>
          <a:p>
            <a:pPr lvl="1">
              <a:lnSpc>
                <a:spcPts val="2050"/>
              </a:lnSpc>
            </a:pPr>
            <a:r>
              <a:rPr lang="en-US" sz="1600" kern="0" dirty="0"/>
              <a:t>Generate test cases that can be used to validate requirements of BMS </a:t>
            </a:r>
          </a:p>
          <a:p>
            <a:pPr marL="1588" lvl="1" indent="0">
              <a:lnSpc>
                <a:spcPts val="2050"/>
              </a:lnSpc>
              <a:buNone/>
            </a:pPr>
            <a:endParaRPr lang="en-US" sz="1600" b="1" kern="0" dirty="0"/>
          </a:p>
          <a:p>
            <a:pPr marL="1588" lvl="1" indent="0">
              <a:lnSpc>
                <a:spcPts val="2050"/>
              </a:lnSpc>
              <a:buNone/>
            </a:pPr>
            <a:r>
              <a:rPr lang="en-US" sz="1600" b="1" kern="0" dirty="0"/>
              <a:t>Work Package Output: </a:t>
            </a:r>
          </a:p>
          <a:p>
            <a:pPr lvl="1">
              <a:lnSpc>
                <a:spcPts val="2050"/>
              </a:lnSpc>
            </a:pPr>
            <a:r>
              <a:rPr lang="en-US" sz="1600" kern="0" dirty="0" err="1"/>
              <a:t>Polarion</a:t>
            </a:r>
            <a:r>
              <a:rPr lang="en-US" sz="1600" kern="0" dirty="0"/>
              <a:t> setup for system engineering</a:t>
            </a:r>
          </a:p>
          <a:p>
            <a:pPr lvl="1">
              <a:lnSpc>
                <a:spcPts val="2050"/>
              </a:lnSpc>
            </a:pPr>
            <a:r>
              <a:rPr lang="en-US" sz="1600" kern="0" dirty="0"/>
              <a:t>System requirements established in </a:t>
            </a:r>
            <a:r>
              <a:rPr lang="en-US" sz="1600" kern="0" dirty="0" err="1"/>
              <a:t>Polarion</a:t>
            </a:r>
            <a:endParaRPr lang="en-US" sz="1600" kern="0" dirty="0"/>
          </a:p>
          <a:p>
            <a:pPr lvl="1">
              <a:lnSpc>
                <a:spcPts val="2050"/>
              </a:lnSpc>
            </a:pPr>
            <a:r>
              <a:rPr lang="en-US" sz="1600" kern="0" dirty="0"/>
              <a:t>Test cases established in </a:t>
            </a:r>
            <a:r>
              <a:rPr lang="en-US" sz="1600" kern="0" dirty="0" err="1"/>
              <a:t>Polarion</a:t>
            </a:r>
            <a:r>
              <a:rPr lang="en-US" sz="1600" kern="0" dirty="0"/>
              <a:t> </a:t>
            </a:r>
          </a:p>
          <a:p>
            <a:pPr lvl="1">
              <a:lnSpc>
                <a:spcPts val="2050"/>
              </a:lnSpc>
            </a:pPr>
            <a:endParaRPr lang="en-US" sz="1600" kern="0" dirty="0"/>
          </a:p>
          <a:p>
            <a:pPr marL="1588" lvl="1" indent="0">
              <a:lnSpc>
                <a:spcPts val="2050"/>
              </a:lnSpc>
              <a:buNone/>
            </a:pPr>
            <a:endParaRPr lang="en-US" sz="1600" kern="0" dirty="0"/>
          </a:p>
          <a:p>
            <a:pPr marL="1588" lvl="1" indent="0">
              <a:lnSpc>
                <a:spcPts val="2050"/>
              </a:lnSpc>
              <a:buNone/>
            </a:pPr>
            <a:r>
              <a:rPr lang="en-US" sz="1600" b="1" kern="0" dirty="0"/>
              <a:t> </a:t>
            </a:r>
          </a:p>
          <a:p>
            <a:pPr marL="1588" lvl="1" indent="0">
              <a:lnSpc>
                <a:spcPts val="2050"/>
              </a:lnSpc>
              <a:buNone/>
            </a:pPr>
            <a:endParaRPr lang="en-US" sz="1600" kern="0" dirty="0"/>
          </a:p>
        </p:txBody>
      </p:sp>
    </p:spTree>
    <p:extLst>
      <p:ext uri="{BB962C8B-B14F-4D97-AF65-F5344CB8AC3E}">
        <p14:creationId xmlns:p14="http://schemas.microsoft.com/office/powerpoint/2010/main" val="492391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7FE628B-9C70-42CE-A5D3-2EBA8959276B}"/>
              </a:ext>
            </a:extLst>
          </p:cNvPr>
          <p:cNvSpPr txBox="1"/>
          <p:nvPr/>
        </p:nvSpPr>
        <p:spPr>
          <a:xfrm>
            <a:off x="6915334" y="1773999"/>
            <a:ext cx="1089045" cy="335842"/>
          </a:xfrm>
          <a:prstGeom prst="rect">
            <a:avLst/>
          </a:prstGeom>
          <a:noFill/>
        </p:spPr>
        <p:txBody>
          <a:bodyPr wrap="none" lIns="0" tIns="0" rIns="0" bIns="0" rtlCol="0">
            <a:noAutofit/>
          </a:bodyPr>
          <a:lstStyle/>
          <a:p>
            <a:pPr>
              <a:lnSpc>
                <a:spcPct val="110000"/>
              </a:lnSpc>
              <a:spcBef>
                <a:spcPts val="0"/>
              </a:spcBef>
            </a:pPr>
            <a:endParaRPr lang="en-US"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a:xfrm>
            <a:off x="570270" y="2109841"/>
            <a:ext cx="12024853" cy="2747294"/>
          </a:xfrm>
        </p:spPr>
        <p:txBody>
          <a:bodyPr>
            <a:scene3d>
              <a:camera prst="orthographicFront"/>
              <a:lightRig rig="soft" dir="t">
                <a:rot lat="0" lon="0" rev="15600000"/>
              </a:lightRig>
            </a:scene3d>
            <a:sp3d extrusionH="57150" prstMaterial="softEdge">
              <a:bevelT w="25400" h="38100"/>
            </a:sp3d>
          </a:bodyPr>
          <a:lstStyle/>
          <a:p>
            <a:r>
              <a:rPr lang="en-US" sz="3200" dirty="0">
                <a:ln/>
                <a:solidFill>
                  <a:schemeClr val="accent4"/>
                </a:solidFill>
              </a:rPr>
              <a:t>Work Package 3.4: Cell Balancing, Desktop Closed Loop Testing, RPC Open Loop Testing</a:t>
            </a:r>
          </a:p>
        </p:txBody>
      </p:sp>
    </p:spTree>
    <p:extLst>
      <p:ext uri="{BB962C8B-B14F-4D97-AF65-F5344CB8AC3E}">
        <p14:creationId xmlns:p14="http://schemas.microsoft.com/office/powerpoint/2010/main" val="3771552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3.4.1 Cell Balancing (CB): Simulink Model</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621891" y="5141521"/>
            <a:ext cx="11269794" cy="144000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Cell balancing for one particular cell will be activated if either one of the following situation occurs</a:t>
            </a:r>
          </a:p>
          <a:p>
            <a:pPr marL="465138" lvl="1" indent="-285750">
              <a:buFont typeface="Arial" panose="020B0604020202020204" pitchFamily="34" charset="0"/>
              <a:buChar char="•"/>
            </a:pPr>
            <a:r>
              <a:rPr lang="en-US" kern="0" dirty="0"/>
              <a:t>If the difference between that cell SOC and the minimum cell SOC is greater than a threshold</a:t>
            </a:r>
          </a:p>
          <a:p>
            <a:pPr marL="465138" lvl="1" indent="-285750">
              <a:buFont typeface="Arial" panose="020B0604020202020204" pitchFamily="34" charset="0"/>
              <a:buChar char="•"/>
            </a:pPr>
            <a:r>
              <a:rPr lang="en-US" kern="0" dirty="0"/>
              <a:t>If the difference between that cell voltage and the minimum cell voltage is greater than a threshold</a:t>
            </a:r>
          </a:p>
          <a:p>
            <a:pPr marL="285750" indent="-285750">
              <a:buFont typeface="Arial" panose="020B0604020202020204" pitchFamily="34" charset="0"/>
              <a:buChar char="•"/>
            </a:pPr>
            <a:r>
              <a:rPr lang="en-US" kern="0" dirty="0"/>
              <a:t>Cell balancing status will be set to 1 if at least one cell is in the balancing process </a:t>
            </a:r>
          </a:p>
          <a:p>
            <a:pPr lvl="1">
              <a:lnSpc>
                <a:spcPts val="2050"/>
              </a:lnSpc>
            </a:pPr>
            <a:endParaRPr lang="en-US" kern="0" dirty="0"/>
          </a:p>
        </p:txBody>
      </p:sp>
      <p:pic>
        <p:nvPicPr>
          <p:cNvPr id="4" name="Picture 3">
            <a:extLst>
              <a:ext uri="{FF2B5EF4-FFF2-40B4-BE49-F238E27FC236}">
                <a16:creationId xmlns:a16="http://schemas.microsoft.com/office/drawing/2014/main" id="{3DA9B528-F093-4EC4-ABEE-CBAE2ECFFAB9}"/>
              </a:ext>
            </a:extLst>
          </p:cNvPr>
          <p:cNvPicPr>
            <a:picLocks noChangeAspect="1"/>
          </p:cNvPicPr>
          <p:nvPr/>
        </p:nvPicPr>
        <p:blipFill>
          <a:blip r:embed="rId3"/>
          <a:stretch>
            <a:fillRect/>
          </a:stretch>
        </p:blipFill>
        <p:spPr>
          <a:xfrm>
            <a:off x="759117" y="1003632"/>
            <a:ext cx="6565915" cy="3829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842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3.4.1 Cell Balancing: Open Loop Testing Harness</a:t>
            </a:r>
          </a:p>
        </p:txBody>
      </p:sp>
      <p:sp>
        <p:nvSpPr>
          <p:cNvPr id="8" name="cdtRectangle 3 Id114691">
            <a:extLst>
              <a:ext uri="{FF2B5EF4-FFF2-40B4-BE49-F238E27FC236}">
                <a16:creationId xmlns:a16="http://schemas.microsoft.com/office/drawing/2014/main" id="{96ED4D49-1D22-4D43-B0C6-504CDE8D6513}"/>
              </a:ext>
            </a:extLst>
          </p:cNvPr>
          <p:cNvSpPr txBox="1">
            <a:spLocks noChangeArrowheads="1"/>
          </p:cNvSpPr>
          <p:nvPr/>
        </p:nvSpPr>
        <p:spPr bwMode="auto">
          <a:xfrm>
            <a:off x="464278" y="3952565"/>
            <a:ext cx="11269794" cy="163707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750" indent="-285750">
              <a:buFont typeface="Arial" panose="020B0604020202020204" pitchFamily="34" charset="0"/>
              <a:buChar char="•"/>
            </a:pPr>
            <a:r>
              <a:rPr lang="en-US" kern="0" dirty="0"/>
              <a:t>Cell voltage and cell SOC will be used as inputs to determine which cell needs to enter into balancing status</a:t>
            </a:r>
          </a:p>
          <a:p>
            <a:pPr marL="285750" indent="-285750">
              <a:buFont typeface="Arial" panose="020B0604020202020204" pitchFamily="34" charset="0"/>
              <a:buChar char="•"/>
            </a:pPr>
            <a:r>
              <a:rPr lang="en-US" kern="0" dirty="0"/>
              <a:t>Battery mode input is used to make sure cell balancing is only activated during charging status</a:t>
            </a:r>
          </a:p>
          <a:p>
            <a:pPr marL="285750" indent="-285750">
              <a:buFont typeface="Arial" panose="020B0604020202020204" pitchFamily="34" charset="0"/>
              <a:buChar char="•"/>
            </a:pPr>
            <a:r>
              <a:rPr lang="en-US" kern="0" dirty="0"/>
              <a:t>Cell balancing command is used to control which cell to balance</a:t>
            </a:r>
          </a:p>
          <a:p>
            <a:pPr marL="285750" indent="-285750">
              <a:buFont typeface="Arial" panose="020B0604020202020204" pitchFamily="34" charset="0"/>
              <a:buChar char="•"/>
            </a:pPr>
            <a:r>
              <a:rPr lang="en-US" kern="0" dirty="0"/>
              <a:t>Cell balancing status is broadcasted to indicate if there is any cell in balancing process</a:t>
            </a:r>
          </a:p>
          <a:p>
            <a:pPr marL="285750" indent="-285750">
              <a:buFont typeface="Arial" panose="020B0604020202020204" pitchFamily="34" charset="0"/>
              <a:buChar char="•"/>
            </a:pPr>
            <a:r>
              <a:rPr lang="en-US" kern="0" dirty="0"/>
              <a:t>Three requirements and three test cases are generated for cell balancing feature</a:t>
            </a:r>
          </a:p>
          <a:p>
            <a:pPr marL="1588" lvl="1" indent="0">
              <a:lnSpc>
                <a:spcPts val="2050"/>
              </a:lnSpc>
              <a:buNone/>
            </a:pPr>
            <a:endParaRPr lang="en-US" kern="0" dirty="0"/>
          </a:p>
          <a:p>
            <a:pPr marL="1588" lvl="1" indent="0">
              <a:lnSpc>
                <a:spcPts val="2050"/>
              </a:lnSpc>
              <a:buNone/>
            </a:pPr>
            <a:endParaRPr lang="en-US" kern="0" dirty="0"/>
          </a:p>
          <a:p>
            <a:pPr lvl="1">
              <a:lnSpc>
                <a:spcPts val="2050"/>
              </a:lnSpc>
            </a:pPr>
            <a:endParaRPr lang="en-US" kern="0" dirty="0"/>
          </a:p>
        </p:txBody>
      </p:sp>
      <p:pic>
        <p:nvPicPr>
          <p:cNvPr id="3" name="Picture 2">
            <a:extLst>
              <a:ext uri="{FF2B5EF4-FFF2-40B4-BE49-F238E27FC236}">
                <a16:creationId xmlns:a16="http://schemas.microsoft.com/office/drawing/2014/main" id="{3A69B0CF-C189-4504-94E8-EA9C4E0611F6}"/>
              </a:ext>
            </a:extLst>
          </p:cNvPr>
          <p:cNvPicPr>
            <a:picLocks noChangeAspect="1"/>
          </p:cNvPicPr>
          <p:nvPr/>
        </p:nvPicPr>
        <p:blipFill>
          <a:blip r:embed="rId3"/>
          <a:stretch>
            <a:fillRect/>
          </a:stretch>
        </p:blipFill>
        <p:spPr>
          <a:xfrm>
            <a:off x="713978" y="1713205"/>
            <a:ext cx="7270110" cy="1524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5910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3.4.1 Cell Balancing: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628097" y="1188976"/>
            <a:ext cx="10942155" cy="2467576"/>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fontScale="92500"/>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b="1" u="sng" kern="0" dirty="0"/>
              <a:t>Test Case 1</a:t>
            </a:r>
            <a:r>
              <a:rPr lang="en-US" kern="0" dirty="0"/>
              <a:t>: </a:t>
            </a:r>
            <a:r>
              <a:rPr lang="en-US" dirty="0"/>
              <a:t>cell balancing conditions </a:t>
            </a:r>
            <a:endParaRPr lang="en-US" kern="0" dirty="0"/>
          </a:p>
          <a:p>
            <a:pPr lvl="1">
              <a:lnSpc>
                <a:spcPts val="2050"/>
              </a:lnSpc>
            </a:pPr>
            <a:r>
              <a:rPr lang="en-US" b="1" u="sng" dirty="0"/>
              <a:t>Description: </a:t>
            </a:r>
            <a:r>
              <a:rPr lang="en-US" kern="0" dirty="0"/>
              <a:t>Run 30 seconds cycle; set battery mode to discharging for first 5 seconds , and then set battery mode to charging state for the rest of 25 seconds. Set cell SOC to be between 60 to 63 for 15 seconds, all equal to 60 for 10 seconds, and then 40 to 43 for another 5 seconds. Set Cell voltage  all equal to 3.4V for  15 seconds and then as between 3.4V and 3.42V for 15 seconds </a:t>
            </a:r>
          </a:p>
          <a:p>
            <a:pPr lvl="1">
              <a:lnSpc>
                <a:spcPts val="2050"/>
              </a:lnSpc>
            </a:pPr>
            <a:r>
              <a:rPr lang="en-US" b="1" u="sng" kern="0" dirty="0"/>
              <a:t>Expected Result: </a:t>
            </a:r>
            <a:r>
              <a:rPr lang="en-US" dirty="0"/>
              <a:t>If we set delta voltage threshold to be 0.015V and delta SOC threshold to be 2, SOC activation threshold to be 60; then we expect that the cell balancing should be disabled for the first 5 seconds and last 5 seconds, and then enabled only during middle 20 seconds. Moreover, cell balancing status should be activated with delta SOC between 5 to 15 seconds and activated with delta voltage between 15 to 25 seconds </a:t>
            </a:r>
            <a:endParaRPr lang="en-US" kern="0" dirty="0"/>
          </a:p>
          <a:p>
            <a:pPr lvl="1">
              <a:lnSpc>
                <a:spcPts val="2050"/>
              </a:lnSpc>
            </a:pPr>
            <a:endParaRPr lang="en-US" kern="0" dirty="0"/>
          </a:p>
        </p:txBody>
      </p:sp>
      <p:sp>
        <p:nvSpPr>
          <p:cNvPr id="5" name="TextBox 4">
            <a:extLst>
              <a:ext uri="{FF2B5EF4-FFF2-40B4-BE49-F238E27FC236}">
                <a16:creationId xmlns:a16="http://schemas.microsoft.com/office/drawing/2014/main" id="{9430087D-4E6A-40EB-A3D1-BDA009CCBFE0}"/>
              </a:ext>
            </a:extLst>
          </p:cNvPr>
          <p:cNvSpPr txBox="1"/>
          <p:nvPr/>
        </p:nvSpPr>
        <p:spPr>
          <a:xfrm>
            <a:off x="3246082" y="5935331"/>
            <a:ext cx="1640552"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Voltage</a:t>
            </a:r>
          </a:p>
        </p:txBody>
      </p:sp>
      <p:sp>
        <p:nvSpPr>
          <p:cNvPr id="7" name="TextBox 6">
            <a:extLst>
              <a:ext uri="{FF2B5EF4-FFF2-40B4-BE49-F238E27FC236}">
                <a16:creationId xmlns:a16="http://schemas.microsoft.com/office/drawing/2014/main" id="{2F65B24C-97E2-46C7-A34F-6E55A1C4A81B}"/>
              </a:ext>
            </a:extLst>
          </p:cNvPr>
          <p:cNvSpPr txBox="1"/>
          <p:nvPr/>
        </p:nvSpPr>
        <p:spPr>
          <a:xfrm>
            <a:off x="4886634" y="5935331"/>
            <a:ext cx="2256504"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SOC</a:t>
            </a:r>
          </a:p>
        </p:txBody>
      </p:sp>
      <p:pic>
        <p:nvPicPr>
          <p:cNvPr id="10" name="Picture 9">
            <a:extLst>
              <a:ext uri="{FF2B5EF4-FFF2-40B4-BE49-F238E27FC236}">
                <a16:creationId xmlns:a16="http://schemas.microsoft.com/office/drawing/2014/main" id="{176C3144-FBC4-44CB-8C40-97054B048C24}"/>
              </a:ext>
            </a:extLst>
          </p:cNvPr>
          <p:cNvPicPr>
            <a:picLocks noChangeAspect="1"/>
          </p:cNvPicPr>
          <p:nvPr/>
        </p:nvPicPr>
        <p:blipFill>
          <a:blip r:embed="rId3"/>
          <a:stretch>
            <a:fillRect/>
          </a:stretch>
        </p:blipFill>
        <p:spPr>
          <a:xfrm>
            <a:off x="1640245" y="3656552"/>
            <a:ext cx="7346438" cy="2237494"/>
          </a:xfrm>
          <a:prstGeom prst="rect">
            <a:avLst/>
          </a:prstGeom>
        </p:spPr>
      </p:pic>
      <p:sp>
        <p:nvSpPr>
          <p:cNvPr id="11" name="TextBox 10">
            <a:extLst>
              <a:ext uri="{FF2B5EF4-FFF2-40B4-BE49-F238E27FC236}">
                <a16:creationId xmlns:a16="http://schemas.microsoft.com/office/drawing/2014/main" id="{972A932C-8331-4348-B00F-C22833EA383D}"/>
              </a:ext>
            </a:extLst>
          </p:cNvPr>
          <p:cNvSpPr txBox="1"/>
          <p:nvPr/>
        </p:nvSpPr>
        <p:spPr>
          <a:xfrm>
            <a:off x="6947927" y="5935331"/>
            <a:ext cx="1640552" cy="353962"/>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Charging Status</a:t>
            </a:r>
          </a:p>
        </p:txBody>
      </p:sp>
    </p:spTree>
    <p:extLst>
      <p:ext uri="{BB962C8B-B14F-4D97-AF65-F5344CB8AC3E}">
        <p14:creationId xmlns:p14="http://schemas.microsoft.com/office/powerpoint/2010/main" val="3168481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0DE-0AFD-40A2-A7E5-B7A88BCBD405}"/>
              </a:ext>
            </a:extLst>
          </p:cNvPr>
          <p:cNvSpPr>
            <a:spLocks noGrp="1"/>
          </p:cNvSpPr>
          <p:nvPr>
            <p:ph type="title"/>
          </p:nvPr>
        </p:nvSpPr>
        <p:spPr/>
        <p:txBody>
          <a:bodyPr/>
          <a:lstStyle/>
          <a:p>
            <a:r>
              <a:rPr lang="en-US" dirty="0"/>
              <a:t>3.4.1 Cell Balancing: Open Loop Test Case 1</a:t>
            </a:r>
          </a:p>
        </p:txBody>
      </p:sp>
      <p:sp>
        <p:nvSpPr>
          <p:cNvPr id="6" name="cdtRectangle 3 Id114691">
            <a:extLst>
              <a:ext uri="{FF2B5EF4-FFF2-40B4-BE49-F238E27FC236}">
                <a16:creationId xmlns:a16="http://schemas.microsoft.com/office/drawing/2014/main" id="{297F225F-06B5-46C7-B961-03B985CAB88C}"/>
              </a:ext>
            </a:extLst>
          </p:cNvPr>
          <p:cNvSpPr txBox="1">
            <a:spLocks noChangeArrowheads="1"/>
          </p:cNvSpPr>
          <p:nvPr/>
        </p:nvSpPr>
        <p:spPr bwMode="auto">
          <a:xfrm>
            <a:off x="827056" y="4293487"/>
            <a:ext cx="10991318" cy="23596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nSpc>
                <a:spcPts val="2050"/>
              </a:lnSpc>
            </a:pPr>
            <a:r>
              <a:rPr lang="en-US" kern="0" dirty="0"/>
              <a:t>Cell balancing is disabled for the first 5 seconds because battery is not in charging mode </a:t>
            </a:r>
          </a:p>
          <a:p>
            <a:pPr lvl="1">
              <a:lnSpc>
                <a:spcPts val="2050"/>
              </a:lnSpc>
            </a:pPr>
            <a:endParaRPr lang="en-US" kern="0" dirty="0"/>
          </a:p>
          <a:p>
            <a:pPr lvl="1">
              <a:lnSpc>
                <a:spcPts val="2050"/>
              </a:lnSpc>
            </a:pPr>
            <a:r>
              <a:rPr lang="en-US" kern="0" dirty="0"/>
              <a:t>Cell balancing is not activated for the first 5 seconds because SOC is not reach 60</a:t>
            </a:r>
          </a:p>
          <a:p>
            <a:pPr lvl="1">
              <a:lnSpc>
                <a:spcPts val="2050"/>
              </a:lnSpc>
            </a:pPr>
            <a:endParaRPr lang="en-US" kern="0" dirty="0"/>
          </a:p>
          <a:p>
            <a:pPr lvl="1">
              <a:lnSpc>
                <a:spcPts val="2050"/>
              </a:lnSpc>
            </a:pPr>
            <a:r>
              <a:rPr lang="en-US" kern="0" dirty="0"/>
              <a:t>Cell balancing is activated between 5 to 15 seconds since difference between min and max SOC is greater than 2 and is activated between 15 to 25 seconds because difference between min and max cell voltage is greater than 0.015V</a:t>
            </a:r>
          </a:p>
        </p:txBody>
      </p:sp>
      <p:sp>
        <p:nvSpPr>
          <p:cNvPr id="5" name="TextBox 4">
            <a:extLst>
              <a:ext uri="{FF2B5EF4-FFF2-40B4-BE49-F238E27FC236}">
                <a16:creationId xmlns:a16="http://schemas.microsoft.com/office/drawing/2014/main" id="{9430087D-4E6A-40EB-A3D1-BDA009CCBFE0}"/>
              </a:ext>
            </a:extLst>
          </p:cNvPr>
          <p:cNvSpPr txBox="1"/>
          <p:nvPr/>
        </p:nvSpPr>
        <p:spPr>
          <a:xfrm>
            <a:off x="3293809" y="3950614"/>
            <a:ext cx="2172927" cy="239971"/>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 Cell Balancing Command</a:t>
            </a:r>
          </a:p>
        </p:txBody>
      </p:sp>
      <p:sp>
        <p:nvSpPr>
          <p:cNvPr id="9" name="TextBox 8">
            <a:extLst>
              <a:ext uri="{FF2B5EF4-FFF2-40B4-BE49-F238E27FC236}">
                <a16:creationId xmlns:a16="http://schemas.microsoft.com/office/drawing/2014/main" id="{8C662A51-99CE-40FE-BA21-A710241F7996}"/>
              </a:ext>
            </a:extLst>
          </p:cNvPr>
          <p:cNvSpPr txBox="1"/>
          <p:nvPr/>
        </p:nvSpPr>
        <p:spPr>
          <a:xfrm>
            <a:off x="6802902" y="3942780"/>
            <a:ext cx="2925095" cy="226098"/>
          </a:xfrm>
          <a:prstGeom prst="rect">
            <a:avLst/>
          </a:prstGeom>
          <a:noFill/>
        </p:spPr>
        <p:txBody>
          <a:bodyPr wrap="none" lIns="0" tIns="0" rIns="0" bIns="0" rtlCol="0">
            <a:noAutofit/>
          </a:bodyPr>
          <a:lstStyle/>
          <a:p>
            <a:pP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Cell Balancing Status</a:t>
            </a:r>
          </a:p>
        </p:txBody>
      </p:sp>
      <p:pic>
        <p:nvPicPr>
          <p:cNvPr id="4" name="Picture 3">
            <a:extLst>
              <a:ext uri="{FF2B5EF4-FFF2-40B4-BE49-F238E27FC236}">
                <a16:creationId xmlns:a16="http://schemas.microsoft.com/office/drawing/2014/main" id="{F29776AE-840C-421B-BAE6-E613C2E122F2}"/>
              </a:ext>
            </a:extLst>
          </p:cNvPr>
          <p:cNvPicPr>
            <a:picLocks noChangeAspect="1"/>
          </p:cNvPicPr>
          <p:nvPr/>
        </p:nvPicPr>
        <p:blipFill>
          <a:blip r:embed="rId3"/>
          <a:stretch>
            <a:fillRect/>
          </a:stretch>
        </p:blipFill>
        <p:spPr>
          <a:xfrm>
            <a:off x="1722131" y="949327"/>
            <a:ext cx="7687341" cy="2898385"/>
          </a:xfrm>
          <a:prstGeom prst="rect">
            <a:avLst/>
          </a:prstGeom>
        </p:spPr>
      </p:pic>
    </p:spTree>
    <p:extLst>
      <p:ext uri="{BB962C8B-B14F-4D97-AF65-F5344CB8AC3E}">
        <p14:creationId xmlns:p14="http://schemas.microsoft.com/office/powerpoint/2010/main" val="246857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E7B09-D8E8-4EA3-BD34-5AD56020D48B}"/>
              </a:ext>
            </a:extLst>
          </p:cNvPr>
          <p:cNvSpPr>
            <a:spLocks noGrp="1"/>
          </p:cNvSpPr>
          <p:nvPr>
            <p:ph type="title"/>
          </p:nvPr>
        </p:nvSpPr>
        <p:spPr/>
        <p:txBody>
          <a:bodyPr/>
          <a:lstStyle/>
          <a:p>
            <a:r>
              <a:rPr lang="en-US" dirty="0"/>
              <a:t>3.4.2 Simulink Models Overview</a:t>
            </a:r>
          </a:p>
        </p:txBody>
      </p:sp>
      <p:sp>
        <p:nvSpPr>
          <p:cNvPr id="5" name="Content Placeholder 4">
            <a:extLst>
              <a:ext uri="{FF2B5EF4-FFF2-40B4-BE49-F238E27FC236}">
                <a16:creationId xmlns:a16="http://schemas.microsoft.com/office/drawing/2014/main" id="{75B3EF6C-B694-458F-9F60-06B3D6E329B3}"/>
              </a:ext>
            </a:extLst>
          </p:cNvPr>
          <p:cNvSpPr>
            <a:spLocks noGrp="1"/>
          </p:cNvSpPr>
          <p:nvPr>
            <p:ph idx="1"/>
          </p:nvPr>
        </p:nvSpPr>
        <p:spPr>
          <a:xfrm>
            <a:off x="629913" y="1440000"/>
            <a:ext cx="10952807" cy="5280396"/>
          </a:xfrm>
        </p:spPr>
        <p:txBody>
          <a:bodyPr/>
          <a:lstStyle/>
          <a:p>
            <a:pPr marL="342900" indent="-342900">
              <a:buClrTx/>
              <a:buFont typeface="+mj-lt"/>
              <a:buAutoNum type="arabicPeriod"/>
            </a:pPr>
            <a:r>
              <a:rPr lang="en-US" sz="1300" dirty="0"/>
              <a:t>Each feature is developed in a separate Simulink subsystem. </a:t>
            </a:r>
          </a:p>
          <a:p>
            <a:pPr marL="342900" indent="-342900">
              <a:buClrTx/>
              <a:buFont typeface="+mj-lt"/>
              <a:buAutoNum type="arabicPeriod"/>
            </a:pPr>
            <a:endParaRPr lang="en-US" sz="1300" dirty="0"/>
          </a:p>
          <a:p>
            <a:pPr marL="342900" indent="-342900">
              <a:buClrTx/>
              <a:buFont typeface="+mj-lt"/>
              <a:buAutoNum type="arabicPeriod"/>
            </a:pPr>
            <a:r>
              <a:rPr lang="en-US" sz="1300" dirty="0"/>
              <a:t>Closed Loop Harness : </a:t>
            </a:r>
          </a:p>
          <a:p>
            <a:pPr marL="522198" lvl="1" indent="-342900">
              <a:buClrTx/>
              <a:buFont typeface="Arial" panose="020B0604020202020204" pitchFamily="34" charset="0"/>
              <a:buChar char="•"/>
            </a:pPr>
            <a:r>
              <a:rPr lang="en-US" sz="1300" dirty="0"/>
              <a:t>Has the Battery Management System controller along with </a:t>
            </a:r>
            <a:r>
              <a:rPr lang="en-US" sz="1300" dirty="0" err="1"/>
              <a:t>Amesim</a:t>
            </a:r>
            <a:r>
              <a:rPr lang="en-US" sz="1300" dirty="0"/>
              <a:t> Battery Pack.</a:t>
            </a:r>
          </a:p>
          <a:p>
            <a:pPr marL="522198" lvl="1" indent="-342900">
              <a:buClrTx/>
              <a:buFont typeface="Arial" panose="020B0604020202020204" pitchFamily="34" charset="0"/>
              <a:buChar char="•"/>
            </a:pPr>
            <a:r>
              <a:rPr lang="en-US" sz="1300" dirty="0"/>
              <a:t>Battery Pack Data is passed from </a:t>
            </a:r>
            <a:r>
              <a:rPr lang="en-US" sz="1300" dirty="0" err="1"/>
              <a:t>Amesim</a:t>
            </a:r>
            <a:r>
              <a:rPr lang="en-US" sz="1300" dirty="0"/>
              <a:t>.</a:t>
            </a:r>
          </a:p>
          <a:p>
            <a:pPr marL="522198" lvl="1" indent="-342900">
              <a:buClrTx/>
              <a:buFont typeface="Arial" panose="020B0604020202020204" pitchFamily="34" charset="0"/>
              <a:buChar char="•"/>
            </a:pPr>
            <a:r>
              <a:rPr lang="en-US" sz="1300" dirty="0"/>
              <a:t>Each feature in the controller is used as model reference. </a:t>
            </a:r>
          </a:p>
          <a:p>
            <a:pPr marL="522198" lvl="1" indent="-342900">
              <a:buClrTx/>
              <a:buFont typeface="Arial" panose="020B0604020202020204" pitchFamily="34" charset="0"/>
              <a:buChar char="•"/>
            </a:pPr>
            <a:r>
              <a:rPr lang="en-US" sz="1300" dirty="0"/>
              <a:t>Each feature can be used with the Simulink </a:t>
            </a:r>
            <a:r>
              <a:rPr lang="en-US" sz="1300" dirty="0" err="1"/>
              <a:t>blockset</a:t>
            </a:r>
            <a:r>
              <a:rPr lang="en-US" sz="1300" dirty="0"/>
              <a:t> subsystem or C code generated s-function subsystem. </a:t>
            </a:r>
          </a:p>
          <a:p>
            <a:pPr marL="522198" lvl="1" indent="-342900">
              <a:buFont typeface="Arial" panose="020B0604020202020204" pitchFamily="34" charset="0"/>
              <a:buChar char="•"/>
            </a:pPr>
            <a:endParaRPr lang="en-US" sz="1300" dirty="0"/>
          </a:p>
          <a:p>
            <a:pPr marL="342900" indent="-342900">
              <a:buClrTx/>
              <a:buFont typeface="+mj-lt"/>
              <a:buAutoNum type="arabicPeriod"/>
            </a:pPr>
            <a:r>
              <a:rPr lang="en-US" sz="1300" dirty="0"/>
              <a:t>Open Loop Harness :</a:t>
            </a:r>
          </a:p>
          <a:p>
            <a:pPr marL="522198" lvl="1" indent="-342900">
              <a:buClrTx/>
              <a:buFont typeface="Arial" panose="020B0604020202020204" pitchFamily="34" charset="0"/>
              <a:buChar char="•"/>
            </a:pPr>
            <a:r>
              <a:rPr lang="en-US" sz="1300" dirty="0"/>
              <a:t>Has the Battery Management System controller.</a:t>
            </a:r>
          </a:p>
          <a:p>
            <a:pPr marL="522198" lvl="1" indent="-342900">
              <a:buClrTx/>
              <a:buFont typeface="Arial" panose="020B0604020202020204" pitchFamily="34" charset="0"/>
              <a:buChar char="•"/>
            </a:pPr>
            <a:r>
              <a:rPr lang="en-US" sz="1300" dirty="0"/>
              <a:t>Stored data can be fed into the controller.</a:t>
            </a:r>
          </a:p>
          <a:p>
            <a:pPr marL="522198" lvl="1" indent="-342900">
              <a:buClrTx/>
              <a:buFont typeface="Arial" panose="020B0604020202020204" pitchFamily="34" charset="0"/>
              <a:buChar char="•"/>
            </a:pPr>
            <a:r>
              <a:rPr lang="en-US" sz="1300" dirty="0"/>
              <a:t>Each feature in the controller is used as model reference. </a:t>
            </a:r>
          </a:p>
          <a:p>
            <a:pPr marL="522198" lvl="1" indent="-342900">
              <a:buClrTx/>
              <a:buFont typeface="Arial" panose="020B0604020202020204" pitchFamily="34" charset="0"/>
              <a:buChar char="•"/>
            </a:pPr>
            <a:r>
              <a:rPr lang="en-US" sz="1300" dirty="0"/>
              <a:t>Each feature can be used with the Simulink </a:t>
            </a:r>
            <a:r>
              <a:rPr lang="en-US" sz="1300" dirty="0" err="1"/>
              <a:t>blockset</a:t>
            </a:r>
            <a:r>
              <a:rPr lang="en-US" sz="1300" dirty="0"/>
              <a:t> subsystem or C code generated s-function subsystem. </a:t>
            </a:r>
          </a:p>
          <a:p>
            <a:pPr marL="522198" lvl="1" indent="-342900">
              <a:buFont typeface="Arial" panose="020B0604020202020204" pitchFamily="34" charset="0"/>
              <a:buChar char="•"/>
            </a:pPr>
            <a:endParaRPr lang="en-US" sz="1300" dirty="0"/>
          </a:p>
          <a:p>
            <a:pPr marL="342900" indent="-342900">
              <a:buClrTx/>
              <a:buFont typeface="+mj-lt"/>
              <a:buAutoNum type="arabicPeriod"/>
            </a:pPr>
            <a:r>
              <a:rPr lang="en-US" sz="1300" dirty="0"/>
              <a:t>Hardware in Loop Harness : </a:t>
            </a:r>
          </a:p>
          <a:p>
            <a:pPr marL="522198" lvl="1" indent="-342900">
              <a:buClrTx/>
              <a:buFont typeface="Arial" panose="020B0604020202020204" pitchFamily="34" charset="0"/>
              <a:buChar char="•"/>
            </a:pPr>
            <a:r>
              <a:rPr lang="en-US" sz="1300" dirty="0"/>
              <a:t>Has the Battery Management System controller along with blocks Analog/Digital/CAN read and write.</a:t>
            </a:r>
          </a:p>
          <a:p>
            <a:pPr marL="522198" lvl="1" indent="-342900">
              <a:buClrTx/>
              <a:buFont typeface="Arial" panose="020B0604020202020204" pitchFamily="34" charset="0"/>
              <a:buChar char="•"/>
            </a:pPr>
            <a:r>
              <a:rPr lang="en-US" sz="1300" dirty="0"/>
              <a:t>Data is fed and results are received by a PC.</a:t>
            </a:r>
          </a:p>
          <a:p>
            <a:pPr marL="522198" lvl="1" indent="-342900">
              <a:buClrTx/>
              <a:buFont typeface="Arial" panose="020B0604020202020204" pitchFamily="34" charset="0"/>
              <a:buChar char="•"/>
            </a:pPr>
            <a:r>
              <a:rPr lang="en-US" sz="1300" dirty="0"/>
              <a:t>Each feature in the controller is used as model reference.</a:t>
            </a:r>
          </a:p>
          <a:p>
            <a:pPr marL="522198" lvl="1" indent="-342900">
              <a:buClrTx/>
              <a:buFont typeface="Arial" panose="020B0604020202020204" pitchFamily="34" charset="0"/>
              <a:buChar char="•"/>
            </a:pPr>
            <a:endParaRPr lang="en-US" sz="1300" dirty="0"/>
          </a:p>
          <a:p>
            <a:pPr marL="342900" indent="-342900">
              <a:buClrTx/>
              <a:buFont typeface="+mj-lt"/>
              <a:buAutoNum type="arabicPeriod"/>
            </a:pPr>
            <a:r>
              <a:rPr lang="en-US" sz="1300" dirty="0"/>
              <a:t>Open Loop Data Transfer Model : </a:t>
            </a:r>
          </a:p>
          <a:p>
            <a:pPr marL="522198" lvl="1" indent="-342900">
              <a:buClrTx/>
            </a:pPr>
            <a:r>
              <a:rPr lang="en-US" sz="1300" dirty="0"/>
              <a:t>Model has blocks to interface with communication devices and CAN bus.</a:t>
            </a:r>
          </a:p>
          <a:p>
            <a:pPr marL="522198" lvl="1" indent="-342900">
              <a:buClrTx/>
            </a:pPr>
            <a:r>
              <a:rPr lang="en-US" sz="1300" dirty="0"/>
              <a:t>Feeds data to RPC ECU and stores data received from it.</a:t>
            </a:r>
          </a:p>
          <a:p>
            <a:pPr marL="522198" lvl="1" indent="-342900">
              <a:buFont typeface="Arial" panose="020B0604020202020204" pitchFamily="34" charset="0"/>
              <a:buChar char="•"/>
            </a:pPr>
            <a:endParaRPr lang="en-US" sz="1400" dirty="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670458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351F73-8FDB-438C-9BC6-2FCD2690ED3B}"/>
              </a:ext>
            </a:extLst>
          </p:cNvPr>
          <p:cNvSpPr>
            <a:spLocks noGrp="1"/>
          </p:cNvSpPr>
          <p:nvPr>
            <p:ph type="title"/>
          </p:nvPr>
        </p:nvSpPr>
        <p:spPr/>
        <p:txBody>
          <a:bodyPr/>
          <a:lstStyle/>
          <a:p>
            <a:r>
              <a:rPr lang="en-US" dirty="0"/>
              <a:t>3.4.3 Closed Loop Simulation</a:t>
            </a:r>
            <a:br>
              <a:rPr lang="en-US" dirty="0"/>
            </a:br>
            <a:r>
              <a:rPr lang="en-US" dirty="0"/>
              <a:t>Subsections</a:t>
            </a:r>
          </a:p>
        </p:txBody>
      </p:sp>
      <p:sp>
        <p:nvSpPr>
          <p:cNvPr id="6" name="Text Placeholder 5">
            <a:extLst>
              <a:ext uri="{FF2B5EF4-FFF2-40B4-BE49-F238E27FC236}">
                <a16:creationId xmlns:a16="http://schemas.microsoft.com/office/drawing/2014/main" id="{E2C972B3-67D7-440D-9C60-79CD5EB4CEAC}"/>
              </a:ext>
            </a:extLst>
          </p:cNvPr>
          <p:cNvSpPr>
            <a:spLocks noGrp="1"/>
          </p:cNvSpPr>
          <p:nvPr>
            <p:ph type="body" sz="quarter" idx="14"/>
          </p:nvPr>
        </p:nvSpPr>
        <p:spPr/>
        <p:txBody>
          <a:bodyPr/>
          <a:lstStyle/>
          <a:p>
            <a:pPr marL="342900" indent="-342900">
              <a:buFont typeface="+mj-lt"/>
              <a:buAutoNum type="arabicPeriod"/>
            </a:pPr>
            <a:r>
              <a:rPr lang="en-US" dirty="0"/>
              <a:t>Simulink Closed Loop Model</a:t>
            </a:r>
          </a:p>
          <a:p>
            <a:pPr marL="342900" indent="-342900">
              <a:buFont typeface="+mj-lt"/>
              <a:buAutoNum type="arabicPeriod"/>
            </a:pPr>
            <a:r>
              <a:rPr lang="en-US" dirty="0"/>
              <a:t>FTP72 drive cycle</a:t>
            </a:r>
          </a:p>
          <a:p>
            <a:pPr marL="342900" indent="-342900">
              <a:buFont typeface="+mj-lt"/>
              <a:buAutoNum type="arabicPeriod"/>
            </a:pPr>
            <a:r>
              <a:rPr lang="en-US" dirty="0"/>
              <a:t>Test Cases Overview</a:t>
            </a:r>
          </a:p>
          <a:p>
            <a:pPr marL="342900" indent="-342900">
              <a:buFont typeface="+mj-lt"/>
              <a:buAutoNum type="arabicPeriod"/>
            </a:pPr>
            <a:r>
              <a:rPr lang="en-US" dirty="0"/>
              <a:t>Test Cases results</a:t>
            </a:r>
          </a:p>
        </p:txBody>
      </p:sp>
    </p:spTree>
    <p:extLst>
      <p:ext uri="{BB962C8B-B14F-4D97-AF65-F5344CB8AC3E}">
        <p14:creationId xmlns:p14="http://schemas.microsoft.com/office/powerpoint/2010/main" val="213520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B8519F-D0D2-4E99-831C-4AE05246F046}"/>
              </a:ext>
            </a:extLst>
          </p:cNvPr>
          <p:cNvPicPr>
            <a:picLocks noChangeAspect="1"/>
          </p:cNvPicPr>
          <p:nvPr/>
        </p:nvPicPr>
        <p:blipFill>
          <a:blip r:embed="rId2"/>
          <a:stretch>
            <a:fillRect/>
          </a:stretch>
        </p:blipFill>
        <p:spPr>
          <a:xfrm>
            <a:off x="3175" y="1003130"/>
            <a:ext cx="12192000" cy="5776318"/>
          </a:xfrm>
          <a:prstGeom prst="rect">
            <a:avLst/>
          </a:prstGeom>
        </p:spPr>
      </p:pic>
      <p:sp>
        <p:nvSpPr>
          <p:cNvPr id="2" name="Title 1">
            <a:extLst>
              <a:ext uri="{FF2B5EF4-FFF2-40B4-BE49-F238E27FC236}">
                <a16:creationId xmlns:a16="http://schemas.microsoft.com/office/drawing/2014/main" id="{9DDE392F-BAC4-4EEE-A51C-4442F9A425B0}"/>
              </a:ext>
            </a:extLst>
          </p:cNvPr>
          <p:cNvSpPr>
            <a:spLocks noGrp="1"/>
          </p:cNvSpPr>
          <p:nvPr>
            <p:ph type="title"/>
          </p:nvPr>
        </p:nvSpPr>
        <p:spPr/>
        <p:txBody>
          <a:bodyPr/>
          <a:lstStyle/>
          <a:p>
            <a:r>
              <a:rPr lang="en-US" dirty="0"/>
              <a:t>3.4.3.1 Simulink Closed Loop Model : Top Level</a:t>
            </a:r>
          </a:p>
        </p:txBody>
      </p:sp>
      <p:sp>
        <p:nvSpPr>
          <p:cNvPr id="5" name="TextBox 4">
            <a:extLst>
              <a:ext uri="{FF2B5EF4-FFF2-40B4-BE49-F238E27FC236}">
                <a16:creationId xmlns:a16="http://schemas.microsoft.com/office/drawing/2014/main" id="{DDC33835-89CB-4C9B-9C53-EF0CF1A2CFE8}"/>
              </a:ext>
            </a:extLst>
          </p:cNvPr>
          <p:cNvSpPr txBox="1"/>
          <p:nvPr/>
        </p:nvSpPr>
        <p:spPr>
          <a:xfrm>
            <a:off x="9235953" y="1979719"/>
            <a:ext cx="1420427" cy="408374"/>
          </a:xfrm>
          <a:prstGeom prst="rect">
            <a:avLst/>
          </a:prstGeom>
          <a:noFill/>
        </p:spPr>
        <p:txBody>
          <a:bodyPr wrap="square" lIns="0" tIns="0" rIns="0" bIns="0" rtlCol="0">
            <a:noAutofit/>
          </a:bodyPr>
          <a:lstStyle/>
          <a:p>
            <a:pPr algn="ctr">
              <a:lnSpc>
                <a:spcPct val="110000"/>
              </a:lnSpc>
              <a:spcBef>
                <a:spcPts val="0"/>
              </a:spcBef>
            </a:pPr>
            <a:r>
              <a:rPr lang="en-US" sz="1200" b="1" dirty="0" err="1">
                <a:solidFill>
                  <a:schemeClr val="tx1"/>
                </a:solidFill>
                <a:ea typeface="Arial Unicode MS" panose="020B0604020202020204" pitchFamily="34" charset="-128"/>
                <a:cs typeface="Arial Unicode MS" panose="020B0604020202020204" pitchFamily="34" charset="-128"/>
              </a:rPr>
              <a:t>Amesim</a:t>
            </a:r>
            <a:r>
              <a:rPr lang="en-US" sz="1200" b="1" dirty="0">
                <a:solidFill>
                  <a:schemeClr val="tx1"/>
                </a:solidFill>
                <a:ea typeface="Arial Unicode MS" panose="020B0604020202020204" pitchFamily="34" charset="-128"/>
                <a:cs typeface="Arial Unicode MS" panose="020B0604020202020204" pitchFamily="34" charset="-128"/>
              </a:rPr>
              <a:t> Battery Pack Model</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Box 5">
            <a:extLst>
              <a:ext uri="{FF2B5EF4-FFF2-40B4-BE49-F238E27FC236}">
                <a16:creationId xmlns:a16="http://schemas.microsoft.com/office/drawing/2014/main" id="{04C95DEA-61AB-4897-AD09-F056B59DEF67}"/>
              </a:ext>
            </a:extLst>
          </p:cNvPr>
          <p:cNvSpPr txBox="1"/>
          <p:nvPr/>
        </p:nvSpPr>
        <p:spPr>
          <a:xfrm>
            <a:off x="6361068" y="1111526"/>
            <a:ext cx="1420427" cy="175737"/>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BMS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TextBox 6">
            <a:extLst>
              <a:ext uri="{FF2B5EF4-FFF2-40B4-BE49-F238E27FC236}">
                <a16:creationId xmlns:a16="http://schemas.microsoft.com/office/drawing/2014/main" id="{2A3CBDDF-DD16-47A5-A3C9-F756563EB360}"/>
              </a:ext>
            </a:extLst>
          </p:cNvPr>
          <p:cNvSpPr txBox="1"/>
          <p:nvPr/>
        </p:nvSpPr>
        <p:spPr>
          <a:xfrm>
            <a:off x="526960" y="1287262"/>
            <a:ext cx="1420427" cy="372862"/>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Key and Charger Signals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Box 7">
            <a:extLst>
              <a:ext uri="{FF2B5EF4-FFF2-40B4-BE49-F238E27FC236}">
                <a16:creationId xmlns:a16="http://schemas.microsoft.com/office/drawing/2014/main" id="{F95F9832-0A50-43F6-8E10-8727618B8AE2}"/>
              </a:ext>
            </a:extLst>
          </p:cNvPr>
          <p:cNvSpPr txBox="1"/>
          <p:nvPr/>
        </p:nvSpPr>
        <p:spPr>
          <a:xfrm>
            <a:off x="526959" y="3367507"/>
            <a:ext cx="1420427" cy="372862"/>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Manual Fault Induction</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DC71CEC1-EB00-44DA-8186-3E41D0D887C1}"/>
              </a:ext>
            </a:extLst>
          </p:cNvPr>
          <p:cNvSpPr txBox="1"/>
          <p:nvPr/>
        </p:nvSpPr>
        <p:spPr>
          <a:xfrm>
            <a:off x="2588059" y="1730741"/>
            <a:ext cx="1420427" cy="248978"/>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Feedback Displays</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EF5AECF9-A22A-4163-8F04-61CB37CFA3EA}"/>
              </a:ext>
            </a:extLst>
          </p:cNvPr>
          <p:cNvSpPr txBox="1"/>
          <p:nvPr/>
        </p:nvSpPr>
        <p:spPr>
          <a:xfrm>
            <a:off x="9122023" y="6040739"/>
            <a:ext cx="1420427" cy="235774"/>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Data Logger</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95838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3FCD-7FF2-4FDE-99B2-F2D07E319970}"/>
              </a:ext>
            </a:extLst>
          </p:cNvPr>
          <p:cNvSpPr>
            <a:spLocks noGrp="1"/>
          </p:cNvSpPr>
          <p:nvPr>
            <p:ph type="title"/>
          </p:nvPr>
        </p:nvSpPr>
        <p:spPr/>
        <p:txBody>
          <a:bodyPr/>
          <a:lstStyle/>
          <a:p>
            <a:r>
              <a:rPr lang="en-US" dirty="0"/>
              <a:t>3.4.3.1 Simulink Closed Loop Model : BMS Subsystem overview</a:t>
            </a:r>
          </a:p>
        </p:txBody>
      </p:sp>
      <p:sp>
        <p:nvSpPr>
          <p:cNvPr id="3" name="Content Placeholder 2">
            <a:extLst>
              <a:ext uri="{FF2B5EF4-FFF2-40B4-BE49-F238E27FC236}">
                <a16:creationId xmlns:a16="http://schemas.microsoft.com/office/drawing/2014/main" id="{8B0EE94D-A351-4676-A267-67FE14B3AC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AC3EF4-A2FF-40E2-8EED-3EF7FCF26F50}"/>
              </a:ext>
            </a:extLst>
          </p:cNvPr>
          <p:cNvPicPr>
            <a:picLocks noChangeAspect="1"/>
          </p:cNvPicPr>
          <p:nvPr/>
        </p:nvPicPr>
        <p:blipFill>
          <a:blip r:embed="rId2"/>
          <a:stretch>
            <a:fillRect/>
          </a:stretch>
        </p:blipFill>
        <p:spPr>
          <a:xfrm>
            <a:off x="3175" y="1079766"/>
            <a:ext cx="12192000" cy="5778234"/>
          </a:xfrm>
          <a:prstGeom prst="rect">
            <a:avLst/>
          </a:prstGeom>
        </p:spPr>
      </p:pic>
      <p:sp>
        <p:nvSpPr>
          <p:cNvPr id="5" name="TextBox 4">
            <a:extLst>
              <a:ext uri="{FF2B5EF4-FFF2-40B4-BE49-F238E27FC236}">
                <a16:creationId xmlns:a16="http://schemas.microsoft.com/office/drawing/2014/main" id="{17BBC124-5263-4CCE-97A6-BC9C0D2B3DF3}"/>
              </a:ext>
            </a:extLst>
          </p:cNvPr>
          <p:cNvSpPr txBox="1"/>
          <p:nvPr/>
        </p:nvSpPr>
        <p:spPr>
          <a:xfrm>
            <a:off x="8143999" y="6192000"/>
            <a:ext cx="3675356" cy="519202"/>
          </a:xfrm>
          <a:prstGeom prst="rect">
            <a:avLst/>
          </a:prstGeom>
          <a:noFill/>
        </p:spPr>
        <p:txBody>
          <a:bodyPr wrap="square" lIns="0" tIns="0" rIns="0" bIns="0" rtlCol="0">
            <a:noAutofit/>
          </a:bodyPr>
          <a:lstStyle/>
          <a:p>
            <a:pPr>
              <a:lnSpc>
                <a:spcPct val="110000"/>
              </a:lnSpc>
              <a:spcBef>
                <a:spcPts val="0"/>
              </a:spcBef>
            </a:pPr>
            <a:r>
              <a:rPr lang="en-US" sz="1600" dirty="0">
                <a:solidFill>
                  <a:schemeClr val="tx1"/>
                </a:solidFill>
                <a:latin typeface="+mn-lt"/>
                <a:ea typeface="Arial Unicode MS" panose="020B0604020202020204" pitchFamily="34" charset="-128"/>
                <a:cs typeface="Arial Unicode MS" panose="020B0604020202020204" pitchFamily="34" charset="-128"/>
              </a:rPr>
              <a:t>BMS controller with various features as model reference</a:t>
            </a:r>
          </a:p>
        </p:txBody>
      </p:sp>
      <p:sp>
        <p:nvSpPr>
          <p:cNvPr id="6" name="TextBox 5">
            <a:extLst>
              <a:ext uri="{FF2B5EF4-FFF2-40B4-BE49-F238E27FC236}">
                <a16:creationId xmlns:a16="http://schemas.microsoft.com/office/drawing/2014/main" id="{C94052AB-9E37-4371-8EF5-76D0EB09EB53}"/>
              </a:ext>
            </a:extLst>
          </p:cNvPr>
          <p:cNvSpPr txBox="1"/>
          <p:nvPr/>
        </p:nvSpPr>
        <p:spPr>
          <a:xfrm>
            <a:off x="4060271" y="3611813"/>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BSC</a:t>
            </a:r>
          </a:p>
        </p:txBody>
      </p:sp>
      <p:sp>
        <p:nvSpPr>
          <p:cNvPr id="7" name="TextBox 6">
            <a:extLst>
              <a:ext uri="{FF2B5EF4-FFF2-40B4-BE49-F238E27FC236}">
                <a16:creationId xmlns:a16="http://schemas.microsoft.com/office/drawing/2014/main" id="{66F4AB1F-1057-47CD-A1F0-519DF5CD2B33}"/>
              </a:ext>
            </a:extLst>
          </p:cNvPr>
          <p:cNvSpPr txBox="1"/>
          <p:nvPr/>
        </p:nvSpPr>
        <p:spPr>
          <a:xfrm>
            <a:off x="6503110" y="1406795"/>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C</a:t>
            </a:r>
            <a:r>
              <a:rPr lang="en-US" sz="1200" b="1" dirty="0">
                <a:solidFill>
                  <a:schemeClr val="tx1"/>
                </a:solidFill>
                <a:latin typeface="+mn-lt"/>
                <a:ea typeface="Arial Unicode MS" panose="020B0604020202020204" pitchFamily="34" charset="-128"/>
                <a:cs typeface="Arial Unicode MS" panose="020B0604020202020204" pitchFamily="34" charset="-128"/>
              </a:rPr>
              <a:t>C</a:t>
            </a:r>
          </a:p>
        </p:txBody>
      </p:sp>
      <p:sp>
        <p:nvSpPr>
          <p:cNvPr id="8" name="TextBox 7">
            <a:extLst>
              <a:ext uri="{FF2B5EF4-FFF2-40B4-BE49-F238E27FC236}">
                <a16:creationId xmlns:a16="http://schemas.microsoft.com/office/drawing/2014/main" id="{B8DDC178-4DAF-4504-B1C9-DF8CC39BCB43}"/>
              </a:ext>
            </a:extLst>
          </p:cNvPr>
          <p:cNvSpPr txBox="1"/>
          <p:nvPr/>
        </p:nvSpPr>
        <p:spPr>
          <a:xfrm>
            <a:off x="8289001" y="2686659"/>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SOC</a:t>
            </a:r>
          </a:p>
        </p:txBody>
      </p:sp>
      <p:sp>
        <p:nvSpPr>
          <p:cNvPr id="9" name="TextBox 8">
            <a:extLst>
              <a:ext uri="{FF2B5EF4-FFF2-40B4-BE49-F238E27FC236}">
                <a16:creationId xmlns:a16="http://schemas.microsoft.com/office/drawing/2014/main" id="{C73E8771-C622-4DFC-BC0E-97BF95BE1FE3}"/>
              </a:ext>
            </a:extLst>
          </p:cNvPr>
          <p:cNvSpPr txBox="1"/>
          <p:nvPr/>
        </p:nvSpPr>
        <p:spPr>
          <a:xfrm>
            <a:off x="10677094" y="2788752"/>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latin typeface="+mn-lt"/>
                <a:ea typeface="Arial Unicode MS" panose="020B0604020202020204" pitchFamily="34" charset="-128"/>
                <a:cs typeface="Arial Unicode MS" panose="020B0604020202020204" pitchFamily="34" charset="-128"/>
              </a:rPr>
              <a:t>BMO</a:t>
            </a:r>
          </a:p>
        </p:txBody>
      </p:sp>
      <p:sp>
        <p:nvSpPr>
          <p:cNvPr id="10" name="TextBox 9">
            <a:extLst>
              <a:ext uri="{FF2B5EF4-FFF2-40B4-BE49-F238E27FC236}">
                <a16:creationId xmlns:a16="http://schemas.microsoft.com/office/drawing/2014/main" id="{BB0C9034-F6FC-493E-AE04-AAC3C22E49A6}"/>
              </a:ext>
            </a:extLst>
          </p:cNvPr>
          <p:cNvSpPr txBox="1"/>
          <p:nvPr/>
        </p:nvSpPr>
        <p:spPr>
          <a:xfrm>
            <a:off x="840636" y="5315907"/>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VITM</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id="{8403C487-F719-4D23-81DB-882F5D5E09F9}"/>
              </a:ext>
            </a:extLst>
          </p:cNvPr>
          <p:cNvSpPr txBox="1"/>
          <p:nvPr/>
        </p:nvSpPr>
        <p:spPr>
          <a:xfrm>
            <a:off x="4231906" y="5315907"/>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BTC</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1">
            <a:extLst>
              <a:ext uri="{FF2B5EF4-FFF2-40B4-BE49-F238E27FC236}">
                <a16:creationId xmlns:a16="http://schemas.microsoft.com/office/drawing/2014/main" id="{28B847F0-951E-47E8-BB48-77629C6A2BAD}"/>
              </a:ext>
            </a:extLst>
          </p:cNvPr>
          <p:cNvSpPr txBox="1"/>
          <p:nvPr/>
        </p:nvSpPr>
        <p:spPr>
          <a:xfrm>
            <a:off x="6655510" y="5529342"/>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SOH</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Box 12">
            <a:extLst>
              <a:ext uri="{FF2B5EF4-FFF2-40B4-BE49-F238E27FC236}">
                <a16:creationId xmlns:a16="http://schemas.microsoft.com/office/drawing/2014/main" id="{819C3B43-167A-4B23-AC71-358DC933CC12}"/>
              </a:ext>
            </a:extLst>
          </p:cNvPr>
          <p:cNvSpPr txBox="1"/>
          <p:nvPr/>
        </p:nvSpPr>
        <p:spPr>
          <a:xfrm>
            <a:off x="9119114" y="5427249"/>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SOP</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Box 13">
            <a:extLst>
              <a:ext uri="{FF2B5EF4-FFF2-40B4-BE49-F238E27FC236}">
                <a16:creationId xmlns:a16="http://schemas.microsoft.com/office/drawing/2014/main" id="{F238EBD9-B229-4683-8548-8A43483D2F84}"/>
              </a:ext>
            </a:extLst>
          </p:cNvPr>
          <p:cNvSpPr txBox="1"/>
          <p:nvPr/>
        </p:nvSpPr>
        <p:spPr>
          <a:xfrm>
            <a:off x="11095823" y="5223063"/>
            <a:ext cx="523782" cy="204186"/>
          </a:xfrm>
          <a:prstGeom prst="rect">
            <a:avLst/>
          </a:prstGeom>
          <a:noFill/>
        </p:spPr>
        <p:txBody>
          <a:bodyPr wrap="square" lIns="0" tIns="0" rIns="0" bIns="0" rtlCol="0">
            <a:noAutofit/>
          </a:bodyPr>
          <a:lstStyle/>
          <a:p>
            <a:pPr algn="ctr">
              <a:lnSpc>
                <a:spcPct val="110000"/>
              </a:lnSpc>
              <a:spcBef>
                <a:spcPts val="0"/>
              </a:spcBef>
            </a:pPr>
            <a:r>
              <a:rPr lang="en-US" sz="1200" b="1" dirty="0">
                <a:solidFill>
                  <a:schemeClr val="tx1"/>
                </a:solidFill>
                <a:ea typeface="Arial Unicode MS" panose="020B0604020202020204" pitchFamily="34" charset="-128"/>
                <a:cs typeface="Arial Unicode MS" panose="020B0604020202020204" pitchFamily="34" charset="-128"/>
              </a:rPr>
              <a:t>CB</a:t>
            </a:r>
            <a:endParaRPr lang="en-US" sz="1200" b="1"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53382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09B5-3BCD-446A-AF89-6FE9337A9C9C}"/>
              </a:ext>
            </a:extLst>
          </p:cNvPr>
          <p:cNvSpPr>
            <a:spLocks noGrp="1"/>
          </p:cNvSpPr>
          <p:nvPr>
            <p:ph type="title"/>
          </p:nvPr>
        </p:nvSpPr>
        <p:spPr/>
        <p:txBody>
          <a:bodyPr/>
          <a:lstStyle/>
          <a:p>
            <a:r>
              <a:rPr lang="en-US" dirty="0"/>
              <a:t>3.4.3.2 FTP72 drive cycle</a:t>
            </a:r>
            <a:br>
              <a:rPr lang="en-US" dirty="0"/>
            </a:br>
            <a:r>
              <a:rPr lang="en-US" dirty="0"/>
              <a:t>Overview</a:t>
            </a:r>
          </a:p>
        </p:txBody>
      </p:sp>
      <p:sp>
        <p:nvSpPr>
          <p:cNvPr id="3" name="Content Placeholder 2">
            <a:extLst>
              <a:ext uri="{FF2B5EF4-FFF2-40B4-BE49-F238E27FC236}">
                <a16:creationId xmlns:a16="http://schemas.microsoft.com/office/drawing/2014/main" id="{4E5FDA32-9CBB-481E-9892-C7BB85F8F57F}"/>
              </a:ext>
            </a:extLst>
          </p:cNvPr>
          <p:cNvSpPr>
            <a:spLocks noGrp="1"/>
          </p:cNvSpPr>
          <p:nvPr>
            <p:ph idx="1"/>
          </p:nvPr>
        </p:nvSpPr>
        <p:spPr/>
        <p:txBody>
          <a:bodyPr/>
          <a:lstStyle/>
          <a:p>
            <a:pPr marL="285750" indent="-285750">
              <a:buFont typeface="Arial" panose="020B0604020202020204" pitchFamily="34" charset="0"/>
              <a:buChar char="•"/>
            </a:pPr>
            <a:r>
              <a:rPr lang="en-US" sz="1400" dirty="0"/>
              <a:t>FTP72 drive cycle is used in various test cases in the coming test cases. In some cases a part of cycle is used or a delayed cycle is used. </a:t>
            </a:r>
          </a:p>
          <a:p>
            <a:endParaRPr lang="en-US" sz="1400" dirty="0"/>
          </a:p>
          <a:p>
            <a:pPr marL="285750" indent="-285750">
              <a:buFont typeface="Arial" panose="020B0604020202020204" pitchFamily="34" charset="0"/>
              <a:buChar char="•"/>
            </a:pPr>
            <a:r>
              <a:rPr lang="en-US" sz="1400" dirty="0"/>
              <a:t>The U.S. FTP-72 (Federal Test Procedure) cycle is also called Urban Dynamometer Driving Schedule (UDDS) or LA-4 cycle. It concerns light-duty vehicles. The cycle simulates a urban route with frequent stops.</a:t>
            </a:r>
          </a:p>
          <a:p>
            <a:endParaRPr lang="en-US" sz="1400" dirty="0"/>
          </a:p>
          <a:p>
            <a:pPr marL="285750" indent="-285750">
              <a:buFont typeface="Arial" panose="020B0604020202020204" pitchFamily="34" charset="0"/>
              <a:buChar char="•"/>
            </a:pPr>
            <a:r>
              <a:rPr lang="en-US" sz="1400" dirty="0"/>
              <a:t>Parallel Hybrid Vehicle model from </a:t>
            </a:r>
            <a:r>
              <a:rPr lang="en-US" sz="1400" dirty="0" err="1"/>
              <a:t>Amesim</a:t>
            </a:r>
            <a:r>
              <a:rPr lang="en-US" sz="1400" dirty="0"/>
              <a:t> is used with the battery specifications mentioned in </a:t>
            </a:r>
            <a:r>
              <a:rPr lang="en-US" sz="1400" dirty="0" err="1"/>
              <a:t>Amesim</a:t>
            </a:r>
            <a:r>
              <a:rPr lang="en-US" sz="1400" dirty="0"/>
              <a:t> Battery Model to capture the power signal. The driver is required to follow the FTP72 cycle.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data is captured for the first 660seconds.</a:t>
            </a:r>
          </a:p>
        </p:txBody>
      </p:sp>
      <p:pic>
        <p:nvPicPr>
          <p:cNvPr id="4" name="Picture 3">
            <a:extLst>
              <a:ext uri="{FF2B5EF4-FFF2-40B4-BE49-F238E27FC236}">
                <a16:creationId xmlns:a16="http://schemas.microsoft.com/office/drawing/2014/main" id="{660D4C58-823F-432E-ABD6-4FBB7ABF3766}"/>
              </a:ext>
            </a:extLst>
          </p:cNvPr>
          <p:cNvPicPr>
            <a:picLocks noChangeAspect="1"/>
          </p:cNvPicPr>
          <p:nvPr/>
        </p:nvPicPr>
        <p:blipFill>
          <a:blip r:embed="rId2"/>
          <a:stretch>
            <a:fillRect/>
          </a:stretch>
        </p:blipFill>
        <p:spPr>
          <a:xfrm>
            <a:off x="6444393" y="3162624"/>
            <a:ext cx="5040672" cy="3695376"/>
          </a:xfrm>
          <a:prstGeom prst="rect">
            <a:avLst/>
          </a:prstGeom>
        </p:spPr>
      </p:pic>
      <p:sp>
        <p:nvSpPr>
          <p:cNvPr id="5" name="TextBox 4">
            <a:extLst>
              <a:ext uri="{FF2B5EF4-FFF2-40B4-BE49-F238E27FC236}">
                <a16:creationId xmlns:a16="http://schemas.microsoft.com/office/drawing/2014/main" id="{B87180FE-76D5-400B-BD7A-06DC0B2F0C75}"/>
              </a:ext>
            </a:extLst>
          </p:cNvPr>
          <p:cNvSpPr txBox="1"/>
          <p:nvPr/>
        </p:nvSpPr>
        <p:spPr>
          <a:xfrm>
            <a:off x="4717219" y="5418000"/>
            <a:ext cx="1846555" cy="470516"/>
          </a:xfrm>
          <a:prstGeom prst="rect">
            <a:avLst/>
          </a:prstGeom>
          <a:noFill/>
        </p:spPr>
        <p:txBody>
          <a:bodyPr wrap="square" lIns="0" tIns="0" rIns="0" bIns="0" rtlCol="0">
            <a:noAutofit/>
          </a:bodyPr>
          <a:lstStyle/>
          <a:p>
            <a:pPr>
              <a:lnSpc>
                <a:spcPct val="110000"/>
              </a:lnSpc>
              <a:spcBef>
                <a:spcPts val="0"/>
              </a:spcBef>
            </a:pPr>
            <a:r>
              <a:rPr lang="en-US" sz="1200" dirty="0" err="1">
                <a:solidFill>
                  <a:schemeClr val="tx1"/>
                </a:solidFill>
                <a:latin typeface="+mn-lt"/>
                <a:ea typeface="Arial Unicode MS" panose="020B0604020202020204" pitchFamily="34" charset="-128"/>
                <a:cs typeface="Arial Unicode MS" panose="020B0604020202020204" pitchFamily="34" charset="-128"/>
              </a:rPr>
              <a:t>Amesim</a:t>
            </a:r>
            <a:r>
              <a:rPr lang="en-US" sz="1200" dirty="0">
                <a:solidFill>
                  <a:schemeClr val="tx1"/>
                </a:solidFill>
                <a:latin typeface="+mn-lt"/>
                <a:ea typeface="Arial Unicode MS" panose="020B0604020202020204" pitchFamily="34" charset="-128"/>
                <a:cs typeface="Arial Unicode MS" panose="020B0604020202020204" pitchFamily="34" charset="-128"/>
              </a:rPr>
              <a:t> Parallel Hybrid Vehicle Model</a:t>
            </a:r>
          </a:p>
        </p:txBody>
      </p:sp>
    </p:spTree>
    <p:extLst>
      <p:ext uri="{BB962C8B-B14F-4D97-AF65-F5344CB8AC3E}">
        <p14:creationId xmlns:p14="http://schemas.microsoft.com/office/powerpoint/2010/main" val="268035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2" descr="e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24" y="2659061"/>
            <a:ext cx="1821251" cy="12827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 Box 176"/>
          <p:cNvSpPr txBox="1">
            <a:spLocks noChangeArrowheads="1"/>
          </p:cNvSpPr>
          <p:nvPr/>
        </p:nvSpPr>
        <p:spPr bwMode="auto">
          <a:xfrm>
            <a:off x="1423141" y="1600232"/>
            <a:ext cx="3237168" cy="100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eaLnBrk="1" hangingPunct="1"/>
            <a:r>
              <a:rPr lang="en-US" b="1" dirty="0">
                <a:latin typeface="+mj-lt"/>
              </a:rPr>
              <a:t>ECU</a:t>
            </a:r>
          </a:p>
          <a:p>
            <a:pPr marL="285750" indent="-285750" eaLnBrk="1" hangingPunct="1">
              <a:lnSpc>
                <a:spcPts val="1100"/>
              </a:lnSpc>
              <a:buFont typeface="Arial" pitchFamily="34" charset="0"/>
              <a:buChar char="•"/>
            </a:pPr>
            <a:r>
              <a:rPr lang="en-US" sz="1200" dirty="0">
                <a:latin typeface="+mj-lt"/>
              </a:rPr>
              <a:t>Micro Processor</a:t>
            </a:r>
          </a:p>
          <a:p>
            <a:pPr marL="285750" indent="-285750" eaLnBrk="1" hangingPunct="1">
              <a:lnSpc>
                <a:spcPts val="1100"/>
              </a:lnSpc>
              <a:buFont typeface="Arial" pitchFamily="34" charset="0"/>
              <a:buChar char="•"/>
            </a:pPr>
            <a:r>
              <a:rPr lang="en-US" sz="1200" dirty="0">
                <a:latin typeface="+mj-lt"/>
              </a:rPr>
              <a:t>Embedded Software</a:t>
            </a:r>
          </a:p>
          <a:p>
            <a:pPr marL="285750" indent="-285750" eaLnBrk="1" hangingPunct="1">
              <a:lnSpc>
                <a:spcPts val="1100"/>
              </a:lnSpc>
              <a:buFont typeface="Arial" pitchFamily="34" charset="0"/>
              <a:buChar char="•"/>
            </a:pPr>
            <a:r>
              <a:rPr lang="en-US" sz="1200" dirty="0">
                <a:latin typeface="+mj-lt"/>
              </a:rPr>
              <a:t>I/O Hardware</a:t>
            </a:r>
          </a:p>
        </p:txBody>
      </p:sp>
      <p:cxnSp>
        <p:nvCxnSpPr>
          <p:cNvPr id="9" name="Elbow Connector 8"/>
          <p:cNvCxnSpPr>
            <a:cxnSpLocks noChangeShapeType="1"/>
            <a:endCxn id="6" idx="2"/>
          </p:cNvCxnSpPr>
          <p:nvPr/>
        </p:nvCxnSpPr>
        <p:spPr bwMode="auto">
          <a:xfrm flipH="1">
            <a:off x="2942948" y="3303783"/>
            <a:ext cx="8047226" cy="638079"/>
          </a:xfrm>
          <a:prstGeom prst="bentConnector4">
            <a:avLst>
              <a:gd name="adj1" fmla="val -3790"/>
              <a:gd name="adj2" fmla="val 194307"/>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1" name="TextBox 10"/>
          <p:cNvSpPr txBox="1">
            <a:spLocks noChangeArrowheads="1"/>
          </p:cNvSpPr>
          <p:nvPr/>
        </p:nvSpPr>
        <p:spPr bwMode="auto">
          <a:xfrm>
            <a:off x="3853575" y="4130070"/>
            <a:ext cx="182551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algn="ctr" eaLnBrk="1" fontAlgn="auto" hangingPunct="1">
              <a:spcBef>
                <a:spcPts val="0"/>
              </a:spcBef>
              <a:spcAft>
                <a:spcPts val="0"/>
              </a:spcAft>
              <a:defRPr/>
            </a:pPr>
            <a:r>
              <a:rPr lang="en-US" sz="1800" kern="0" dirty="0">
                <a:latin typeface="+mj-lt"/>
              </a:rPr>
              <a:t>sensor </a:t>
            </a:r>
          </a:p>
        </p:txBody>
      </p:sp>
      <p:sp>
        <p:nvSpPr>
          <p:cNvPr id="12" name="TextBox 11"/>
          <p:cNvSpPr txBox="1">
            <a:spLocks noChangeArrowheads="1"/>
          </p:cNvSpPr>
          <p:nvPr/>
        </p:nvSpPr>
        <p:spPr bwMode="auto">
          <a:xfrm>
            <a:off x="4064556" y="2879512"/>
            <a:ext cx="152332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eaLnBrk="1" fontAlgn="auto" hangingPunct="1">
              <a:spcBef>
                <a:spcPts val="0"/>
              </a:spcBef>
              <a:spcAft>
                <a:spcPts val="0"/>
              </a:spcAft>
              <a:defRPr/>
            </a:pPr>
            <a:r>
              <a:rPr lang="en-US" sz="1800" kern="0" dirty="0">
                <a:latin typeface="+mj-lt"/>
              </a:rPr>
              <a:t>actuators</a:t>
            </a:r>
          </a:p>
        </p:txBody>
      </p:sp>
      <p:sp>
        <p:nvSpPr>
          <p:cNvPr id="13" name="TextBox 46"/>
          <p:cNvSpPr txBox="1">
            <a:spLocks noChangeArrowheads="1"/>
          </p:cNvSpPr>
          <p:nvPr/>
        </p:nvSpPr>
        <p:spPr bwMode="auto">
          <a:xfrm>
            <a:off x="5856352" y="1300846"/>
            <a:ext cx="44727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algn="ctr" eaLnBrk="1" fontAlgn="auto" hangingPunct="1">
              <a:spcBef>
                <a:spcPts val="0"/>
              </a:spcBef>
              <a:spcAft>
                <a:spcPts val="0"/>
              </a:spcAft>
              <a:defRPr/>
            </a:pPr>
            <a:r>
              <a:rPr lang="en-US" sz="2000" kern="0" dirty="0">
                <a:latin typeface="+mj-lt"/>
              </a:rPr>
              <a:t>Battery Pack (Plant)</a:t>
            </a:r>
          </a:p>
        </p:txBody>
      </p:sp>
      <p:sp>
        <p:nvSpPr>
          <p:cNvPr id="14" name="TextBox 13"/>
          <p:cNvSpPr txBox="1">
            <a:spLocks noChangeArrowheads="1"/>
          </p:cNvSpPr>
          <p:nvPr/>
        </p:nvSpPr>
        <p:spPr bwMode="auto">
          <a:xfrm>
            <a:off x="1423143" y="1287418"/>
            <a:ext cx="297758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algn="ctr" eaLnBrk="1" fontAlgn="auto" hangingPunct="1">
              <a:spcBef>
                <a:spcPts val="0"/>
              </a:spcBef>
              <a:spcAft>
                <a:spcPts val="0"/>
              </a:spcAft>
              <a:defRPr/>
            </a:pPr>
            <a:r>
              <a:rPr lang="en-US" sz="2000" kern="0" dirty="0">
                <a:latin typeface="+mj-lt"/>
              </a:rPr>
              <a:t>Controller</a:t>
            </a:r>
          </a:p>
        </p:txBody>
      </p:sp>
      <p:sp>
        <p:nvSpPr>
          <p:cNvPr id="15" name="TextBox 55"/>
          <p:cNvSpPr txBox="1">
            <a:spLocks noChangeArrowheads="1"/>
          </p:cNvSpPr>
          <p:nvPr/>
        </p:nvSpPr>
        <p:spPr bwMode="auto">
          <a:xfrm>
            <a:off x="192216" y="2754774"/>
            <a:ext cx="15247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pitchFamily="34" charset="-128"/>
              </a:defRPr>
            </a:lvl1pPr>
            <a:lvl2pPr marL="742950" indent="-285750" eaLnBrk="0" hangingPunct="0">
              <a:defRPr sz="1400">
                <a:solidFill>
                  <a:schemeClr val="tx1"/>
                </a:solidFill>
                <a:latin typeface="Arial" charset="0"/>
                <a:ea typeface="ＭＳ Ｐゴシック" pitchFamily="34" charset="-128"/>
              </a:defRPr>
            </a:lvl2pPr>
            <a:lvl3pPr marL="1143000" indent="-228600" eaLnBrk="0" hangingPunct="0">
              <a:defRPr sz="1400">
                <a:solidFill>
                  <a:schemeClr val="tx1"/>
                </a:solidFill>
                <a:latin typeface="Arial" charset="0"/>
                <a:ea typeface="ＭＳ Ｐゴシック" pitchFamily="34" charset="-128"/>
              </a:defRPr>
            </a:lvl3pPr>
            <a:lvl4pPr marL="1600200" indent="-228600" eaLnBrk="0" hangingPunct="0">
              <a:defRPr sz="1400">
                <a:solidFill>
                  <a:schemeClr val="tx1"/>
                </a:solidFill>
                <a:latin typeface="Arial" charset="0"/>
                <a:ea typeface="ＭＳ Ｐゴシック" pitchFamily="34" charset="-128"/>
              </a:defRPr>
            </a:lvl4pPr>
            <a:lvl5pPr marL="2057400" indent="-228600" eaLnBrk="0" hangingPunct="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eaLnBrk="1" fontAlgn="auto" hangingPunct="1">
              <a:spcBef>
                <a:spcPts val="0"/>
              </a:spcBef>
              <a:spcAft>
                <a:spcPts val="0"/>
              </a:spcAft>
              <a:defRPr/>
            </a:pPr>
            <a:r>
              <a:rPr lang="en-US" kern="0" dirty="0">
                <a:latin typeface="+mj-lt"/>
              </a:rPr>
              <a:t>Vehicle Commands</a:t>
            </a:r>
          </a:p>
        </p:txBody>
      </p:sp>
      <p:cxnSp>
        <p:nvCxnSpPr>
          <p:cNvPr id="23" name="Straight Arrow Connector 22"/>
          <p:cNvCxnSpPr>
            <a:stCxn id="6" idx="3"/>
          </p:cNvCxnSpPr>
          <p:nvPr/>
        </p:nvCxnSpPr>
        <p:spPr bwMode="auto">
          <a:xfrm>
            <a:off x="3853575" y="3300460"/>
            <a:ext cx="1825517" cy="332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28"/>
          <p:cNvCxnSpPr>
            <a:endCxn id="6" idx="1"/>
          </p:cNvCxnSpPr>
          <p:nvPr/>
        </p:nvCxnSpPr>
        <p:spPr bwMode="auto">
          <a:xfrm flipV="1">
            <a:off x="1118182" y="3300460"/>
            <a:ext cx="914140" cy="166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2" name="Left Brace 31"/>
          <p:cNvSpPr/>
          <p:nvPr/>
        </p:nvSpPr>
        <p:spPr bwMode="auto">
          <a:xfrm rot="5400000">
            <a:off x="2654074" y="456601"/>
            <a:ext cx="340625" cy="2802487"/>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spcBef>
                <a:spcPct val="0"/>
              </a:spcBef>
            </a:pPr>
            <a:endParaRPr lang="en-US" sz="2400" dirty="0">
              <a:solidFill>
                <a:schemeClr val="tx1"/>
              </a:solidFill>
              <a:latin typeface="+mj-lt"/>
            </a:endParaRPr>
          </a:p>
        </p:txBody>
      </p:sp>
      <p:sp>
        <p:nvSpPr>
          <p:cNvPr id="33" name="Left Brace 32"/>
          <p:cNvSpPr/>
          <p:nvPr/>
        </p:nvSpPr>
        <p:spPr bwMode="auto">
          <a:xfrm rot="5400000">
            <a:off x="8157468" y="-763466"/>
            <a:ext cx="354331" cy="5311087"/>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spcBef>
                <a:spcPct val="0"/>
              </a:spcBef>
            </a:pPr>
            <a:endParaRPr lang="en-US" sz="2400" dirty="0">
              <a:solidFill>
                <a:schemeClr val="tx1"/>
              </a:solidFill>
              <a:latin typeface="+mj-lt"/>
            </a:endParaRPr>
          </a:p>
        </p:txBody>
      </p:sp>
      <p:sp>
        <p:nvSpPr>
          <p:cNvPr id="39" name="Rectangle 38"/>
          <p:cNvSpPr/>
          <p:nvPr/>
        </p:nvSpPr>
        <p:spPr>
          <a:xfrm>
            <a:off x="627063" y="4725144"/>
            <a:ext cx="11428038" cy="1846659"/>
          </a:xfrm>
          <a:prstGeom prst="rect">
            <a:avLst/>
          </a:prstGeom>
          <a:solidFill>
            <a:schemeClr val="bg1"/>
          </a:solidFill>
        </p:spPr>
        <p:txBody>
          <a:bodyPr wrap="square">
            <a:spAutoFit/>
          </a:bodyPr>
          <a:lstStyle/>
          <a:p>
            <a:pPr marL="285750" lvl="1" indent="-227013" eaLnBrk="0" hangingPunct="0">
              <a:spcBef>
                <a:spcPct val="20000"/>
              </a:spcBef>
              <a:buClr>
                <a:srgbClr val="9EA4A6"/>
              </a:buClr>
              <a:buSzPct val="80000"/>
              <a:buFont typeface="Wingdings" pitchFamily="2" charset="2"/>
              <a:buChar char="§"/>
              <a:tabLst>
                <a:tab pos="381000" algn="l"/>
              </a:tabLst>
            </a:pPr>
            <a:r>
              <a:rPr lang="en-US" b="1" kern="0" dirty="0">
                <a:solidFill>
                  <a:schemeClr val="tx1"/>
                </a:solidFill>
                <a:latin typeface="+mj-lt"/>
                <a:ea typeface="ＭＳ Ｐゴシック"/>
              </a:rPr>
              <a:t>Objectives</a:t>
            </a:r>
            <a:r>
              <a:rPr lang="en-US" kern="0" dirty="0">
                <a:solidFill>
                  <a:schemeClr val="tx1"/>
                </a:solidFill>
                <a:latin typeface="+mj-lt"/>
                <a:ea typeface="ＭＳ Ｐゴシック"/>
              </a:rPr>
              <a:t>: Control system is required to</a:t>
            </a:r>
          </a:p>
          <a:p>
            <a:pPr marL="688975" lvl="2" indent="-344488" eaLnBrk="0" hangingPunct="0">
              <a:spcBef>
                <a:spcPct val="20000"/>
              </a:spcBef>
              <a:buClr>
                <a:srgbClr val="9EA4A6"/>
              </a:buClr>
              <a:buFontTx/>
              <a:buChar char="•"/>
              <a:tabLst>
                <a:tab pos="381000" algn="l"/>
              </a:tabLst>
            </a:pPr>
            <a:r>
              <a:rPr lang="en-US" sz="1600" kern="0" dirty="0">
                <a:solidFill>
                  <a:schemeClr val="tx1"/>
                </a:solidFill>
                <a:latin typeface="+mj-lt"/>
                <a:ea typeface="ＭＳ Ｐゴシック"/>
              </a:rPr>
              <a:t>Monitor pack current, voltages, temperatures</a:t>
            </a:r>
          </a:p>
          <a:p>
            <a:pPr marL="688975" lvl="2" indent="-344488" eaLnBrk="0" hangingPunct="0">
              <a:spcBef>
                <a:spcPct val="20000"/>
              </a:spcBef>
              <a:buClr>
                <a:srgbClr val="9EA4A6"/>
              </a:buClr>
              <a:buFontTx/>
              <a:buChar char="•"/>
              <a:tabLst>
                <a:tab pos="381000" algn="l"/>
              </a:tabLst>
            </a:pPr>
            <a:r>
              <a:rPr lang="en-US" sz="1600" kern="0" dirty="0">
                <a:solidFill>
                  <a:schemeClr val="tx1"/>
                </a:solidFill>
                <a:latin typeface="+mj-lt"/>
                <a:ea typeface="ＭＳ Ｐゴシック"/>
              </a:rPr>
              <a:t>Control battery temperature to desired range</a:t>
            </a:r>
          </a:p>
          <a:p>
            <a:pPr marL="688975" lvl="2" indent="-344488" eaLnBrk="0" hangingPunct="0">
              <a:spcBef>
                <a:spcPct val="20000"/>
              </a:spcBef>
              <a:buClr>
                <a:srgbClr val="9EA4A6"/>
              </a:buClr>
              <a:buFontTx/>
              <a:buChar char="•"/>
              <a:tabLst>
                <a:tab pos="381000" algn="l"/>
              </a:tabLst>
            </a:pPr>
            <a:r>
              <a:rPr lang="en-US" sz="1600" kern="0" dirty="0">
                <a:solidFill>
                  <a:schemeClr val="tx1"/>
                </a:solidFill>
                <a:latin typeface="+mj-lt"/>
                <a:ea typeface="ＭＳ Ｐゴシック"/>
              </a:rPr>
              <a:t>Determine state of charge and available energy (fuel gauge), state of health and power limits</a:t>
            </a:r>
          </a:p>
          <a:p>
            <a:pPr marL="688975" lvl="2" indent="-344488" eaLnBrk="0" hangingPunct="0">
              <a:spcBef>
                <a:spcPct val="20000"/>
              </a:spcBef>
              <a:buClr>
                <a:srgbClr val="9EA4A6"/>
              </a:buClr>
              <a:buFontTx/>
              <a:buChar char="•"/>
              <a:tabLst>
                <a:tab pos="381000" algn="l"/>
              </a:tabLst>
            </a:pPr>
            <a:r>
              <a:rPr lang="en-US" sz="1600" kern="0" dirty="0">
                <a:solidFill>
                  <a:schemeClr val="tx1"/>
                </a:solidFill>
                <a:latin typeface="+mj-lt"/>
                <a:ea typeface="ＭＳ Ｐゴシック"/>
              </a:rPr>
              <a:t>Keep cells within safe operating ranges to prevent damage and abuse and prolong the cell life</a:t>
            </a:r>
          </a:p>
          <a:p>
            <a:pPr marL="688975" lvl="2" indent="-344488" eaLnBrk="0" hangingPunct="0">
              <a:spcBef>
                <a:spcPct val="20000"/>
              </a:spcBef>
              <a:buClr>
                <a:srgbClr val="9EA4A6"/>
              </a:buClr>
              <a:buFontTx/>
              <a:buChar char="•"/>
              <a:tabLst>
                <a:tab pos="381000" algn="l"/>
              </a:tabLst>
            </a:pPr>
            <a:r>
              <a:rPr lang="en-US" sz="1600" kern="0" dirty="0">
                <a:solidFill>
                  <a:schemeClr val="tx1"/>
                </a:solidFill>
                <a:latin typeface="+mj-lt"/>
                <a:ea typeface="ＭＳ Ｐゴシック"/>
              </a:rPr>
              <a:t>Fulfill functional requirements of the application in which it is used</a:t>
            </a:r>
          </a:p>
        </p:txBody>
      </p:sp>
      <p:sp>
        <p:nvSpPr>
          <p:cNvPr id="69" name="Freeform 68"/>
          <p:cNvSpPr/>
          <p:nvPr/>
        </p:nvSpPr>
        <p:spPr bwMode="auto">
          <a:xfrm>
            <a:off x="2426767" y="3725818"/>
            <a:ext cx="317862" cy="999326"/>
          </a:xfrm>
          <a:custGeom>
            <a:avLst/>
            <a:gdLst>
              <a:gd name="connsiteX0" fmla="*/ 0 w 1014152"/>
              <a:gd name="connsiteY0" fmla="*/ 1188720 h 1188720"/>
              <a:gd name="connsiteX1" fmla="*/ 440574 w 1014152"/>
              <a:gd name="connsiteY1" fmla="*/ 565266 h 1188720"/>
              <a:gd name="connsiteX2" fmla="*/ 581891 w 1014152"/>
              <a:gd name="connsiteY2" fmla="*/ 606829 h 1188720"/>
              <a:gd name="connsiteX3" fmla="*/ 1014152 w 1014152"/>
              <a:gd name="connsiteY3" fmla="*/ 0 h 1188720"/>
              <a:gd name="connsiteX0" fmla="*/ 0 w 1014152"/>
              <a:gd name="connsiteY0" fmla="*/ 1188720 h 1188720"/>
              <a:gd name="connsiteX1" fmla="*/ 440574 w 1014152"/>
              <a:gd name="connsiteY1" fmla="*/ 565266 h 1188720"/>
              <a:gd name="connsiteX2" fmla="*/ 581891 w 1014152"/>
              <a:gd name="connsiteY2" fmla="*/ 606829 h 1188720"/>
              <a:gd name="connsiteX3" fmla="*/ 1014152 w 1014152"/>
              <a:gd name="connsiteY3" fmla="*/ 0 h 1188720"/>
            </a:gdLst>
            <a:ahLst/>
            <a:cxnLst>
              <a:cxn ang="0">
                <a:pos x="connsiteX0" y="connsiteY0"/>
              </a:cxn>
              <a:cxn ang="0">
                <a:pos x="connsiteX1" y="connsiteY1"/>
              </a:cxn>
              <a:cxn ang="0">
                <a:pos x="connsiteX2" y="connsiteY2"/>
              </a:cxn>
              <a:cxn ang="0">
                <a:pos x="connsiteX3" y="connsiteY3"/>
              </a:cxn>
            </a:cxnLst>
            <a:rect l="l" t="t" r="r" b="b"/>
            <a:pathLst>
              <a:path w="1014152" h="1188720">
                <a:moveTo>
                  <a:pt x="0" y="1188720"/>
                </a:moveTo>
                <a:cubicBezTo>
                  <a:pt x="171796" y="925484"/>
                  <a:pt x="343592" y="662248"/>
                  <a:pt x="440574" y="565266"/>
                </a:cubicBezTo>
                <a:cubicBezTo>
                  <a:pt x="537556" y="468284"/>
                  <a:pt x="486295" y="701040"/>
                  <a:pt x="581891" y="606829"/>
                </a:cubicBezTo>
                <a:cubicBezTo>
                  <a:pt x="677487" y="512618"/>
                  <a:pt x="752301" y="356062"/>
                  <a:pt x="1014152" y="0"/>
                </a:cubicBezTo>
              </a:path>
            </a:pathLst>
          </a:custGeom>
          <a:noFill/>
          <a:ln w="9525" cap="flat" cmpd="sng" algn="ctr">
            <a:solidFill>
              <a:srgbClr val="FF0000"/>
            </a:solidFill>
            <a:prstDash val="dash"/>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a:spcBef>
                <a:spcPct val="0"/>
              </a:spcBef>
            </a:pPr>
            <a:endParaRPr lang="en-US" sz="2400" dirty="0">
              <a:solidFill>
                <a:schemeClr val="tx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224" y="2306396"/>
            <a:ext cx="5285952"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B6014FEC-C855-40C2-920B-E5B714F3BEF1}"/>
              </a:ext>
            </a:extLst>
          </p:cNvPr>
          <p:cNvSpPr>
            <a:spLocks noGrp="1"/>
          </p:cNvSpPr>
          <p:nvPr>
            <p:ph type="title"/>
          </p:nvPr>
        </p:nvSpPr>
        <p:spPr/>
        <p:txBody>
          <a:bodyPr/>
          <a:lstStyle/>
          <a:p>
            <a:r>
              <a:rPr lang="en-US" dirty="0"/>
              <a:t>BMS System Closed Loop Overview</a:t>
            </a:r>
          </a:p>
        </p:txBody>
      </p:sp>
    </p:spTree>
    <p:extLst>
      <p:ext uri="{BB962C8B-B14F-4D97-AF65-F5344CB8AC3E}">
        <p14:creationId xmlns:p14="http://schemas.microsoft.com/office/powerpoint/2010/main" val="3183627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09B5-3BCD-446A-AF89-6FE9337A9C9C}"/>
              </a:ext>
            </a:extLst>
          </p:cNvPr>
          <p:cNvSpPr>
            <a:spLocks noGrp="1"/>
          </p:cNvSpPr>
          <p:nvPr>
            <p:ph type="title"/>
          </p:nvPr>
        </p:nvSpPr>
        <p:spPr/>
        <p:txBody>
          <a:bodyPr/>
          <a:lstStyle/>
          <a:p>
            <a:r>
              <a:rPr lang="en-US" dirty="0"/>
              <a:t>3.4.3.2 FTP72 drive cycle</a:t>
            </a:r>
            <a:br>
              <a:rPr lang="en-US" dirty="0"/>
            </a:br>
            <a:r>
              <a:rPr lang="en-US" dirty="0"/>
              <a:t>Speed and Power Data</a:t>
            </a:r>
          </a:p>
        </p:txBody>
      </p:sp>
      <p:sp>
        <p:nvSpPr>
          <p:cNvPr id="3" name="Content Placeholder 2">
            <a:extLst>
              <a:ext uri="{FF2B5EF4-FFF2-40B4-BE49-F238E27FC236}">
                <a16:creationId xmlns:a16="http://schemas.microsoft.com/office/drawing/2014/main" id="{4E5FDA32-9CBB-481E-9892-C7BB85F8F57F}"/>
              </a:ext>
            </a:extLst>
          </p:cNvPr>
          <p:cNvSpPr>
            <a:spLocks noGrp="1"/>
          </p:cNvSpPr>
          <p:nvPr>
            <p:ph idx="1"/>
          </p:nvPr>
        </p:nvSpPr>
        <p:spPr/>
        <p:txBody>
          <a:bodyPr/>
          <a:lstStyle/>
          <a:p>
            <a:pPr marL="285750" indent="-285750">
              <a:buFont typeface="Arial" panose="020B0604020202020204" pitchFamily="34" charset="0"/>
              <a:buChar char="•"/>
            </a:pPr>
            <a:r>
              <a:rPr lang="en-US" sz="1400" dirty="0"/>
              <a:t>Figure 1 : Shows the Speed profile of the FTP72 drive cycle.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Figure 2 : Shows the Power Consumption during the drive cycle.</a:t>
            </a:r>
          </a:p>
        </p:txBody>
      </p:sp>
      <p:pic>
        <p:nvPicPr>
          <p:cNvPr id="6" name="Picture 5">
            <a:extLst>
              <a:ext uri="{FF2B5EF4-FFF2-40B4-BE49-F238E27FC236}">
                <a16:creationId xmlns:a16="http://schemas.microsoft.com/office/drawing/2014/main" id="{5A6C339D-C76C-40BF-8FEB-03CCE930E141}"/>
              </a:ext>
            </a:extLst>
          </p:cNvPr>
          <p:cNvPicPr>
            <a:picLocks noChangeAspect="1"/>
          </p:cNvPicPr>
          <p:nvPr/>
        </p:nvPicPr>
        <p:blipFill>
          <a:blip r:embed="rId2"/>
          <a:stretch>
            <a:fillRect/>
          </a:stretch>
        </p:blipFill>
        <p:spPr>
          <a:xfrm>
            <a:off x="636588" y="1619250"/>
            <a:ext cx="5811776" cy="1925436"/>
          </a:xfrm>
          <a:prstGeom prst="rect">
            <a:avLst/>
          </a:prstGeom>
        </p:spPr>
      </p:pic>
      <p:pic>
        <p:nvPicPr>
          <p:cNvPr id="7" name="Picture 6">
            <a:extLst>
              <a:ext uri="{FF2B5EF4-FFF2-40B4-BE49-F238E27FC236}">
                <a16:creationId xmlns:a16="http://schemas.microsoft.com/office/drawing/2014/main" id="{5FBD53B7-13E5-4F49-B09F-0EDB3D4ECA63}"/>
              </a:ext>
            </a:extLst>
          </p:cNvPr>
          <p:cNvPicPr>
            <a:picLocks noChangeAspect="1"/>
          </p:cNvPicPr>
          <p:nvPr/>
        </p:nvPicPr>
        <p:blipFill>
          <a:blip r:embed="rId3"/>
          <a:stretch>
            <a:fillRect/>
          </a:stretch>
        </p:blipFill>
        <p:spPr>
          <a:xfrm>
            <a:off x="706174" y="4269872"/>
            <a:ext cx="4925444" cy="2323201"/>
          </a:xfrm>
          <a:prstGeom prst="rect">
            <a:avLst/>
          </a:prstGeom>
        </p:spPr>
      </p:pic>
    </p:spTree>
    <p:extLst>
      <p:ext uri="{BB962C8B-B14F-4D97-AF65-F5344CB8AC3E}">
        <p14:creationId xmlns:p14="http://schemas.microsoft.com/office/powerpoint/2010/main" val="726323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5DFE-85D7-4CBB-B572-61965E2F8143}"/>
              </a:ext>
            </a:extLst>
          </p:cNvPr>
          <p:cNvSpPr>
            <a:spLocks noGrp="1"/>
          </p:cNvSpPr>
          <p:nvPr>
            <p:ph type="title"/>
          </p:nvPr>
        </p:nvSpPr>
        <p:spPr/>
        <p:txBody>
          <a:bodyPr/>
          <a:lstStyle/>
          <a:p>
            <a:r>
              <a:rPr lang="en-US" dirty="0"/>
              <a:t>3.4.3.3 Overview of Test Cases</a:t>
            </a:r>
          </a:p>
        </p:txBody>
      </p:sp>
      <p:graphicFrame>
        <p:nvGraphicFramePr>
          <p:cNvPr id="4" name="Table 3">
            <a:extLst>
              <a:ext uri="{FF2B5EF4-FFF2-40B4-BE49-F238E27FC236}">
                <a16:creationId xmlns:a16="http://schemas.microsoft.com/office/drawing/2014/main" id="{E4CD39F7-F168-43E2-9A8E-37F813DE2127}"/>
              </a:ext>
            </a:extLst>
          </p:cNvPr>
          <p:cNvGraphicFramePr>
            <a:graphicFrameLocks noGrp="1"/>
          </p:cNvGraphicFramePr>
          <p:nvPr/>
        </p:nvGraphicFramePr>
        <p:xfrm>
          <a:off x="239913" y="1439999"/>
          <a:ext cx="11718524" cy="4668520"/>
        </p:xfrm>
        <a:graphic>
          <a:graphicData uri="http://schemas.openxmlformats.org/drawingml/2006/table">
            <a:tbl>
              <a:tblPr firstRow="1" bandRow="1">
                <a:tableStyleId>{7DF18680-E054-41AD-8BC1-D1AEF772440D}</a:tableStyleId>
              </a:tblPr>
              <a:tblGrid>
                <a:gridCol w="2417657">
                  <a:extLst>
                    <a:ext uri="{9D8B030D-6E8A-4147-A177-3AD203B41FA5}">
                      <a16:colId xmlns:a16="http://schemas.microsoft.com/office/drawing/2014/main" val="3258605914"/>
                    </a:ext>
                  </a:extLst>
                </a:gridCol>
                <a:gridCol w="9300867">
                  <a:extLst>
                    <a:ext uri="{9D8B030D-6E8A-4147-A177-3AD203B41FA5}">
                      <a16:colId xmlns:a16="http://schemas.microsoft.com/office/drawing/2014/main" val="885527282"/>
                    </a:ext>
                  </a:extLst>
                </a:gridCol>
              </a:tblGrid>
              <a:tr h="370840">
                <a:tc>
                  <a:txBody>
                    <a:bodyPr/>
                    <a:lstStyle/>
                    <a:p>
                      <a:r>
                        <a:rPr lang="en-US" dirty="0"/>
                        <a:t>Test Case Number</a:t>
                      </a:r>
                    </a:p>
                  </a:txBody>
                  <a:tcPr/>
                </a:tc>
                <a:tc>
                  <a:txBody>
                    <a:bodyPr/>
                    <a:lstStyle/>
                    <a:p>
                      <a:r>
                        <a:rPr lang="en-US" dirty="0"/>
                        <a:t>Test Case Information</a:t>
                      </a:r>
                    </a:p>
                  </a:txBody>
                  <a:tcPr/>
                </a:tc>
                <a:extLst>
                  <a:ext uri="{0D108BD9-81ED-4DB2-BD59-A6C34878D82A}">
                    <a16:rowId xmlns:a16="http://schemas.microsoft.com/office/drawing/2014/main" val="2598448403"/>
                  </a:ext>
                </a:extLst>
              </a:tr>
              <a:tr h="370840">
                <a:tc>
                  <a:txBody>
                    <a:bodyPr/>
                    <a:lstStyle/>
                    <a:p>
                      <a:pPr algn="ctr"/>
                      <a:r>
                        <a:rPr lang="en-US" sz="1400" dirty="0"/>
                        <a:t>1</a:t>
                      </a:r>
                    </a:p>
                  </a:txBody>
                  <a:tcPr/>
                </a:tc>
                <a:tc>
                  <a:txBody>
                    <a:bodyPr/>
                    <a:lstStyle/>
                    <a:p>
                      <a:r>
                        <a:rPr lang="en-US" sz="1400" dirty="0"/>
                        <a:t>FTP72 Cycle with a single Key On.</a:t>
                      </a:r>
                    </a:p>
                  </a:txBody>
                  <a:tcPr/>
                </a:tc>
                <a:extLst>
                  <a:ext uri="{0D108BD9-81ED-4DB2-BD59-A6C34878D82A}">
                    <a16:rowId xmlns:a16="http://schemas.microsoft.com/office/drawing/2014/main" val="3568707701"/>
                  </a:ext>
                </a:extLst>
              </a:tr>
              <a:tr h="370840">
                <a:tc>
                  <a:txBody>
                    <a:bodyPr/>
                    <a:lstStyle/>
                    <a:p>
                      <a:pPr algn="ctr"/>
                      <a:r>
                        <a:rPr lang="en-US" sz="1400" dirty="0"/>
                        <a:t>2</a:t>
                      </a:r>
                    </a:p>
                  </a:txBody>
                  <a:tcPr/>
                </a:tc>
                <a:tc>
                  <a:txBody>
                    <a:bodyPr/>
                    <a:lstStyle/>
                    <a:p>
                      <a:r>
                        <a:rPr lang="en-US" sz="1400" dirty="0"/>
                        <a:t>FTP72 Cycle with multiple Key On and Off sequences. SOC is initialized correctly at every Key On. </a:t>
                      </a:r>
                    </a:p>
                  </a:txBody>
                  <a:tcPr/>
                </a:tc>
                <a:extLst>
                  <a:ext uri="{0D108BD9-81ED-4DB2-BD59-A6C34878D82A}">
                    <a16:rowId xmlns:a16="http://schemas.microsoft.com/office/drawing/2014/main" val="4111597141"/>
                  </a:ext>
                </a:extLst>
              </a:tr>
              <a:tr h="370840">
                <a:tc>
                  <a:txBody>
                    <a:bodyPr/>
                    <a:lstStyle/>
                    <a:p>
                      <a:pPr algn="ctr"/>
                      <a:r>
                        <a:rPr lang="en-US" sz="1400" dirty="0"/>
                        <a:t>3</a:t>
                      </a:r>
                    </a:p>
                  </a:txBody>
                  <a:tcPr/>
                </a:tc>
                <a:tc>
                  <a:txBody>
                    <a:bodyPr/>
                    <a:lstStyle/>
                    <a:p>
                      <a:r>
                        <a:rPr lang="en-US" sz="1400" dirty="0"/>
                        <a:t>FTP72 Cycle with an initial imbalance of SOCs. Cell Balancing control balances the soc throughout the battery.</a:t>
                      </a:r>
                    </a:p>
                  </a:txBody>
                  <a:tcPr/>
                </a:tc>
                <a:extLst>
                  <a:ext uri="{0D108BD9-81ED-4DB2-BD59-A6C34878D82A}">
                    <a16:rowId xmlns:a16="http://schemas.microsoft.com/office/drawing/2014/main" val="768855231"/>
                  </a:ext>
                </a:extLst>
              </a:tr>
              <a:tr h="370840">
                <a:tc>
                  <a:txBody>
                    <a:bodyPr/>
                    <a:lstStyle/>
                    <a:p>
                      <a:pPr algn="ctr"/>
                      <a:r>
                        <a:rPr lang="en-US" sz="1400" dirty="0"/>
                        <a:t>4</a:t>
                      </a:r>
                    </a:p>
                  </a:txBody>
                  <a:tcPr/>
                </a:tc>
                <a:tc>
                  <a:txBody>
                    <a:bodyPr/>
                    <a:lstStyle/>
                    <a:p>
                      <a:r>
                        <a:rPr lang="en-US" sz="1400" dirty="0"/>
                        <a:t>FTP72 Cycle with an instance of Medium Fault. Battery State Control does not switch On the car until a key cycle is performed</a:t>
                      </a:r>
                    </a:p>
                  </a:txBody>
                  <a:tcPr/>
                </a:tc>
                <a:extLst>
                  <a:ext uri="{0D108BD9-81ED-4DB2-BD59-A6C34878D82A}">
                    <a16:rowId xmlns:a16="http://schemas.microsoft.com/office/drawing/2014/main" val="2039406718"/>
                  </a:ext>
                </a:extLst>
              </a:tr>
              <a:tr h="370840">
                <a:tc>
                  <a:txBody>
                    <a:bodyPr/>
                    <a:lstStyle/>
                    <a:p>
                      <a:pPr algn="ctr"/>
                      <a:r>
                        <a:rPr lang="en-US" sz="1400" dirty="0"/>
                        <a:t>5</a:t>
                      </a:r>
                    </a:p>
                  </a:txBody>
                  <a:tcPr/>
                </a:tc>
                <a:tc>
                  <a:txBody>
                    <a:bodyPr/>
                    <a:lstStyle/>
                    <a:p>
                      <a:r>
                        <a:rPr lang="en-US" sz="1400" dirty="0"/>
                        <a:t>Charging Cycle which is turned off by Battery State Control when max SOC is attained</a:t>
                      </a:r>
                    </a:p>
                    <a:p>
                      <a:r>
                        <a:rPr lang="en-US" sz="1400" dirty="0"/>
                        <a:t>and goes into sleep mode. State of Power controls charging current.</a:t>
                      </a:r>
                    </a:p>
                  </a:txBody>
                  <a:tcPr/>
                </a:tc>
                <a:extLst>
                  <a:ext uri="{0D108BD9-81ED-4DB2-BD59-A6C34878D82A}">
                    <a16:rowId xmlns:a16="http://schemas.microsoft.com/office/drawing/2014/main" val="2018216516"/>
                  </a:ext>
                </a:extLst>
              </a:tr>
              <a:tr h="370840">
                <a:tc>
                  <a:txBody>
                    <a:bodyPr/>
                    <a:lstStyle/>
                    <a:p>
                      <a:pPr algn="ctr"/>
                      <a:r>
                        <a:rPr lang="en-US" sz="1400" dirty="0"/>
                        <a:t>6</a:t>
                      </a:r>
                    </a:p>
                  </a:txBody>
                  <a:tcPr/>
                </a:tc>
                <a:tc>
                  <a:txBody>
                    <a:bodyPr/>
                    <a:lstStyle/>
                    <a:p>
                      <a:r>
                        <a:rPr lang="en-US" sz="1400" dirty="0"/>
                        <a:t>Discharge and Charge Cycle with higher temperature to see Battery Thermal Control in action.</a:t>
                      </a:r>
                    </a:p>
                  </a:txBody>
                  <a:tcPr/>
                </a:tc>
                <a:extLst>
                  <a:ext uri="{0D108BD9-81ED-4DB2-BD59-A6C34878D82A}">
                    <a16:rowId xmlns:a16="http://schemas.microsoft.com/office/drawing/2014/main" val="3636837883"/>
                  </a:ext>
                </a:extLst>
              </a:tr>
              <a:tr h="370840">
                <a:tc>
                  <a:txBody>
                    <a:bodyPr/>
                    <a:lstStyle/>
                    <a:p>
                      <a:pPr algn="ctr"/>
                      <a:r>
                        <a:rPr lang="en-US" sz="1400" dirty="0"/>
                        <a:t>7</a:t>
                      </a:r>
                    </a:p>
                  </a:txBody>
                  <a:tcPr/>
                </a:tc>
                <a:tc>
                  <a:txBody>
                    <a:bodyPr/>
                    <a:lstStyle/>
                    <a:p>
                      <a:r>
                        <a:rPr lang="en-US" sz="1400" dirty="0"/>
                        <a:t>Charging Cycle with an initial degradation in cell capacity. State of Health estimates the capacity degradation.</a:t>
                      </a:r>
                    </a:p>
                  </a:txBody>
                  <a:tcPr/>
                </a:tc>
                <a:extLst>
                  <a:ext uri="{0D108BD9-81ED-4DB2-BD59-A6C34878D82A}">
                    <a16:rowId xmlns:a16="http://schemas.microsoft.com/office/drawing/2014/main" val="2285963191"/>
                  </a:ext>
                </a:extLst>
              </a:tr>
              <a:tr h="370840">
                <a:tc>
                  <a:txBody>
                    <a:bodyPr/>
                    <a:lstStyle/>
                    <a:p>
                      <a:pPr algn="ctr"/>
                      <a:r>
                        <a:rPr lang="en-US" sz="1400" dirty="0"/>
                        <a:t>8</a:t>
                      </a:r>
                    </a:p>
                  </a:txBody>
                  <a:tcPr/>
                </a:tc>
                <a:tc>
                  <a:txBody>
                    <a:bodyPr/>
                    <a:lstStyle/>
                    <a:p>
                      <a:r>
                        <a:rPr lang="en-US" sz="1400" dirty="0"/>
                        <a:t>FTP72 Cycle with an initial degradation in cell resistance. State of Health estimates the resistance degradation.</a:t>
                      </a:r>
                    </a:p>
                  </a:txBody>
                  <a:tcPr/>
                </a:tc>
                <a:extLst>
                  <a:ext uri="{0D108BD9-81ED-4DB2-BD59-A6C34878D82A}">
                    <a16:rowId xmlns:a16="http://schemas.microsoft.com/office/drawing/2014/main" val="2322006772"/>
                  </a:ext>
                </a:extLst>
              </a:tr>
              <a:tr h="370840">
                <a:tc>
                  <a:txBody>
                    <a:bodyPr/>
                    <a:lstStyle/>
                    <a:p>
                      <a:pPr algn="ctr"/>
                      <a:r>
                        <a:rPr lang="en-US" sz="1400" dirty="0"/>
                        <a:t>9</a:t>
                      </a:r>
                    </a:p>
                  </a:txBody>
                  <a:tcPr/>
                </a:tc>
                <a:tc>
                  <a:txBody>
                    <a:bodyPr/>
                    <a:lstStyle/>
                    <a:p>
                      <a:r>
                        <a:rPr lang="en-US" sz="1400" dirty="0"/>
                        <a:t>FTP72 Cycle with an initial degradation in cell resistance, initial imbalance of SOCs along with higher temperature. A medium and low level fault is introduced during the run.</a:t>
                      </a:r>
                    </a:p>
                  </a:txBody>
                  <a:tcPr/>
                </a:tc>
                <a:extLst>
                  <a:ext uri="{0D108BD9-81ED-4DB2-BD59-A6C34878D82A}">
                    <a16:rowId xmlns:a16="http://schemas.microsoft.com/office/drawing/2014/main" val="4103986460"/>
                  </a:ext>
                </a:extLst>
              </a:tr>
              <a:tr h="370840">
                <a:tc>
                  <a:txBody>
                    <a:bodyPr/>
                    <a:lstStyle/>
                    <a:p>
                      <a:pPr algn="ctr"/>
                      <a:r>
                        <a:rPr lang="en-US" sz="1400" dirty="0"/>
                        <a:t>10</a:t>
                      </a:r>
                    </a:p>
                  </a:txBody>
                  <a:tcPr/>
                </a:tc>
                <a:tc>
                  <a:txBody>
                    <a:bodyPr/>
                    <a:lstStyle/>
                    <a:p>
                      <a:r>
                        <a:rPr lang="en-US" sz="1400" dirty="0"/>
                        <a:t>Charging Cycle followed by a FTP72 cycle with an initial degradation in cell capacity, cell resistance, initial imbalance of SOCs along with higher temperature</a:t>
                      </a:r>
                    </a:p>
                  </a:txBody>
                  <a:tcPr/>
                </a:tc>
                <a:extLst>
                  <a:ext uri="{0D108BD9-81ED-4DB2-BD59-A6C34878D82A}">
                    <a16:rowId xmlns:a16="http://schemas.microsoft.com/office/drawing/2014/main" val="1634981713"/>
                  </a:ext>
                </a:extLst>
              </a:tr>
            </a:tbl>
          </a:graphicData>
        </a:graphic>
      </p:graphicFrame>
    </p:spTree>
    <p:extLst>
      <p:ext uri="{BB962C8B-B14F-4D97-AF65-F5344CB8AC3E}">
        <p14:creationId xmlns:p14="http://schemas.microsoft.com/office/powerpoint/2010/main" val="40673299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F71A-BA93-4E43-963F-9A1BC5D461E6}"/>
              </a:ext>
            </a:extLst>
          </p:cNvPr>
          <p:cNvSpPr>
            <a:spLocks noGrp="1"/>
          </p:cNvSpPr>
          <p:nvPr>
            <p:ph type="title"/>
          </p:nvPr>
        </p:nvSpPr>
        <p:spPr/>
        <p:txBody>
          <a:bodyPr/>
          <a:lstStyle/>
          <a:p>
            <a:r>
              <a:rPr lang="en-US" dirty="0"/>
              <a:t>3.4.3.4 </a:t>
            </a:r>
            <a:r>
              <a:rPr lang="en-US" sz="2200" dirty="0"/>
              <a:t>CL Test 1 : Description and Objective</a:t>
            </a:r>
          </a:p>
        </p:txBody>
      </p:sp>
      <p:sp>
        <p:nvSpPr>
          <p:cNvPr id="10" name="TextBox 9">
            <a:extLst>
              <a:ext uri="{FF2B5EF4-FFF2-40B4-BE49-F238E27FC236}">
                <a16:creationId xmlns:a16="http://schemas.microsoft.com/office/drawing/2014/main" id="{BE7219D4-F125-4C95-A640-DDFCD28F54A3}"/>
              </a:ext>
            </a:extLst>
          </p:cNvPr>
          <p:cNvSpPr txBox="1"/>
          <p:nvPr/>
        </p:nvSpPr>
        <p:spPr>
          <a:xfrm>
            <a:off x="618995" y="1567544"/>
            <a:ext cx="10907396" cy="4590661"/>
          </a:xfrm>
          <a:prstGeom prst="rect">
            <a:avLst/>
          </a:prstGeom>
          <a:noFill/>
        </p:spPr>
        <p:txBody>
          <a:bodyPr wrap="square" lIns="0" tIns="0" rIns="0" bIns="0" rtlCol="0">
            <a:noAutofit/>
          </a:bodyPr>
          <a:lstStyle/>
          <a:p>
            <a:pPr fontAlgn="auto">
              <a:lnSpc>
                <a:spcPct val="110000"/>
              </a:lnSpc>
              <a:spcBef>
                <a:spcPts val="0"/>
              </a:spcBef>
              <a:spcAft>
                <a:spcPts val="0"/>
              </a:spcAft>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Key is switched ON at 15seconds</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of cells is set to 60%</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Air, Cell Temperatures are initialized at 35 degree Celsius</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fontAlgn="auto">
              <a:lnSpc>
                <a:spcPct val="110000"/>
              </a:lnSpc>
              <a:spcBef>
                <a:spcPts val="0"/>
              </a:spcBef>
              <a:spcAft>
                <a:spcPts val="0"/>
              </a:spcAft>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lnSpc>
                <a:spcPct val="110000"/>
              </a:lnSpc>
              <a:spcBef>
                <a:spcPts val="0"/>
              </a:spcBef>
              <a:spcAft>
                <a:spcPts val="0"/>
              </a:spcAft>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p>
          <a:p>
            <a:pPr marL="285750" indent="-285750" fontAlgn="auto">
              <a:lnSpc>
                <a:spcPct val="110000"/>
              </a:lnSpc>
              <a:spcBef>
                <a:spcPts val="0"/>
              </a:spcBef>
              <a:spcAft>
                <a:spcPts val="0"/>
              </a:spcAft>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BSC, CC, SOC, SOH internal resistance calculation and thermal mechanics of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model.</a:t>
            </a:r>
          </a:p>
          <a:p>
            <a:pPr fontAlgn="auto">
              <a:lnSpc>
                <a:spcPct val="110000"/>
              </a:lnSpc>
              <a:spcBef>
                <a:spcPts val="0"/>
              </a:spcBef>
              <a:spcAft>
                <a:spcPts val="0"/>
              </a:spcAft>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lnSpc>
                <a:spcPct val="110000"/>
              </a:lnSpc>
              <a:spcBef>
                <a:spcPts val="0"/>
              </a:spcBef>
              <a:spcAft>
                <a:spcPts val="0"/>
              </a:spcAft>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3" name="Rectangle 2">
            <a:extLst>
              <a:ext uri="{FF2B5EF4-FFF2-40B4-BE49-F238E27FC236}">
                <a16:creationId xmlns:a16="http://schemas.microsoft.com/office/drawing/2014/main" id="{813CD419-740A-4BA3-BF6F-75F083364C0B}"/>
              </a:ext>
            </a:extLst>
          </p:cNvPr>
          <p:cNvSpPr/>
          <p:nvPr/>
        </p:nvSpPr>
        <p:spPr bwMode="auto">
          <a:xfrm>
            <a:off x="3175" y="6652934"/>
            <a:ext cx="1270000" cy="15613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numCol="1" spcCol="72000" rtlCol="0" anchor="ctr">
            <a:spAutoFit/>
          </a:bodyPr>
          <a:lstStyle/>
          <a:p>
            <a:pPr algn="ctr">
              <a:lnSpc>
                <a:spcPct val="110000"/>
              </a:lnSpc>
              <a:spcBef>
                <a:spcPct val="0"/>
              </a:spcBef>
              <a:buFont typeface="Wingdings" charset="0"/>
              <a:buNone/>
            </a:pPr>
            <a:r>
              <a:rPr lang="en-US" sz="1000">
                <a:solidFill>
                  <a:srgbClr val="000000"/>
                </a:solidFill>
                <a:latin typeface="+mn-lt"/>
                <a:ea typeface="Arial Unicode MS" panose="020B0604020202020204" pitchFamily="34" charset="-128"/>
                <a:cs typeface="Arial Unicode MS" panose="020B0604020202020204" pitchFamily="34" charset="-128"/>
              </a:rPr>
              <a:t>Unrestricted</a:t>
            </a:r>
            <a:endParaRPr lang="en-US" sz="1000" dirty="0">
              <a:solidFill>
                <a:srgbClr val="000000"/>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23677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8AC8-5A01-4078-A2B1-83E483C48837}"/>
              </a:ext>
            </a:extLst>
          </p:cNvPr>
          <p:cNvSpPr>
            <a:spLocks noGrp="1"/>
          </p:cNvSpPr>
          <p:nvPr>
            <p:ph type="title"/>
          </p:nvPr>
        </p:nvSpPr>
        <p:spPr/>
        <p:txBody>
          <a:bodyPr/>
          <a:lstStyle/>
          <a:p>
            <a:r>
              <a:rPr lang="en-US" dirty="0"/>
              <a:t>3.4.3.4 CL Test 1 : Observations</a:t>
            </a:r>
            <a:br>
              <a:rPr lang="en-US" dirty="0"/>
            </a:br>
            <a:r>
              <a:rPr lang="en-US" dirty="0"/>
              <a:t>Contactor Switching on Key On</a:t>
            </a:r>
          </a:p>
        </p:txBody>
      </p:sp>
      <p:sp>
        <p:nvSpPr>
          <p:cNvPr id="3" name="Content Placeholder 2">
            <a:extLst>
              <a:ext uri="{FF2B5EF4-FFF2-40B4-BE49-F238E27FC236}">
                <a16:creationId xmlns:a16="http://schemas.microsoft.com/office/drawing/2014/main" id="{5076EAD7-07A6-472C-9C66-BBD6DC1473F1}"/>
              </a:ext>
            </a:extLst>
          </p:cNvPr>
          <p:cNvSpPr>
            <a:spLocks noGrp="1"/>
          </p:cNvSpPr>
          <p:nvPr>
            <p:ph idx="1"/>
          </p:nvPr>
        </p:nvSpPr>
        <p:spPr>
          <a:xfrm>
            <a:off x="629913" y="1440000"/>
            <a:ext cx="5205892" cy="4752000"/>
          </a:xfrm>
        </p:spPr>
        <p:txBody>
          <a:bodyPr/>
          <a:lstStyle/>
          <a:p>
            <a:pPr marL="342900" indent="-342900" fontAlgn="auto">
              <a:spcBef>
                <a:spcPts val="0"/>
              </a:spcBef>
              <a:spcAft>
                <a:spcPts val="0"/>
              </a:spcAft>
              <a:buClrTx/>
              <a:buFont typeface="+mj-lt"/>
              <a:buAutoNum type="arabicPeriod"/>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Key Signal and Contactors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Once the key is turned On the BMS wakes up.</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BSC commands CC to close the contactors.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Key signal go high at 15s</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Following that the Pre-charge Contactors goes high</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Once the vehicle side voltage is equal to battery voltage, the Main Contactor is closed and after that, the Pre-charge Contactor is opened.</a:t>
            </a:r>
            <a:endParaRPr lang="en-US" dirty="0"/>
          </a:p>
        </p:txBody>
      </p:sp>
      <p:pic>
        <p:nvPicPr>
          <p:cNvPr id="4" name="Picture 3">
            <a:extLst>
              <a:ext uri="{FF2B5EF4-FFF2-40B4-BE49-F238E27FC236}">
                <a16:creationId xmlns:a16="http://schemas.microsoft.com/office/drawing/2014/main" id="{DCA7A357-4F5D-43D0-AE5F-F834E6645EC0}"/>
              </a:ext>
            </a:extLst>
          </p:cNvPr>
          <p:cNvPicPr>
            <a:picLocks noChangeAspect="1"/>
          </p:cNvPicPr>
          <p:nvPr/>
        </p:nvPicPr>
        <p:blipFill rotWithShape="1">
          <a:blip r:embed="rId2">
            <a:extLst>
              <a:ext uri="{28A0092B-C50C-407E-A947-70E740481C1C}">
                <a14:useLocalDpi xmlns:a14="http://schemas.microsoft.com/office/drawing/2010/main" val="0"/>
              </a:ext>
            </a:extLst>
          </a:blip>
          <a:srcRect l="6018" r="7310"/>
          <a:stretch/>
        </p:blipFill>
        <p:spPr>
          <a:xfrm>
            <a:off x="6068104" y="1540181"/>
            <a:ext cx="5894773" cy="4551639"/>
          </a:xfrm>
          <a:prstGeom prst="rect">
            <a:avLst/>
          </a:prstGeom>
        </p:spPr>
      </p:pic>
    </p:spTree>
    <p:extLst>
      <p:ext uri="{BB962C8B-B14F-4D97-AF65-F5344CB8AC3E}">
        <p14:creationId xmlns:p14="http://schemas.microsoft.com/office/powerpoint/2010/main" val="682784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BF6C-F62F-4C12-BCB8-2D3FC3DC50D8}"/>
              </a:ext>
            </a:extLst>
          </p:cNvPr>
          <p:cNvSpPr>
            <a:spLocks noGrp="1"/>
          </p:cNvSpPr>
          <p:nvPr>
            <p:ph type="title"/>
          </p:nvPr>
        </p:nvSpPr>
        <p:spPr/>
        <p:txBody>
          <a:bodyPr/>
          <a:lstStyle/>
          <a:p>
            <a:r>
              <a:rPr lang="en-US" dirty="0"/>
              <a:t>3.4.3.4 CL Test 1 : Observations</a:t>
            </a:r>
            <a:br>
              <a:rPr lang="en-US" dirty="0"/>
            </a:br>
            <a:r>
              <a:rPr lang="en-US" dirty="0"/>
              <a:t>Voltages during Key On</a:t>
            </a:r>
          </a:p>
        </p:txBody>
      </p:sp>
      <p:sp>
        <p:nvSpPr>
          <p:cNvPr id="3" name="Content Placeholder 2">
            <a:extLst>
              <a:ext uri="{FF2B5EF4-FFF2-40B4-BE49-F238E27FC236}">
                <a16:creationId xmlns:a16="http://schemas.microsoft.com/office/drawing/2014/main" id="{89576E94-5E52-4659-B12C-460ADB78D955}"/>
              </a:ext>
            </a:extLst>
          </p:cNvPr>
          <p:cNvSpPr>
            <a:spLocks noGrp="1"/>
          </p:cNvSpPr>
          <p:nvPr>
            <p:ph idx="1"/>
          </p:nvPr>
        </p:nvSpPr>
        <p:spPr>
          <a:xfrm>
            <a:off x="629913" y="1440000"/>
            <a:ext cx="4215001" cy="4752000"/>
          </a:xfrm>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Switching ON of Contactors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Vehicle Side Voltage and Battery Voltage on the left y-axis. Pre-charge and Main Contactor status are shown on the right y-axis.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 this case, the Vehicle side capacitor is discharged and hence Pre-charge contactor is connected first.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Once the Vehicle side voltage is within 2Volts of battery voltage, the main contactor is closed and the pre-charge contactor is opened.</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Once the contactor closing process is complete, the vehicle side and battery voltages are same.</a:t>
            </a:r>
          </a:p>
          <a:p>
            <a:pPr marL="522198" lvl="1" indent="-342900" fontAlgn="auto">
              <a:spcBef>
                <a:spcPts val="0"/>
              </a:spcBef>
              <a:spcAft>
                <a:spcPts val="0"/>
              </a:spcAft>
              <a:buClrTx/>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EAF0037-7AF2-4032-A5E3-A043913CFFA5}"/>
              </a:ext>
            </a:extLst>
          </p:cNvPr>
          <p:cNvPicPr>
            <a:picLocks noChangeAspect="1"/>
          </p:cNvPicPr>
          <p:nvPr/>
        </p:nvPicPr>
        <p:blipFill>
          <a:blip r:embed="rId2"/>
          <a:stretch>
            <a:fillRect/>
          </a:stretch>
        </p:blipFill>
        <p:spPr>
          <a:xfrm>
            <a:off x="4844913" y="2219418"/>
            <a:ext cx="7350262" cy="4638583"/>
          </a:xfrm>
          <a:prstGeom prst="rect">
            <a:avLst/>
          </a:prstGeom>
        </p:spPr>
      </p:pic>
    </p:spTree>
    <p:extLst>
      <p:ext uri="{BB962C8B-B14F-4D97-AF65-F5344CB8AC3E}">
        <p14:creationId xmlns:p14="http://schemas.microsoft.com/office/powerpoint/2010/main" val="1232359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6919-15BD-4CF2-ADD9-733831DC5814}"/>
              </a:ext>
            </a:extLst>
          </p:cNvPr>
          <p:cNvSpPr>
            <a:spLocks noGrp="1"/>
          </p:cNvSpPr>
          <p:nvPr>
            <p:ph type="title"/>
          </p:nvPr>
        </p:nvSpPr>
        <p:spPr/>
        <p:txBody>
          <a:bodyPr/>
          <a:lstStyle/>
          <a:p>
            <a:r>
              <a:rPr lang="en-US" dirty="0"/>
              <a:t>3.4.3.4 CL Test 1 : Observations</a:t>
            </a:r>
            <a:br>
              <a:rPr lang="en-US" dirty="0"/>
            </a:br>
            <a:r>
              <a:rPr lang="en-US" dirty="0"/>
              <a:t>Battery Mode at Key On and during Drive Cycle</a:t>
            </a:r>
          </a:p>
        </p:txBody>
      </p:sp>
      <p:sp>
        <p:nvSpPr>
          <p:cNvPr id="3" name="Content Placeholder 2">
            <a:extLst>
              <a:ext uri="{FF2B5EF4-FFF2-40B4-BE49-F238E27FC236}">
                <a16:creationId xmlns:a16="http://schemas.microsoft.com/office/drawing/2014/main" id="{82B8F1A7-E063-4C3B-A875-C5D555562943}"/>
              </a:ext>
            </a:extLst>
          </p:cNvPr>
          <p:cNvSpPr>
            <a:spLocks noGrp="1"/>
          </p:cNvSpPr>
          <p:nvPr>
            <p:ph idx="1"/>
          </p:nvPr>
        </p:nvSpPr>
        <p:spPr>
          <a:xfrm>
            <a:off x="629913" y="1440001"/>
            <a:ext cx="10952807" cy="3455949"/>
          </a:xfrm>
        </p:spPr>
        <p:txBody>
          <a:bodyPr/>
          <a:lstStyle/>
          <a:p>
            <a:pPr marL="342900" indent="-342900" fontAlgn="auto">
              <a:spcBef>
                <a:spcPts val="0"/>
              </a:spcBef>
              <a:spcAft>
                <a:spcPts val="0"/>
              </a:spcAft>
              <a:buClrTx/>
              <a:buFont typeface="+mj-lt"/>
              <a:buAutoNum type="arabicPeriod" startAt="3"/>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Battery voltage, current and mode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below shows the pack voltage, vehicle side voltage, pack current and the battery mode.</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Battery Modes are defined in the BMO feature description.</a:t>
            </a:r>
          </a:p>
          <a:p>
            <a:pPr marL="800100" lvl="1"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 zoomed version of Battery mode during key on is shown on the left. </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It is seen that the Battery goes through the following modes at the beginning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0 : Battery Power Off</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1 : Battery Power On</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2 : Battery Contactors Closing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3 : Battery Power Connected</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battery then cycles between </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7 : Battery Discharging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5 : Battery Charging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3 : Battery Power Connected</a:t>
            </a:r>
          </a:p>
          <a:p>
            <a:pPr marL="342900" indent="-342900">
              <a:buFont typeface="+mj-lt"/>
              <a:buAutoNum type="arabicPeriod" startAt="3"/>
            </a:pPr>
            <a:endParaRPr lang="en-US" dirty="0"/>
          </a:p>
        </p:txBody>
      </p:sp>
      <p:pic>
        <p:nvPicPr>
          <p:cNvPr id="9" name="Picture 8">
            <a:extLst>
              <a:ext uri="{FF2B5EF4-FFF2-40B4-BE49-F238E27FC236}">
                <a16:creationId xmlns:a16="http://schemas.microsoft.com/office/drawing/2014/main" id="{F3A3146A-4328-49B1-813D-FF01ACC4C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75" y="2915200"/>
            <a:ext cx="6096000" cy="3942800"/>
          </a:xfrm>
          <a:prstGeom prst="rect">
            <a:avLst/>
          </a:prstGeom>
        </p:spPr>
      </p:pic>
      <p:pic>
        <p:nvPicPr>
          <p:cNvPr id="11" name="Picture 10">
            <a:extLst>
              <a:ext uri="{FF2B5EF4-FFF2-40B4-BE49-F238E27FC236}">
                <a16:creationId xmlns:a16="http://schemas.microsoft.com/office/drawing/2014/main" id="{C0992693-56B5-486B-BE35-AA9B02EA75F5}"/>
              </a:ext>
            </a:extLst>
          </p:cNvPr>
          <p:cNvPicPr>
            <a:picLocks noChangeAspect="1"/>
          </p:cNvPicPr>
          <p:nvPr/>
        </p:nvPicPr>
        <p:blipFill rotWithShape="1">
          <a:blip r:embed="rId3">
            <a:extLst>
              <a:ext uri="{28A0092B-C50C-407E-A947-70E740481C1C}">
                <a14:useLocalDpi xmlns:a14="http://schemas.microsoft.com/office/drawing/2010/main" val="0"/>
              </a:ext>
            </a:extLst>
          </a:blip>
          <a:srcRect l="5972" t="50000" r="7614" b="575"/>
          <a:stretch/>
        </p:blipFill>
        <p:spPr>
          <a:xfrm>
            <a:off x="1532485" y="4895950"/>
            <a:ext cx="4573830" cy="1962051"/>
          </a:xfrm>
          <a:prstGeom prst="rect">
            <a:avLst/>
          </a:prstGeom>
        </p:spPr>
      </p:pic>
      <p:sp>
        <p:nvSpPr>
          <p:cNvPr id="4" name="Rectangle 3">
            <a:extLst>
              <a:ext uri="{FF2B5EF4-FFF2-40B4-BE49-F238E27FC236}">
                <a16:creationId xmlns:a16="http://schemas.microsoft.com/office/drawing/2014/main" id="{0EC3201F-2E3D-4E6B-A0AC-9AE31D390969}"/>
              </a:ext>
            </a:extLst>
          </p:cNvPr>
          <p:cNvSpPr/>
          <p:nvPr/>
        </p:nvSpPr>
        <p:spPr bwMode="auto">
          <a:xfrm>
            <a:off x="6906795" y="5104666"/>
            <a:ext cx="180762" cy="1305013"/>
          </a:xfrm>
          <a:prstGeom prst="rect">
            <a:avLst/>
          </a:prstGeom>
          <a:noFill/>
          <a:ln w="28575">
            <a:solidFill>
              <a:srgbClr val="00B050"/>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6" name="Straight Arrow Connector 5">
            <a:extLst>
              <a:ext uri="{FF2B5EF4-FFF2-40B4-BE49-F238E27FC236}">
                <a16:creationId xmlns:a16="http://schemas.microsoft.com/office/drawing/2014/main" id="{2874C878-F5FC-44A5-8F2E-414E4203E430}"/>
              </a:ext>
            </a:extLst>
          </p:cNvPr>
          <p:cNvCxnSpPr/>
          <p:nvPr/>
        </p:nvCxnSpPr>
        <p:spPr bwMode="auto">
          <a:xfrm flipH="1">
            <a:off x="5960093" y="5601810"/>
            <a:ext cx="946703" cy="0"/>
          </a:xfrm>
          <a:prstGeom prst="straightConnector1">
            <a:avLst/>
          </a:prstGeom>
          <a:solidFill>
            <a:schemeClr val="tx2"/>
          </a:solidFill>
          <a:ln w="190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06518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3D26-C661-42FE-AA65-FF5A9281ED3F}"/>
              </a:ext>
            </a:extLst>
          </p:cNvPr>
          <p:cNvSpPr>
            <a:spLocks noGrp="1"/>
          </p:cNvSpPr>
          <p:nvPr>
            <p:ph type="title"/>
          </p:nvPr>
        </p:nvSpPr>
        <p:spPr/>
        <p:txBody>
          <a:bodyPr/>
          <a:lstStyle/>
          <a:p>
            <a:r>
              <a:rPr lang="en-US" dirty="0"/>
              <a:t>3.4.3.4 CL Test 1 : Observations</a:t>
            </a:r>
            <a:br>
              <a:rPr lang="en-US" dirty="0"/>
            </a:br>
            <a:r>
              <a:rPr lang="en-US" dirty="0"/>
              <a:t>SOC Calculation</a:t>
            </a:r>
          </a:p>
        </p:txBody>
      </p:sp>
      <p:sp>
        <p:nvSpPr>
          <p:cNvPr id="3" name="Content Placeholder 2">
            <a:extLst>
              <a:ext uri="{FF2B5EF4-FFF2-40B4-BE49-F238E27FC236}">
                <a16:creationId xmlns:a16="http://schemas.microsoft.com/office/drawing/2014/main" id="{25B45D8B-25C3-4075-9FC9-643F0E92957B}"/>
              </a:ext>
            </a:extLst>
          </p:cNvPr>
          <p:cNvSpPr>
            <a:spLocks noGrp="1"/>
          </p:cNvSpPr>
          <p:nvPr>
            <p:ph idx="1"/>
          </p:nvPr>
        </p:nvSpPr>
        <p:spPr>
          <a:xfrm>
            <a:off x="629913" y="1440000"/>
            <a:ext cx="5253238" cy="4752000"/>
          </a:xfrm>
        </p:spPr>
        <p:txBody>
          <a:bodyPr/>
          <a:lstStyle/>
          <a:p>
            <a:pPr marL="342900" indent="-342900" fontAlgn="auto">
              <a:spcBef>
                <a:spcPts val="0"/>
              </a:spcBef>
              <a:spcAft>
                <a:spcPts val="0"/>
              </a:spcAft>
              <a:buClrTx/>
              <a:buFont typeface="+mj-lt"/>
              <a:buAutoNum type="arabicPeriod" startAt="4"/>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Ground Truth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 </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using Coulomb Counting in </a:t>
            </a:r>
            <a:br>
              <a:rPr lang="en-US" sz="1400" dirty="0">
                <a:latin typeface="Arial"/>
                <a:ea typeface="Arial Unicode MS" panose="020B0604020202020204" pitchFamily="34" charset="-128"/>
                <a:cs typeface="Arial Unicode MS" panose="020B0604020202020204" pitchFamily="34" charset="-128"/>
              </a:rPr>
            </a:b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calculated SOC is very close to the ground truth SOC. The </a:t>
            </a:r>
            <a:r>
              <a:rPr lang="en-US" sz="1400" kern="1200" dirty="0" err="1">
                <a:latin typeface="Arial"/>
                <a:ea typeface="Arial Unicode MS" panose="020B0604020202020204" pitchFamily="34" charset="-128"/>
                <a:cs typeface="Arial Unicode MS" panose="020B0604020202020204" pitchFamily="34" charset="-128"/>
              </a:rPr>
              <a:t>rmse</a:t>
            </a:r>
            <a:r>
              <a:rPr lang="en-US" sz="1400" kern="1200" dirty="0">
                <a:latin typeface="Arial"/>
                <a:ea typeface="Arial Unicode MS" panose="020B0604020202020204" pitchFamily="34" charset="-128"/>
                <a:cs typeface="Arial Unicode MS" panose="020B0604020202020204" pitchFamily="34" charset="-128"/>
              </a:rPr>
              <a:t> is 0.2%.</a:t>
            </a:r>
          </a:p>
        </p:txBody>
      </p:sp>
      <p:pic>
        <p:nvPicPr>
          <p:cNvPr id="5" name="Picture 4">
            <a:extLst>
              <a:ext uri="{FF2B5EF4-FFF2-40B4-BE49-F238E27FC236}">
                <a16:creationId xmlns:a16="http://schemas.microsoft.com/office/drawing/2014/main" id="{84FC6EF9-4583-40AE-8FBC-42AA40B980CC}"/>
              </a:ext>
            </a:extLst>
          </p:cNvPr>
          <p:cNvPicPr>
            <a:picLocks noChangeAspect="1"/>
          </p:cNvPicPr>
          <p:nvPr/>
        </p:nvPicPr>
        <p:blipFill rotWithShape="1">
          <a:blip r:embed="rId2">
            <a:extLst>
              <a:ext uri="{28A0092B-C50C-407E-A947-70E740481C1C}">
                <a14:useLocalDpi xmlns:a14="http://schemas.microsoft.com/office/drawing/2010/main" val="0"/>
              </a:ext>
            </a:extLst>
          </a:blip>
          <a:srcRect l="4098" r="5389"/>
          <a:stretch/>
        </p:blipFill>
        <p:spPr>
          <a:xfrm>
            <a:off x="5883151" y="1360076"/>
            <a:ext cx="6312025" cy="5230296"/>
          </a:xfrm>
          <a:prstGeom prst="rect">
            <a:avLst/>
          </a:prstGeom>
        </p:spPr>
      </p:pic>
    </p:spTree>
    <p:extLst>
      <p:ext uri="{BB962C8B-B14F-4D97-AF65-F5344CB8AC3E}">
        <p14:creationId xmlns:p14="http://schemas.microsoft.com/office/powerpoint/2010/main" val="3712691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11C6-CAB0-4468-B88A-6E5692FAAD21}"/>
              </a:ext>
            </a:extLst>
          </p:cNvPr>
          <p:cNvSpPr>
            <a:spLocks noGrp="1"/>
          </p:cNvSpPr>
          <p:nvPr>
            <p:ph type="title"/>
          </p:nvPr>
        </p:nvSpPr>
        <p:spPr/>
        <p:txBody>
          <a:bodyPr/>
          <a:lstStyle/>
          <a:p>
            <a:r>
              <a:rPr lang="en-US" dirty="0"/>
              <a:t>3.4.3.4 CL Test 1 : Observations</a:t>
            </a:r>
            <a:br>
              <a:rPr lang="en-US" dirty="0"/>
            </a:br>
            <a:r>
              <a:rPr lang="en-US" dirty="0"/>
              <a:t>Internal Resistance Estimation</a:t>
            </a:r>
          </a:p>
        </p:txBody>
      </p:sp>
      <p:sp>
        <p:nvSpPr>
          <p:cNvPr id="3" name="Content Placeholder 2">
            <a:extLst>
              <a:ext uri="{FF2B5EF4-FFF2-40B4-BE49-F238E27FC236}">
                <a16:creationId xmlns:a16="http://schemas.microsoft.com/office/drawing/2014/main" id="{6758275F-21B9-4A56-B186-AB7E3C3A617F}"/>
              </a:ext>
            </a:extLst>
          </p:cNvPr>
          <p:cNvSpPr>
            <a:spLocks noGrp="1"/>
          </p:cNvSpPr>
          <p:nvPr>
            <p:ph idx="1"/>
          </p:nvPr>
        </p:nvSpPr>
        <p:spPr>
          <a:xfrm>
            <a:off x="629913" y="1440000"/>
            <a:ext cx="5339057" cy="4752000"/>
          </a:xfrm>
        </p:spPr>
        <p:txBody>
          <a:bodyPr/>
          <a:lstStyle/>
          <a:p>
            <a:pPr marL="342900" indent="-342900" fontAlgn="auto">
              <a:spcBef>
                <a:spcPts val="0"/>
              </a:spcBef>
              <a:spcAft>
                <a:spcPts val="0"/>
              </a:spcAft>
              <a:buClrTx/>
              <a:buFont typeface="+mj-lt"/>
              <a:buAutoNum type="arabicPeriod" startAt="5"/>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Estimated Internal Resistance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no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on right has 40 signals for 40 cells.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Degraded resistance is present in test case 8.</a:t>
            </a:r>
          </a:p>
          <a:p>
            <a:pPr marL="800100" lvl="1" indent="-342900">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 the figure on right, we see the estimated resistance factors are almost 1 as there is no degradation of cell resistance </a:t>
            </a:r>
          </a:p>
          <a:p>
            <a:pPr marL="800100" lvl="1" indent="-342900">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endParaRPr lang="en-US" sz="1400" kern="1200" dirty="0">
              <a:latin typeface="Arial"/>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74DA61EE-0502-42E3-80D3-9980FB02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948" y="1296139"/>
            <a:ext cx="6030249" cy="4522687"/>
          </a:xfrm>
          <a:prstGeom prst="rect">
            <a:avLst/>
          </a:prstGeom>
        </p:spPr>
      </p:pic>
    </p:spTree>
    <p:extLst>
      <p:ext uri="{BB962C8B-B14F-4D97-AF65-F5344CB8AC3E}">
        <p14:creationId xmlns:p14="http://schemas.microsoft.com/office/powerpoint/2010/main" val="819358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7C81-3536-4FE4-BD1E-C39A24485D09}"/>
              </a:ext>
            </a:extLst>
          </p:cNvPr>
          <p:cNvSpPr>
            <a:spLocks noGrp="1"/>
          </p:cNvSpPr>
          <p:nvPr>
            <p:ph type="title"/>
          </p:nvPr>
        </p:nvSpPr>
        <p:spPr/>
        <p:txBody>
          <a:bodyPr/>
          <a:lstStyle/>
          <a:p>
            <a:r>
              <a:rPr lang="en-US" dirty="0"/>
              <a:t>3.4.3.4 CL Test 1 : Observations</a:t>
            </a:r>
            <a:br>
              <a:rPr lang="en-US" dirty="0"/>
            </a:br>
            <a:r>
              <a:rPr lang="en-US" dirty="0"/>
              <a:t>Thermal Mechanics in the battery model</a:t>
            </a:r>
          </a:p>
        </p:txBody>
      </p:sp>
      <p:sp>
        <p:nvSpPr>
          <p:cNvPr id="3" name="Content Placeholder 2">
            <a:extLst>
              <a:ext uri="{FF2B5EF4-FFF2-40B4-BE49-F238E27FC236}">
                <a16:creationId xmlns:a16="http://schemas.microsoft.com/office/drawing/2014/main" id="{4D95DCA2-264A-4176-A898-45D641F3D978}"/>
              </a:ext>
            </a:extLst>
          </p:cNvPr>
          <p:cNvSpPr>
            <a:spLocks noGrp="1"/>
          </p:cNvSpPr>
          <p:nvPr>
            <p:ph idx="1"/>
          </p:nvPr>
        </p:nvSpPr>
        <p:spPr>
          <a:xfrm>
            <a:off x="629913" y="1440000"/>
            <a:ext cx="5469263" cy="4752000"/>
          </a:xfrm>
        </p:spPr>
        <p:txBody>
          <a:bodyPr/>
          <a:lstStyle/>
          <a:p>
            <a:pPr marL="342900" indent="-342900" fontAlgn="auto">
              <a:spcBef>
                <a:spcPts val="0"/>
              </a:spcBef>
              <a:spcAft>
                <a:spcPts val="0"/>
              </a:spcAft>
              <a:buClrTx/>
              <a:buFont typeface="+mj-lt"/>
              <a:buAutoNum type="arabicPeriod" startAt="6"/>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Cell Temperatures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All the cells begin at 35 degree Celsius.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temperature rises gradually as shown on the right. The plot has 40 signals for 40 cells.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BTC is activated once any cell temperature crossed 40 degree Celsius. This is observed in test case 6.</a:t>
            </a:r>
          </a:p>
        </p:txBody>
      </p:sp>
      <p:pic>
        <p:nvPicPr>
          <p:cNvPr id="5" name="Picture 4">
            <a:extLst>
              <a:ext uri="{FF2B5EF4-FFF2-40B4-BE49-F238E27FC236}">
                <a16:creationId xmlns:a16="http://schemas.microsoft.com/office/drawing/2014/main" id="{CA037401-DA54-4A63-85EC-A0DCC904231D}"/>
              </a:ext>
            </a:extLst>
          </p:cNvPr>
          <p:cNvPicPr>
            <a:picLocks noChangeAspect="1"/>
          </p:cNvPicPr>
          <p:nvPr/>
        </p:nvPicPr>
        <p:blipFill rotWithShape="1">
          <a:blip r:embed="rId2">
            <a:extLst>
              <a:ext uri="{28A0092B-C50C-407E-A947-70E740481C1C}">
                <a14:useLocalDpi xmlns:a14="http://schemas.microsoft.com/office/drawing/2010/main" val="0"/>
              </a:ext>
            </a:extLst>
          </a:blip>
          <a:srcRect l="4492" r="5550"/>
          <a:stretch/>
        </p:blipFill>
        <p:spPr>
          <a:xfrm>
            <a:off x="6099175" y="1713391"/>
            <a:ext cx="6081802" cy="5064708"/>
          </a:xfrm>
          <a:prstGeom prst="rect">
            <a:avLst/>
          </a:prstGeom>
        </p:spPr>
      </p:pic>
    </p:spTree>
    <p:extLst>
      <p:ext uri="{BB962C8B-B14F-4D97-AF65-F5344CB8AC3E}">
        <p14:creationId xmlns:p14="http://schemas.microsoft.com/office/powerpoint/2010/main" val="565716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2</a:t>
            </a:r>
            <a:r>
              <a:rPr lang="en-US" sz="2200" dirty="0"/>
              <a:t> : 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a:xfrm>
            <a:off x="629913" y="1440000"/>
            <a:ext cx="11047398" cy="4752000"/>
          </a:xfrm>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Key signal is switched Off and On a couple of times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Initial SOC of cells is set to 60%</a:t>
            </a: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BSC, CC, SOC, SOH internal resistance calculation.</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SOC initializes correctly on key on and off operations. SOC from coulomb counting depends on initial value. If initialized incorrectly, it could lead to a significant constant bias in the result.</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Battery Mode switches correctly during key on and off operations.</a:t>
            </a:r>
          </a:p>
          <a:p>
            <a:pPr fontAlgn="auto">
              <a:spcBef>
                <a:spcPts val="0"/>
              </a:spcBef>
              <a:spcAft>
                <a:spcPts val="0"/>
              </a:spcAft>
              <a:buClrTx/>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endParaRPr lang="en-US" dirty="0"/>
          </a:p>
        </p:txBody>
      </p:sp>
    </p:spTree>
    <p:extLst>
      <p:ext uri="{BB962C8B-B14F-4D97-AF65-F5344CB8AC3E}">
        <p14:creationId xmlns:p14="http://schemas.microsoft.com/office/powerpoint/2010/main" val="220313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E10ED2-877D-408F-B47B-E2BB9A5CFF3F}"/>
              </a:ext>
            </a:extLst>
          </p:cNvPr>
          <p:cNvSpPr>
            <a:spLocks noGrp="1"/>
          </p:cNvSpPr>
          <p:nvPr>
            <p:ph type="title"/>
          </p:nvPr>
        </p:nvSpPr>
        <p:spPr/>
        <p:txBody>
          <a:bodyPr/>
          <a:lstStyle/>
          <a:p>
            <a:r>
              <a:rPr lang="en-US" dirty="0"/>
              <a:t>BMS System Architecture</a:t>
            </a:r>
          </a:p>
        </p:txBody>
      </p:sp>
      <p:sp>
        <p:nvSpPr>
          <p:cNvPr id="8" name="Rectangle 17">
            <a:extLst>
              <a:ext uri="{FF2B5EF4-FFF2-40B4-BE49-F238E27FC236}">
                <a16:creationId xmlns:a16="http://schemas.microsoft.com/office/drawing/2014/main" id="{1D2535CD-C172-48E5-A84A-4B4F59719516}"/>
              </a:ext>
            </a:extLst>
          </p:cNvPr>
          <p:cNvSpPr>
            <a:spLocks noChangeArrowheads="1"/>
          </p:cNvSpPr>
          <p:nvPr/>
        </p:nvSpPr>
        <p:spPr bwMode="auto">
          <a:xfrm>
            <a:off x="438378" y="1177413"/>
            <a:ext cx="11321594" cy="4303712"/>
          </a:xfrm>
          <a:prstGeom prst="rect">
            <a:avLst/>
          </a:prstGeom>
          <a:solidFill>
            <a:srgbClr val="339966"/>
          </a:solidFill>
          <a:ln w="9525" algn="ctr">
            <a:solidFill>
              <a:schemeClr val="tx1"/>
            </a:solidFill>
            <a:miter lim="800000"/>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solidFill>
                <a:srgbClr val="000000"/>
              </a:solidFill>
            </a:endParaRPr>
          </a:p>
        </p:txBody>
      </p:sp>
      <p:sp>
        <p:nvSpPr>
          <p:cNvPr id="9" name="Rectangle 9">
            <a:extLst>
              <a:ext uri="{FF2B5EF4-FFF2-40B4-BE49-F238E27FC236}">
                <a16:creationId xmlns:a16="http://schemas.microsoft.com/office/drawing/2014/main" id="{6647DDE2-8E0A-4423-B851-DB179A3A4E7D}"/>
              </a:ext>
            </a:extLst>
          </p:cNvPr>
          <p:cNvSpPr>
            <a:spLocks noChangeArrowheads="1"/>
          </p:cNvSpPr>
          <p:nvPr/>
        </p:nvSpPr>
        <p:spPr bwMode="auto">
          <a:xfrm>
            <a:off x="736982" y="4183846"/>
            <a:ext cx="4928049" cy="1149350"/>
          </a:xfrm>
          <a:prstGeom prst="rect">
            <a:avLst/>
          </a:prstGeom>
          <a:solidFill>
            <a:srgbClr val="FFFF99"/>
          </a:solidFill>
          <a:ln w="9525" algn="ctr">
            <a:solidFill>
              <a:schemeClr val="tx1"/>
            </a:solidFill>
            <a:miter lim="800000"/>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solidFill>
                <a:srgbClr val="000000"/>
              </a:solidFill>
            </a:endParaRPr>
          </a:p>
        </p:txBody>
      </p:sp>
      <p:sp>
        <p:nvSpPr>
          <p:cNvPr id="10" name="Text Box 5">
            <a:extLst>
              <a:ext uri="{FF2B5EF4-FFF2-40B4-BE49-F238E27FC236}">
                <a16:creationId xmlns:a16="http://schemas.microsoft.com/office/drawing/2014/main" id="{BF8733C8-7A2E-4ADB-BFD5-6CE006F1FFF4}"/>
              </a:ext>
            </a:extLst>
          </p:cNvPr>
          <p:cNvSpPr txBox="1">
            <a:spLocks noChangeArrowheads="1"/>
          </p:cNvSpPr>
          <p:nvPr/>
        </p:nvSpPr>
        <p:spPr bwMode="auto">
          <a:xfrm>
            <a:off x="847108" y="5690678"/>
            <a:ext cx="10639672" cy="461665"/>
          </a:xfrm>
          <a:prstGeom prst="rect">
            <a:avLst/>
          </a:prstGeom>
          <a:solidFill>
            <a:srgbClr val="996633"/>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a:solidFill>
                  <a:srgbClr val="000000"/>
                </a:solidFill>
              </a:rPr>
              <a:t>Hardware Layer</a:t>
            </a:r>
          </a:p>
        </p:txBody>
      </p:sp>
      <p:sp>
        <p:nvSpPr>
          <p:cNvPr id="11" name="Text Box 6">
            <a:extLst>
              <a:ext uri="{FF2B5EF4-FFF2-40B4-BE49-F238E27FC236}">
                <a16:creationId xmlns:a16="http://schemas.microsoft.com/office/drawing/2014/main" id="{034FE2A4-1E55-4C8E-A27B-CBBC745627E5}"/>
              </a:ext>
            </a:extLst>
          </p:cNvPr>
          <p:cNvSpPr txBox="1">
            <a:spLocks noChangeArrowheads="1"/>
          </p:cNvSpPr>
          <p:nvPr/>
        </p:nvSpPr>
        <p:spPr bwMode="auto">
          <a:xfrm>
            <a:off x="734865" y="4903275"/>
            <a:ext cx="3924227" cy="406400"/>
          </a:xfrm>
          <a:prstGeom prst="rect">
            <a:avLst/>
          </a:prstGeom>
          <a:solidFill>
            <a:srgbClr val="99CCFF"/>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2000">
                <a:solidFill>
                  <a:srgbClr val="000000"/>
                </a:solidFill>
              </a:rPr>
              <a:t>Low-Level Drivers</a:t>
            </a:r>
          </a:p>
        </p:txBody>
      </p:sp>
      <p:sp>
        <p:nvSpPr>
          <p:cNvPr id="12" name="Text Box 7">
            <a:extLst>
              <a:ext uri="{FF2B5EF4-FFF2-40B4-BE49-F238E27FC236}">
                <a16:creationId xmlns:a16="http://schemas.microsoft.com/office/drawing/2014/main" id="{8D8751B2-C3AD-44C4-A5AC-6E614FC1D0EF}"/>
              </a:ext>
            </a:extLst>
          </p:cNvPr>
          <p:cNvSpPr txBox="1">
            <a:spLocks noChangeArrowheads="1"/>
          </p:cNvSpPr>
          <p:nvPr/>
        </p:nvSpPr>
        <p:spPr bwMode="auto">
          <a:xfrm>
            <a:off x="734867" y="4182550"/>
            <a:ext cx="3991995" cy="406400"/>
          </a:xfrm>
          <a:prstGeom prst="rect">
            <a:avLst/>
          </a:prstGeom>
          <a:solidFill>
            <a:srgbClr val="CCFFFF"/>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2000">
                <a:solidFill>
                  <a:srgbClr val="000000"/>
                </a:solidFill>
              </a:rPr>
              <a:t>Virtual I/O Layer</a:t>
            </a:r>
          </a:p>
        </p:txBody>
      </p:sp>
      <p:sp>
        <p:nvSpPr>
          <p:cNvPr id="13" name="Text Box 10">
            <a:extLst>
              <a:ext uri="{FF2B5EF4-FFF2-40B4-BE49-F238E27FC236}">
                <a16:creationId xmlns:a16="http://schemas.microsoft.com/office/drawing/2014/main" id="{33376CB7-EF7C-4C68-B7D9-29621C908943}"/>
              </a:ext>
            </a:extLst>
          </p:cNvPr>
          <p:cNvSpPr txBox="1">
            <a:spLocks noChangeArrowheads="1"/>
          </p:cNvSpPr>
          <p:nvPr/>
        </p:nvSpPr>
        <p:spPr bwMode="auto">
          <a:xfrm rot="-5400000">
            <a:off x="4767419" y="4639851"/>
            <a:ext cx="1231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400" b="1">
                <a:solidFill>
                  <a:srgbClr val="000000"/>
                </a:solidFill>
              </a:rPr>
              <a:t>I/O Layer</a:t>
            </a:r>
          </a:p>
        </p:txBody>
      </p:sp>
      <p:sp>
        <p:nvSpPr>
          <p:cNvPr id="14" name="Rectangle 11">
            <a:extLst>
              <a:ext uri="{FF2B5EF4-FFF2-40B4-BE49-F238E27FC236}">
                <a16:creationId xmlns:a16="http://schemas.microsoft.com/office/drawing/2014/main" id="{A430743B-D4C9-4C21-A775-232481FD9364}"/>
              </a:ext>
            </a:extLst>
          </p:cNvPr>
          <p:cNvSpPr>
            <a:spLocks noChangeArrowheads="1"/>
          </p:cNvSpPr>
          <p:nvPr/>
        </p:nvSpPr>
        <p:spPr bwMode="auto">
          <a:xfrm>
            <a:off x="734867" y="1726837"/>
            <a:ext cx="10622730" cy="2073275"/>
          </a:xfrm>
          <a:prstGeom prst="rect">
            <a:avLst/>
          </a:prstGeom>
          <a:solidFill>
            <a:srgbClr val="FFFF99"/>
          </a:solidFill>
          <a:ln w="9525" algn="ctr">
            <a:solidFill>
              <a:schemeClr val="tx1"/>
            </a:solidFill>
            <a:miter lim="800000"/>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solidFill>
                <a:srgbClr val="000000"/>
              </a:solidFill>
            </a:endParaRPr>
          </a:p>
        </p:txBody>
      </p:sp>
      <p:sp>
        <p:nvSpPr>
          <p:cNvPr id="15" name="Text Box 12">
            <a:extLst>
              <a:ext uri="{FF2B5EF4-FFF2-40B4-BE49-F238E27FC236}">
                <a16:creationId xmlns:a16="http://schemas.microsoft.com/office/drawing/2014/main" id="{836AAD50-9476-4FC5-A6FD-48E9C4F69D25}"/>
              </a:ext>
            </a:extLst>
          </p:cNvPr>
          <p:cNvSpPr txBox="1">
            <a:spLocks noChangeArrowheads="1"/>
          </p:cNvSpPr>
          <p:nvPr/>
        </p:nvSpPr>
        <p:spPr bwMode="auto">
          <a:xfrm>
            <a:off x="2971231" y="1817178"/>
            <a:ext cx="621141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800" b="1">
                <a:solidFill>
                  <a:srgbClr val="000000"/>
                </a:solidFill>
              </a:rPr>
              <a:t>Battery Management System Layer</a:t>
            </a:r>
          </a:p>
        </p:txBody>
      </p:sp>
      <p:sp>
        <p:nvSpPr>
          <p:cNvPr id="16" name="Line 13">
            <a:extLst>
              <a:ext uri="{FF2B5EF4-FFF2-40B4-BE49-F238E27FC236}">
                <a16:creationId xmlns:a16="http://schemas.microsoft.com/office/drawing/2014/main" id="{B56A1753-D620-46C5-96FA-A0499FEBFF08}"/>
              </a:ext>
            </a:extLst>
          </p:cNvPr>
          <p:cNvSpPr>
            <a:spLocks noChangeShapeType="1"/>
          </p:cNvSpPr>
          <p:nvPr/>
        </p:nvSpPr>
        <p:spPr bwMode="auto">
          <a:xfrm flipV="1">
            <a:off x="2549794" y="5306500"/>
            <a:ext cx="0" cy="3937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ADBECB"/>
              </a:solidFill>
            </a:endParaRPr>
          </a:p>
        </p:txBody>
      </p:sp>
      <p:sp>
        <p:nvSpPr>
          <p:cNvPr id="17" name="Line 14">
            <a:extLst>
              <a:ext uri="{FF2B5EF4-FFF2-40B4-BE49-F238E27FC236}">
                <a16:creationId xmlns:a16="http://schemas.microsoft.com/office/drawing/2014/main" id="{A617756D-CF7D-413A-BA62-9FCCD3A119CC}"/>
              </a:ext>
            </a:extLst>
          </p:cNvPr>
          <p:cNvSpPr>
            <a:spLocks noChangeShapeType="1"/>
          </p:cNvSpPr>
          <p:nvPr/>
        </p:nvSpPr>
        <p:spPr bwMode="auto">
          <a:xfrm flipV="1">
            <a:off x="10116582" y="5304913"/>
            <a:ext cx="0" cy="3937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ADBECB"/>
              </a:solidFill>
            </a:endParaRPr>
          </a:p>
        </p:txBody>
      </p:sp>
      <p:sp>
        <p:nvSpPr>
          <p:cNvPr id="18" name="Text Box 18">
            <a:extLst>
              <a:ext uri="{FF2B5EF4-FFF2-40B4-BE49-F238E27FC236}">
                <a16:creationId xmlns:a16="http://schemas.microsoft.com/office/drawing/2014/main" id="{F0F14596-794A-469C-AE44-51F79B7F9BC1}"/>
              </a:ext>
            </a:extLst>
          </p:cNvPr>
          <p:cNvSpPr txBox="1">
            <a:spLocks noChangeArrowheads="1"/>
          </p:cNvSpPr>
          <p:nvPr/>
        </p:nvSpPr>
        <p:spPr bwMode="auto">
          <a:xfrm>
            <a:off x="4930169" y="1205988"/>
            <a:ext cx="21728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a:solidFill>
                  <a:srgbClr val="D3D3D3"/>
                </a:solidFill>
              </a:rPr>
              <a:t>Software</a:t>
            </a:r>
          </a:p>
        </p:txBody>
      </p:sp>
      <p:sp>
        <p:nvSpPr>
          <p:cNvPr id="19" name="Text Box 19">
            <a:extLst>
              <a:ext uri="{FF2B5EF4-FFF2-40B4-BE49-F238E27FC236}">
                <a16:creationId xmlns:a16="http://schemas.microsoft.com/office/drawing/2014/main" id="{1BB0DABE-3243-4720-8B42-B96F308C739A}"/>
              </a:ext>
            </a:extLst>
          </p:cNvPr>
          <p:cNvSpPr txBox="1">
            <a:spLocks noChangeArrowheads="1"/>
          </p:cNvSpPr>
          <p:nvPr/>
        </p:nvSpPr>
        <p:spPr bwMode="auto">
          <a:xfrm>
            <a:off x="4731096" y="2334703"/>
            <a:ext cx="2496849" cy="584775"/>
          </a:xfrm>
          <a:prstGeom prst="rect">
            <a:avLst/>
          </a:prstGeom>
          <a:solidFill>
            <a:srgbClr val="CCFFCC"/>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Battery V-I-T Monitoring and Diagnostics</a:t>
            </a:r>
          </a:p>
        </p:txBody>
      </p:sp>
      <p:sp>
        <p:nvSpPr>
          <p:cNvPr id="20" name="Text Box 20">
            <a:extLst>
              <a:ext uri="{FF2B5EF4-FFF2-40B4-BE49-F238E27FC236}">
                <a16:creationId xmlns:a16="http://schemas.microsoft.com/office/drawing/2014/main" id="{C0F75E16-8258-413C-89D7-2B3C8EEDE4C4}"/>
              </a:ext>
            </a:extLst>
          </p:cNvPr>
          <p:cNvSpPr txBox="1">
            <a:spLocks noChangeArrowheads="1"/>
          </p:cNvSpPr>
          <p:nvPr/>
        </p:nvSpPr>
        <p:spPr bwMode="auto">
          <a:xfrm>
            <a:off x="1238895" y="3055425"/>
            <a:ext cx="2496850" cy="338554"/>
          </a:xfrm>
          <a:prstGeom prst="rect">
            <a:avLst/>
          </a:prstGeom>
          <a:solidFill>
            <a:srgbClr val="CCFFCC"/>
          </a:solidFill>
          <a:ln w="9525" algn="ctr">
            <a:solidFill>
              <a:schemeClr val="tx1"/>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Contactor Control</a:t>
            </a:r>
          </a:p>
        </p:txBody>
      </p:sp>
      <p:sp>
        <p:nvSpPr>
          <p:cNvPr id="21" name="Text Box 21">
            <a:extLst>
              <a:ext uri="{FF2B5EF4-FFF2-40B4-BE49-F238E27FC236}">
                <a16:creationId xmlns:a16="http://schemas.microsoft.com/office/drawing/2014/main" id="{4DA53937-069D-4714-83CC-294ED11B38EE}"/>
              </a:ext>
            </a:extLst>
          </p:cNvPr>
          <p:cNvSpPr txBox="1">
            <a:spLocks noChangeArrowheads="1"/>
          </p:cNvSpPr>
          <p:nvPr/>
        </p:nvSpPr>
        <p:spPr bwMode="auto">
          <a:xfrm>
            <a:off x="1194422" y="2320413"/>
            <a:ext cx="2496849" cy="590550"/>
          </a:xfrm>
          <a:prstGeom prst="rect">
            <a:avLst/>
          </a:prstGeom>
          <a:solidFill>
            <a:srgbClr val="CCFFCC"/>
          </a:solidFill>
          <a:ln w="9525" algn="ctr">
            <a:solidFill>
              <a:schemeClr val="tx1"/>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Low Voltage Battery Control (cell balancing)</a:t>
            </a:r>
          </a:p>
        </p:txBody>
      </p:sp>
      <p:sp>
        <p:nvSpPr>
          <p:cNvPr id="22" name="Text Box 22">
            <a:extLst>
              <a:ext uri="{FF2B5EF4-FFF2-40B4-BE49-F238E27FC236}">
                <a16:creationId xmlns:a16="http://schemas.microsoft.com/office/drawing/2014/main" id="{0D165957-0344-4BFF-820A-FCD3339B89F7}"/>
              </a:ext>
            </a:extLst>
          </p:cNvPr>
          <p:cNvSpPr txBox="1">
            <a:spLocks noChangeArrowheads="1"/>
          </p:cNvSpPr>
          <p:nvPr/>
        </p:nvSpPr>
        <p:spPr bwMode="auto">
          <a:xfrm>
            <a:off x="4726862" y="3036229"/>
            <a:ext cx="2496850" cy="346075"/>
          </a:xfrm>
          <a:prstGeom prst="rect">
            <a:avLst/>
          </a:prstGeom>
          <a:solidFill>
            <a:srgbClr val="CCFFCC"/>
          </a:solidFill>
          <a:ln w="9525" algn="ctr">
            <a:solidFill>
              <a:schemeClr val="tx1"/>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Thermal controller</a:t>
            </a:r>
          </a:p>
        </p:txBody>
      </p:sp>
      <p:sp>
        <p:nvSpPr>
          <p:cNvPr id="23" name="Text Box 23">
            <a:extLst>
              <a:ext uri="{FF2B5EF4-FFF2-40B4-BE49-F238E27FC236}">
                <a16:creationId xmlns:a16="http://schemas.microsoft.com/office/drawing/2014/main" id="{058D9A5B-9F8D-4046-B1F3-8FF7EDA362AF}"/>
              </a:ext>
            </a:extLst>
          </p:cNvPr>
          <p:cNvSpPr txBox="1">
            <a:spLocks noChangeArrowheads="1"/>
          </p:cNvSpPr>
          <p:nvPr/>
        </p:nvSpPr>
        <p:spPr bwMode="auto">
          <a:xfrm>
            <a:off x="8280477" y="2446411"/>
            <a:ext cx="2496849" cy="338554"/>
          </a:xfrm>
          <a:prstGeom prst="rect">
            <a:avLst/>
          </a:prstGeom>
          <a:solidFill>
            <a:srgbClr val="CCFFCC"/>
          </a:solidFill>
          <a:ln w="9525" algn="ctr">
            <a:solidFill>
              <a:schemeClr val="tx1"/>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a:solidFill>
                  <a:srgbClr val="000000"/>
                </a:solidFill>
              </a:rPr>
              <a:t>State and Mode Control</a:t>
            </a:r>
          </a:p>
        </p:txBody>
      </p:sp>
      <p:sp>
        <p:nvSpPr>
          <p:cNvPr id="26" name="Rectangle 36">
            <a:extLst>
              <a:ext uri="{FF2B5EF4-FFF2-40B4-BE49-F238E27FC236}">
                <a16:creationId xmlns:a16="http://schemas.microsoft.com/office/drawing/2014/main" id="{F171C8B4-A730-4D75-8960-D8EC8137FD94}"/>
              </a:ext>
            </a:extLst>
          </p:cNvPr>
          <p:cNvSpPr>
            <a:spLocks noChangeArrowheads="1"/>
          </p:cNvSpPr>
          <p:nvPr/>
        </p:nvSpPr>
        <p:spPr bwMode="auto">
          <a:xfrm>
            <a:off x="6486728" y="4155563"/>
            <a:ext cx="4928049" cy="1149350"/>
          </a:xfrm>
          <a:prstGeom prst="rect">
            <a:avLst/>
          </a:prstGeom>
          <a:solidFill>
            <a:srgbClr val="FFFF99"/>
          </a:solidFill>
          <a:ln w="9525" algn="ctr">
            <a:solidFill>
              <a:schemeClr val="tx1"/>
            </a:solidFill>
            <a:miter lim="800000"/>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solidFill>
                <a:srgbClr val="000000"/>
              </a:solidFill>
            </a:endParaRPr>
          </a:p>
        </p:txBody>
      </p:sp>
      <p:sp>
        <p:nvSpPr>
          <p:cNvPr id="27" name="Text Box 37">
            <a:extLst>
              <a:ext uri="{FF2B5EF4-FFF2-40B4-BE49-F238E27FC236}">
                <a16:creationId xmlns:a16="http://schemas.microsoft.com/office/drawing/2014/main" id="{FD971173-FE4F-4EEC-9230-B65EB660AC65}"/>
              </a:ext>
            </a:extLst>
          </p:cNvPr>
          <p:cNvSpPr txBox="1">
            <a:spLocks noChangeArrowheads="1"/>
          </p:cNvSpPr>
          <p:nvPr/>
        </p:nvSpPr>
        <p:spPr bwMode="auto">
          <a:xfrm>
            <a:off x="6512139" y="4890575"/>
            <a:ext cx="3924227" cy="406400"/>
          </a:xfrm>
          <a:prstGeom prst="rect">
            <a:avLst/>
          </a:prstGeom>
          <a:solidFill>
            <a:srgbClr val="99CCFF"/>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2000">
                <a:solidFill>
                  <a:srgbClr val="000000"/>
                </a:solidFill>
              </a:rPr>
              <a:t>Low-Level Drivers</a:t>
            </a:r>
          </a:p>
        </p:txBody>
      </p:sp>
      <p:sp>
        <p:nvSpPr>
          <p:cNvPr id="28" name="Text Box 38">
            <a:extLst>
              <a:ext uri="{FF2B5EF4-FFF2-40B4-BE49-F238E27FC236}">
                <a16:creationId xmlns:a16="http://schemas.microsoft.com/office/drawing/2014/main" id="{3FD319C2-B7FB-48B7-9964-668D67D16794}"/>
              </a:ext>
            </a:extLst>
          </p:cNvPr>
          <p:cNvSpPr txBox="1">
            <a:spLocks noChangeArrowheads="1"/>
          </p:cNvSpPr>
          <p:nvPr/>
        </p:nvSpPr>
        <p:spPr bwMode="auto">
          <a:xfrm>
            <a:off x="6512141" y="4169850"/>
            <a:ext cx="3991995" cy="406400"/>
          </a:xfrm>
          <a:prstGeom prst="rect">
            <a:avLst/>
          </a:prstGeom>
          <a:solidFill>
            <a:srgbClr val="CCFFCC"/>
          </a:solidFill>
          <a:ln w="9525" algn="ctr">
            <a:solidFill>
              <a:schemeClr val="tx1"/>
            </a:solidFill>
            <a:miter lim="800000"/>
            <a:headEnd/>
            <a:tailEnd/>
          </a:ln>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2000">
                <a:solidFill>
                  <a:srgbClr val="000000"/>
                </a:solidFill>
              </a:rPr>
              <a:t>Virtual RTOS Layer</a:t>
            </a:r>
          </a:p>
        </p:txBody>
      </p:sp>
      <p:sp>
        <p:nvSpPr>
          <p:cNvPr id="29" name="Text Box 39">
            <a:extLst>
              <a:ext uri="{FF2B5EF4-FFF2-40B4-BE49-F238E27FC236}">
                <a16:creationId xmlns:a16="http://schemas.microsoft.com/office/drawing/2014/main" id="{9DAE0E0A-91F5-4FDD-960E-A1165B651A19}"/>
              </a:ext>
            </a:extLst>
          </p:cNvPr>
          <p:cNvSpPr txBox="1">
            <a:spLocks noChangeArrowheads="1"/>
          </p:cNvSpPr>
          <p:nvPr/>
        </p:nvSpPr>
        <p:spPr bwMode="auto">
          <a:xfrm rot="-5400000">
            <a:off x="10531993" y="4598576"/>
            <a:ext cx="1257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400" b="1">
                <a:solidFill>
                  <a:srgbClr val="000000"/>
                </a:solidFill>
              </a:rPr>
              <a:t>RTOS Layer</a:t>
            </a:r>
          </a:p>
        </p:txBody>
      </p:sp>
      <p:sp>
        <p:nvSpPr>
          <p:cNvPr id="30" name="Text Box 23">
            <a:extLst>
              <a:ext uri="{FF2B5EF4-FFF2-40B4-BE49-F238E27FC236}">
                <a16:creationId xmlns:a16="http://schemas.microsoft.com/office/drawing/2014/main" id="{8E2F9D1C-159B-41D4-A500-290E36364890}"/>
              </a:ext>
            </a:extLst>
          </p:cNvPr>
          <p:cNvSpPr txBox="1">
            <a:spLocks noChangeArrowheads="1"/>
          </p:cNvSpPr>
          <p:nvPr/>
        </p:nvSpPr>
        <p:spPr bwMode="auto">
          <a:xfrm>
            <a:off x="8280477" y="2999627"/>
            <a:ext cx="902171" cy="338554"/>
          </a:xfrm>
          <a:prstGeom prst="rect">
            <a:avLst/>
          </a:prstGeom>
          <a:solidFill>
            <a:srgbClr val="CCFFCC"/>
          </a:solidFill>
          <a:ln w="9525" algn="ctr">
            <a:solidFill>
              <a:schemeClr val="tx1"/>
            </a:solidFill>
            <a:miter lim="800000"/>
            <a:headEnd/>
            <a:tailEnd/>
          </a:ln>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SOC</a:t>
            </a:r>
          </a:p>
        </p:txBody>
      </p:sp>
      <p:sp>
        <p:nvSpPr>
          <p:cNvPr id="31" name="Text Box 23">
            <a:extLst>
              <a:ext uri="{FF2B5EF4-FFF2-40B4-BE49-F238E27FC236}">
                <a16:creationId xmlns:a16="http://schemas.microsoft.com/office/drawing/2014/main" id="{C73D0C9D-C0E8-41A0-8C1D-0847474FEF8D}"/>
              </a:ext>
            </a:extLst>
          </p:cNvPr>
          <p:cNvSpPr txBox="1">
            <a:spLocks noChangeArrowheads="1"/>
          </p:cNvSpPr>
          <p:nvPr/>
        </p:nvSpPr>
        <p:spPr bwMode="auto">
          <a:xfrm>
            <a:off x="9233394" y="3002360"/>
            <a:ext cx="902171" cy="338554"/>
          </a:xfrm>
          <a:prstGeom prst="rect">
            <a:avLst/>
          </a:prstGeom>
          <a:solidFill>
            <a:srgbClr val="CCFFCC"/>
          </a:solidFill>
          <a:ln w="9525" algn="ctr">
            <a:solidFill>
              <a:schemeClr val="tx1"/>
            </a:solidFill>
            <a:miter lim="800000"/>
            <a:headEnd/>
            <a:tailEnd/>
          </a:ln>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SOP</a:t>
            </a:r>
          </a:p>
        </p:txBody>
      </p:sp>
      <p:sp>
        <p:nvSpPr>
          <p:cNvPr id="32" name="Text Box 23">
            <a:extLst>
              <a:ext uri="{FF2B5EF4-FFF2-40B4-BE49-F238E27FC236}">
                <a16:creationId xmlns:a16="http://schemas.microsoft.com/office/drawing/2014/main" id="{FC9D9B9A-AFF5-4B28-B050-C1A3863FB91D}"/>
              </a:ext>
            </a:extLst>
          </p:cNvPr>
          <p:cNvSpPr txBox="1">
            <a:spLocks noChangeArrowheads="1"/>
          </p:cNvSpPr>
          <p:nvPr/>
        </p:nvSpPr>
        <p:spPr bwMode="auto">
          <a:xfrm>
            <a:off x="10184202" y="2994518"/>
            <a:ext cx="902171" cy="338554"/>
          </a:xfrm>
          <a:prstGeom prst="rect">
            <a:avLst/>
          </a:prstGeom>
          <a:solidFill>
            <a:srgbClr val="CCFFCC"/>
          </a:solidFill>
          <a:ln w="9525" algn="ctr">
            <a:solidFill>
              <a:schemeClr val="tx1"/>
            </a:solidFill>
            <a:miter lim="800000"/>
            <a:headEnd/>
            <a:tailEnd/>
          </a:ln>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r>
              <a:rPr lang="en-US" altLang="en-US" sz="1600" dirty="0">
                <a:solidFill>
                  <a:srgbClr val="000000"/>
                </a:solidFill>
              </a:rPr>
              <a:t>SOH</a:t>
            </a:r>
          </a:p>
        </p:txBody>
      </p:sp>
    </p:spTree>
    <p:extLst>
      <p:ext uri="{BB962C8B-B14F-4D97-AF65-F5344CB8AC3E}">
        <p14:creationId xmlns:p14="http://schemas.microsoft.com/office/powerpoint/2010/main" val="1347416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9D13-DA16-4ABB-A760-3D2929727DD2}"/>
              </a:ext>
            </a:extLst>
          </p:cNvPr>
          <p:cNvSpPr>
            <a:spLocks noGrp="1"/>
          </p:cNvSpPr>
          <p:nvPr>
            <p:ph type="title"/>
          </p:nvPr>
        </p:nvSpPr>
        <p:spPr/>
        <p:txBody>
          <a:bodyPr/>
          <a:lstStyle/>
          <a:p>
            <a:r>
              <a:rPr lang="en-US" dirty="0"/>
              <a:t>3.4.3.4 CL Test 2 : Observations</a:t>
            </a:r>
            <a:br>
              <a:rPr lang="en-US" dirty="0"/>
            </a:br>
            <a:r>
              <a:rPr lang="en-US" dirty="0"/>
              <a:t>Key signal input and contactor closing</a:t>
            </a:r>
          </a:p>
        </p:txBody>
      </p:sp>
      <p:sp>
        <p:nvSpPr>
          <p:cNvPr id="3" name="Content Placeholder 2">
            <a:extLst>
              <a:ext uri="{FF2B5EF4-FFF2-40B4-BE49-F238E27FC236}">
                <a16:creationId xmlns:a16="http://schemas.microsoft.com/office/drawing/2014/main" id="{0A46A51A-6122-4CB9-8562-EB285CCA00CB}"/>
              </a:ext>
            </a:extLst>
          </p:cNvPr>
          <p:cNvSpPr>
            <a:spLocks noGrp="1"/>
          </p:cNvSpPr>
          <p:nvPr>
            <p:ph idx="1"/>
          </p:nvPr>
        </p:nvSpPr>
        <p:spPr>
          <a:xfrm>
            <a:off x="629913" y="1440000"/>
            <a:ext cx="5330180" cy="4752000"/>
          </a:xfrm>
        </p:spPr>
        <p:txBody>
          <a:bodyPr/>
          <a:lstStyle/>
          <a:p>
            <a:pPr marL="342900" indent="-342900" fontAlgn="auto">
              <a:spcBef>
                <a:spcPts val="0"/>
              </a:spcBef>
              <a:spcAft>
                <a:spcPts val="0"/>
              </a:spcAft>
              <a:buClrTx/>
              <a:buFont typeface="+mj-lt"/>
              <a:buAutoNum type="arabicPeriod"/>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Key Signal and Contactors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This has similar closing operations to Test Case 1.</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are multiple key off and on operations.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Pre-charge contactor is closed at first key on when the vehicle side capacitor is not charged. In later key-on operations the capacitor is already charged and hence it is not closed.</a:t>
            </a:r>
          </a:p>
          <a:p>
            <a:endParaRPr lang="en-US" dirty="0"/>
          </a:p>
        </p:txBody>
      </p:sp>
      <p:pic>
        <p:nvPicPr>
          <p:cNvPr id="4" name="Picture 3">
            <a:extLst>
              <a:ext uri="{FF2B5EF4-FFF2-40B4-BE49-F238E27FC236}">
                <a16:creationId xmlns:a16="http://schemas.microsoft.com/office/drawing/2014/main" id="{D5F95377-68C7-4692-9F96-BD09A444A55B}"/>
              </a:ext>
            </a:extLst>
          </p:cNvPr>
          <p:cNvPicPr>
            <a:picLocks noChangeAspect="1"/>
          </p:cNvPicPr>
          <p:nvPr/>
        </p:nvPicPr>
        <p:blipFill rotWithShape="1">
          <a:blip r:embed="rId2">
            <a:extLst>
              <a:ext uri="{28A0092B-C50C-407E-A947-70E740481C1C}">
                <a14:useLocalDpi xmlns:a14="http://schemas.microsoft.com/office/drawing/2010/main" val="0"/>
              </a:ext>
            </a:extLst>
          </a:blip>
          <a:srcRect l="5679" r="6440"/>
          <a:stretch/>
        </p:blipFill>
        <p:spPr>
          <a:xfrm>
            <a:off x="6590407" y="1508753"/>
            <a:ext cx="5604769" cy="4614495"/>
          </a:xfrm>
          <a:prstGeom prst="rect">
            <a:avLst/>
          </a:prstGeom>
        </p:spPr>
      </p:pic>
    </p:spTree>
    <p:extLst>
      <p:ext uri="{BB962C8B-B14F-4D97-AF65-F5344CB8AC3E}">
        <p14:creationId xmlns:p14="http://schemas.microsoft.com/office/powerpoint/2010/main" val="6712355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6919-15BD-4CF2-ADD9-733831DC5814}"/>
              </a:ext>
            </a:extLst>
          </p:cNvPr>
          <p:cNvSpPr>
            <a:spLocks noGrp="1"/>
          </p:cNvSpPr>
          <p:nvPr>
            <p:ph type="title"/>
          </p:nvPr>
        </p:nvSpPr>
        <p:spPr/>
        <p:txBody>
          <a:bodyPr/>
          <a:lstStyle/>
          <a:p>
            <a:r>
              <a:rPr lang="en-US" dirty="0"/>
              <a:t>3.4.3.4 CL Test 2 : Observations</a:t>
            </a:r>
            <a:br>
              <a:rPr lang="en-US" dirty="0"/>
            </a:br>
            <a:r>
              <a:rPr lang="en-US" dirty="0"/>
              <a:t>Battery Mode at Key On Off operations and during Drive Cycle</a:t>
            </a:r>
          </a:p>
        </p:txBody>
      </p:sp>
      <p:sp>
        <p:nvSpPr>
          <p:cNvPr id="3" name="Content Placeholder 2">
            <a:extLst>
              <a:ext uri="{FF2B5EF4-FFF2-40B4-BE49-F238E27FC236}">
                <a16:creationId xmlns:a16="http://schemas.microsoft.com/office/drawing/2014/main" id="{82B8F1A7-E063-4C3B-A875-C5D555562943}"/>
              </a:ext>
            </a:extLst>
          </p:cNvPr>
          <p:cNvSpPr>
            <a:spLocks noGrp="1"/>
          </p:cNvSpPr>
          <p:nvPr>
            <p:ph idx="1"/>
          </p:nvPr>
        </p:nvSpPr>
        <p:spPr>
          <a:xfrm>
            <a:off x="629913" y="1440001"/>
            <a:ext cx="10952807" cy="3320651"/>
          </a:xfrm>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Battery Voltage, current and Mode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below shows the pack voltage, vehicle side voltage, pack current and the battery mode.</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Battery Modes are defined in the BMO feature description.</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Battery goes through the same modes at the beginning as shown in Test Case 1</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 zoomed version of Battery mode is shown on the left when the key is turned off and on.</a:t>
            </a:r>
          </a:p>
          <a:p>
            <a:pPr marL="800100" lvl="1"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The battery goes through the following modes during 130s to 155s shown in the bottom left picture:</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3 : Battery Power Connected</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4 : Battery Contactors Opening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0 : Battery Power Off</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1 : Battery Power On</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2 : Battery Contactors Closing</a:t>
            </a:r>
          </a:p>
          <a:p>
            <a:pPr marL="979398" lvl="2" indent="-342900">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3 : Battery Power Connected</a:t>
            </a:r>
          </a:p>
          <a:p>
            <a:pPr marL="979398" lvl="2"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a:p>
            <a:pPr marL="979398" lvl="2" indent="-342900">
              <a:buFont typeface="Arial" panose="020B0604020202020204" pitchFamily="34" charset="0"/>
              <a:buChar char="•"/>
              <a:defRPr/>
            </a:pPr>
            <a:endParaRPr lang="en-US" sz="1400" kern="1200" dirty="0">
              <a:solidFill>
                <a:srgbClr val="000000"/>
              </a:solidFill>
              <a:latin typeface="Arial"/>
              <a:ea typeface="Arial Unicode MS" panose="020B0604020202020204" pitchFamily="34" charset="-128"/>
              <a:cs typeface="Arial Unicode MS" panose="020B0604020202020204" pitchFamily="34" charset="-128"/>
            </a:endParaRPr>
          </a:p>
        </p:txBody>
      </p:sp>
      <p:pic>
        <p:nvPicPr>
          <p:cNvPr id="5" name="Picture 4">
            <a:extLst>
              <a:ext uri="{FF2B5EF4-FFF2-40B4-BE49-F238E27FC236}">
                <a16:creationId xmlns:a16="http://schemas.microsoft.com/office/drawing/2014/main" id="{B30A4E3B-BE86-4DD7-A805-129E8F21B4EF}"/>
              </a:ext>
            </a:extLst>
          </p:cNvPr>
          <p:cNvPicPr>
            <a:picLocks noChangeAspect="1"/>
          </p:cNvPicPr>
          <p:nvPr/>
        </p:nvPicPr>
        <p:blipFill rotWithShape="1">
          <a:blip r:embed="rId2">
            <a:extLst>
              <a:ext uri="{28A0092B-C50C-407E-A947-70E740481C1C}">
                <a14:useLocalDpi xmlns:a14="http://schemas.microsoft.com/office/drawing/2010/main" val="0"/>
              </a:ext>
            </a:extLst>
          </a:blip>
          <a:srcRect l="6711"/>
          <a:stretch/>
        </p:blipFill>
        <p:spPr>
          <a:xfrm>
            <a:off x="6412853" y="2830263"/>
            <a:ext cx="5707826" cy="4027737"/>
          </a:xfrm>
          <a:prstGeom prst="rect">
            <a:avLst/>
          </a:prstGeom>
        </p:spPr>
      </p:pic>
      <p:pic>
        <p:nvPicPr>
          <p:cNvPr id="7" name="Picture 6">
            <a:extLst>
              <a:ext uri="{FF2B5EF4-FFF2-40B4-BE49-F238E27FC236}">
                <a16:creationId xmlns:a16="http://schemas.microsoft.com/office/drawing/2014/main" id="{03C899AF-4287-44B6-A6AD-9C824BCDE42C}"/>
              </a:ext>
            </a:extLst>
          </p:cNvPr>
          <p:cNvPicPr>
            <a:picLocks noChangeAspect="1"/>
          </p:cNvPicPr>
          <p:nvPr/>
        </p:nvPicPr>
        <p:blipFill rotWithShape="1">
          <a:blip r:embed="rId3">
            <a:extLst>
              <a:ext uri="{28A0092B-C50C-407E-A947-70E740481C1C}">
                <a14:useLocalDpi xmlns:a14="http://schemas.microsoft.com/office/drawing/2010/main" val="0"/>
              </a:ext>
            </a:extLst>
          </a:blip>
          <a:srcRect l="6638" t="50000" r="8280" b="1578"/>
          <a:stretch/>
        </p:blipFill>
        <p:spPr>
          <a:xfrm>
            <a:off x="1454369" y="4760652"/>
            <a:ext cx="4479091" cy="1911849"/>
          </a:xfrm>
          <a:prstGeom prst="rect">
            <a:avLst/>
          </a:prstGeom>
        </p:spPr>
      </p:pic>
      <p:sp>
        <p:nvSpPr>
          <p:cNvPr id="4" name="Rectangle 3">
            <a:extLst>
              <a:ext uri="{FF2B5EF4-FFF2-40B4-BE49-F238E27FC236}">
                <a16:creationId xmlns:a16="http://schemas.microsoft.com/office/drawing/2014/main" id="{63E71439-3499-4E5C-B493-D354678A08B6}"/>
              </a:ext>
            </a:extLst>
          </p:cNvPr>
          <p:cNvSpPr/>
          <p:nvPr/>
        </p:nvSpPr>
        <p:spPr bwMode="auto">
          <a:xfrm>
            <a:off x="7922057" y="5051395"/>
            <a:ext cx="621436" cy="1358283"/>
          </a:xfrm>
          <a:prstGeom prst="rect">
            <a:avLst/>
          </a:prstGeom>
          <a:noFill/>
          <a:ln w="28575">
            <a:solidFill>
              <a:srgbClr val="FF0000"/>
            </a:solidFill>
            <a:miter lim="800000"/>
            <a:headEnd/>
            <a:tailEnd/>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8" name="Straight Arrow Connector 7">
            <a:extLst>
              <a:ext uri="{FF2B5EF4-FFF2-40B4-BE49-F238E27FC236}">
                <a16:creationId xmlns:a16="http://schemas.microsoft.com/office/drawing/2014/main" id="{D0544BD3-1DE1-46CA-BA1A-1A98D9903138}"/>
              </a:ext>
            </a:extLst>
          </p:cNvPr>
          <p:cNvCxnSpPr/>
          <p:nvPr/>
        </p:nvCxnSpPr>
        <p:spPr bwMode="auto">
          <a:xfrm flipH="1">
            <a:off x="5871315" y="5131293"/>
            <a:ext cx="2050742" cy="0"/>
          </a:xfrm>
          <a:prstGeom prst="straightConnector1">
            <a:avLst/>
          </a:prstGeom>
          <a:solidFill>
            <a:schemeClr val="tx2"/>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017550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703-4308-42C3-BCA4-65B59AB86330}"/>
              </a:ext>
            </a:extLst>
          </p:cNvPr>
          <p:cNvSpPr>
            <a:spLocks noGrp="1"/>
          </p:cNvSpPr>
          <p:nvPr>
            <p:ph type="title"/>
          </p:nvPr>
        </p:nvSpPr>
        <p:spPr/>
        <p:txBody>
          <a:bodyPr/>
          <a:lstStyle/>
          <a:p>
            <a:r>
              <a:rPr lang="en-US" dirty="0"/>
              <a:t>3.4.3.4 CL Test 2 : Observations</a:t>
            </a:r>
            <a:br>
              <a:rPr lang="en-US" dirty="0"/>
            </a:br>
            <a:r>
              <a:rPr lang="en-US" dirty="0"/>
              <a:t>Consistent SOC estimation during key on and off</a:t>
            </a:r>
          </a:p>
        </p:txBody>
      </p:sp>
      <p:sp>
        <p:nvSpPr>
          <p:cNvPr id="3" name="Content Placeholder 2">
            <a:extLst>
              <a:ext uri="{FF2B5EF4-FFF2-40B4-BE49-F238E27FC236}">
                <a16:creationId xmlns:a16="http://schemas.microsoft.com/office/drawing/2014/main" id="{FE93E72D-CE3A-4BBF-9688-554C120D9C4E}"/>
              </a:ext>
            </a:extLst>
          </p:cNvPr>
          <p:cNvSpPr>
            <a:spLocks noGrp="1"/>
          </p:cNvSpPr>
          <p:nvPr>
            <p:ph idx="1"/>
          </p:nvPr>
        </p:nvSpPr>
        <p:spPr>
          <a:xfrm>
            <a:off x="629913" y="1440000"/>
            <a:ext cx="4690987" cy="4752000"/>
          </a:xfrm>
        </p:spPr>
        <p:txBody>
          <a:bodyPr/>
          <a:lstStyle/>
          <a:p>
            <a:pPr marL="342900" indent="-342900" fontAlgn="auto">
              <a:spcBef>
                <a:spcPts val="0"/>
              </a:spcBef>
              <a:spcAft>
                <a:spcPts val="0"/>
              </a:spcAft>
              <a:buClrTx/>
              <a:buFont typeface="+mj-lt"/>
              <a:buAutoNum type="arabicPeriod" startAt="3"/>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800100" lvl="1" indent="-342900">
              <a:buFont typeface="Arial" panose="020B0604020202020204" pitchFamily="34" charset="0"/>
              <a:buChar char="•"/>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The multiple key off and on operations do not affect the SOC estimation and is initialized correctly at every key on as described in SOC feature.</a:t>
            </a:r>
          </a:p>
        </p:txBody>
      </p:sp>
      <p:pic>
        <p:nvPicPr>
          <p:cNvPr id="7" name="Picture 6">
            <a:extLst>
              <a:ext uri="{FF2B5EF4-FFF2-40B4-BE49-F238E27FC236}">
                <a16:creationId xmlns:a16="http://schemas.microsoft.com/office/drawing/2014/main" id="{FA927739-2142-40B9-8C35-BB9A857511BC}"/>
              </a:ext>
            </a:extLst>
          </p:cNvPr>
          <p:cNvPicPr>
            <a:picLocks noChangeAspect="1"/>
          </p:cNvPicPr>
          <p:nvPr/>
        </p:nvPicPr>
        <p:blipFill rotWithShape="1">
          <a:blip r:embed="rId2">
            <a:extLst>
              <a:ext uri="{28A0092B-C50C-407E-A947-70E740481C1C}">
                <a14:useLocalDpi xmlns:a14="http://schemas.microsoft.com/office/drawing/2010/main" val="0"/>
              </a:ext>
            </a:extLst>
          </a:blip>
          <a:srcRect l="5321" r="5963"/>
          <a:stretch/>
        </p:blipFill>
        <p:spPr>
          <a:xfrm>
            <a:off x="5678965" y="1665592"/>
            <a:ext cx="6516211" cy="5192409"/>
          </a:xfrm>
          <a:prstGeom prst="rect">
            <a:avLst/>
          </a:prstGeom>
        </p:spPr>
      </p:pic>
    </p:spTree>
    <p:extLst>
      <p:ext uri="{BB962C8B-B14F-4D97-AF65-F5344CB8AC3E}">
        <p14:creationId xmlns:p14="http://schemas.microsoft.com/office/powerpoint/2010/main" val="3221903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F703-4308-42C3-BCA4-65B59AB86330}"/>
              </a:ext>
            </a:extLst>
          </p:cNvPr>
          <p:cNvSpPr>
            <a:spLocks noGrp="1"/>
          </p:cNvSpPr>
          <p:nvPr>
            <p:ph type="title"/>
          </p:nvPr>
        </p:nvSpPr>
        <p:spPr/>
        <p:txBody>
          <a:bodyPr/>
          <a:lstStyle/>
          <a:p>
            <a:r>
              <a:rPr lang="en-US" dirty="0"/>
              <a:t>3.4.3.4 CL Test 2 : Observations</a:t>
            </a:r>
            <a:br>
              <a:rPr lang="en-US" dirty="0"/>
            </a:br>
            <a:r>
              <a:rPr lang="en-US" dirty="0"/>
              <a:t>Consistent Internal Resistance estimation during key on and off</a:t>
            </a:r>
          </a:p>
        </p:txBody>
      </p:sp>
      <p:sp>
        <p:nvSpPr>
          <p:cNvPr id="3" name="Content Placeholder 2">
            <a:extLst>
              <a:ext uri="{FF2B5EF4-FFF2-40B4-BE49-F238E27FC236}">
                <a16:creationId xmlns:a16="http://schemas.microsoft.com/office/drawing/2014/main" id="{FE93E72D-CE3A-4BBF-9688-554C120D9C4E}"/>
              </a:ext>
            </a:extLst>
          </p:cNvPr>
          <p:cNvSpPr>
            <a:spLocks noGrp="1"/>
          </p:cNvSpPr>
          <p:nvPr>
            <p:ph idx="1"/>
          </p:nvPr>
        </p:nvSpPr>
        <p:spPr>
          <a:xfrm>
            <a:off x="629913" y="1440000"/>
            <a:ext cx="5280179" cy="4752000"/>
          </a:xfrm>
        </p:spPr>
        <p:txBody>
          <a:bodyPr/>
          <a:lstStyle/>
          <a:p>
            <a:pPr marL="342900" indent="-342900" fontAlgn="auto">
              <a:spcBef>
                <a:spcPts val="0"/>
              </a:spcBef>
              <a:spcAft>
                <a:spcPts val="0"/>
              </a:spcAft>
              <a:buClrTx/>
              <a:buFont typeface="+mj-lt"/>
              <a:buAutoNum type="arabicPeriod" startAt="4"/>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Estimated Internal Resistance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no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plot on right has 40 signals for 40 cells.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Degraded resistance is present in test case 8. </a:t>
            </a:r>
          </a:p>
          <a:p>
            <a:pPr marL="457200" lvl="1" indent="0">
              <a:buNone/>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We see that multiple key off and on operation has not affected the estimation of internal resistance. The estimated resistance factors are almost 1 as expected.</a:t>
            </a:r>
          </a:p>
        </p:txBody>
      </p:sp>
      <p:pic>
        <p:nvPicPr>
          <p:cNvPr id="6" name="Picture 5">
            <a:extLst>
              <a:ext uri="{FF2B5EF4-FFF2-40B4-BE49-F238E27FC236}">
                <a16:creationId xmlns:a16="http://schemas.microsoft.com/office/drawing/2014/main" id="{3F770341-FE0C-4A2A-B8B7-3DC6F21AF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261" y="1439999"/>
            <a:ext cx="5875102" cy="4406327"/>
          </a:xfrm>
          <a:prstGeom prst="rect">
            <a:avLst/>
          </a:prstGeom>
        </p:spPr>
      </p:pic>
    </p:spTree>
    <p:extLst>
      <p:ext uri="{BB962C8B-B14F-4D97-AF65-F5344CB8AC3E}">
        <p14:creationId xmlns:p14="http://schemas.microsoft.com/office/powerpoint/2010/main" val="773011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375-AA6A-4862-8FC4-9EC35BB03609}"/>
              </a:ext>
            </a:extLst>
          </p:cNvPr>
          <p:cNvSpPr>
            <a:spLocks noGrp="1"/>
          </p:cNvSpPr>
          <p:nvPr>
            <p:ph type="title"/>
          </p:nvPr>
        </p:nvSpPr>
        <p:spPr/>
        <p:txBody>
          <a:bodyPr/>
          <a:lstStyle/>
          <a:p>
            <a:r>
              <a:rPr lang="en-US" dirty="0"/>
              <a:t>3.4.3.4 CL Test 3</a:t>
            </a:r>
            <a:r>
              <a:rPr lang="en-US" sz="2200" dirty="0"/>
              <a:t> : Description and Objective</a:t>
            </a:r>
            <a:endParaRPr lang="en-US" dirty="0"/>
          </a:p>
        </p:txBody>
      </p:sp>
      <p:sp>
        <p:nvSpPr>
          <p:cNvPr id="3" name="Content Placeholder 2">
            <a:extLst>
              <a:ext uri="{FF2B5EF4-FFF2-40B4-BE49-F238E27FC236}">
                <a16:creationId xmlns:a16="http://schemas.microsoft.com/office/drawing/2014/main" id="{44B17697-6945-46CA-BB28-32CC357BA6DA}"/>
              </a:ext>
            </a:extLst>
          </p:cNvPr>
          <p:cNvSpPr>
            <a:spLocks noGrp="1"/>
          </p:cNvSpPr>
          <p:nvPr>
            <p:ph idx="1"/>
          </p:nvPr>
        </p:nvSpPr>
        <p:spPr/>
        <p:txBody>
          <a:bodyPr/>
          <a:lstStyle/>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Description</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FTP 72 load cycle is given as input</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Cell 10,20,30,40 are initialized with an imbalance SOC of 58%. All other cells are initialized with 60%.</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Threshold for SOC deviation to activate cell balancing is set to 0.1%</a:t>
            </a:r>
          </a:p>
          <a:p>
            <a:pPr marL="285750" indent="-285750" fontAlgn="auto">
              <a:spcBef>
                <a:spcPts val="0"/>
              </a:spcBef>
              <a:spcAft>
                <a:spcPts val="0"/>
              </a:spcAft>
              <a:buClrTx/>
              <a:buFont typeface="Arial" panose="020B0604020202020204" pitchFamily="34" charset="0"/>
              <a:buChar char="•"/>
              <a:defRPr/>
            </a:pPr>
            <a:r>
              <a:rPr lang="en-US" sz="1400" kern="1200" dirty="0">
                <a:solidFill>
                  <a:srgbClr val="000000"/>
                </a:solidFill>
                <a:latin typeface="Arial"/>
                <a:ea typeface="Arial Unicode MS" panose="020B0604020202020204" pitchFamily="34" charset="-128"/>
                <a:cs typeface="Arial Unicode MS" panose="020B0604020202020204" pitchFamily="34" charset="-128"/>
              </a:rPr>
              <a:t>Air, Cell Temperature are initialized at 35 degree Celsius</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Observations and Results are shown in coming slides</a:t>
            </a:r>
          </a:p>
          <a:p>
            <a:pPr marL="285750" indent="-285750" fontAlgn="auto">
              <a:spcBef>
                <a:spcPts val="0"/>
              </a:spcBef>
              <a:spcAft>
                <a:spcPts val="0"/>
              </a:spcAft>
              <a:buClrTx/>
              <a:buFont typeface="Arial" panose="020B0604020202020204" pitchFamily="34" charset="0"/>
              <a:buChar char="•"/>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fontAlgn="auto">
              <a:spcBef>
                <a:spcPts val="0"/>
              </a:spcBef>
              <a:spcAft>
                <a:spcPts val="0"/>
              </a:spcAft>
              <a:buClrTx/>
              <a:defRPr/>
            </a:pPr>
            <a:r>
              <a:rPr lang="en-US" sz="1400" b="1" dirty="0">
                <a:solidFill>
                  <a:srgbClr val="000000"/>
                </a:solidFill>
                <a:latin typeface="Arial"/>
                <a:ea typeface="Arial Unicode MS" panose="020B0604020202020204" pitchFamily="34" charset="-128"/>
                <a:cs typeface="Arial Unicode MS" panose="020B0604020202020204" pitchFamily="34" charset="-128"/>
              </a:rPr>
              <a:t>Test Case Objective</a:t>
            </a: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Cell Balancing balances the SOC of all the cells. </a:t>
            </a:r>
          </a:p>
          <a:p>
            <a:pPr marL="285750" indent="-28575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Validate that estimation of SOC takes into account the current variation due to cell balancing in different cells.</a:t>
            </a:r>
          </a:p>
        </p:txBody>
      </p:sp>
    </p:spTree>
    <p:extLst>
      <p:ext uri="{BB962C8B-B14F-4D97-AF65-F5344CB8AC3E}">
        <p14:creationId xmlns:p14="http://schemas.microsoft.com/office/powerpoint/2010/main" val="2958833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C8ED-FE8F-4AF1-947E-9DBAEED949EE}"/>
              </a:ext>
            </a:extLst>
          </p:cNvPr>
          <p:cNvSpPr>
            <a:spLocks noGrp="1"/>
          </p:cNvSpPr>
          <p:nvPr>
            <p:ph type="title"/>
          </p:nvPr>
        </p:nvSpPr>
        <p:spPr/>
        <p:txBody>
          <a:bodyPr/>
          <a:lstStyle/>
          <a:p>
            <a:r>
              <a:rPr lang="en-US" dirty="0"/>
              <a:t>3.4.3.4 CL Test 3 : Observations</a:t>
            </a:r>
            <a:br>
              <a:rPr lang="en-US" dirty="0"/>
            </a:br>
            <a:r>
              <a:rPr lang="en-US" dirty="0"/>
              <a:t>Correct SOC estimation even with uneven current across cells</a:t>
            </a:r>
            <a:br>
              <a:rPr lang="en-US" dirty="0"/>
            </a:br>
            <a:endParaRPr lang="en-US" dirty="0"/>
          </a:p>
        </p:txBody>
      </p:sp>
      <p:sp>
        <p:nvSpPr>
          <p:cNvPr id="3" name="Content Placeholder 2">
            <a:extLst>
              <a:ext uri="{FF2B5EF4-FFF2-40B4-BE49-F238E27FC236}">
                <a16:creationId xmlns:a16="http://schemas.microsoft.com/office/drawing/2014/main" id="{1502F3D8-4C36-4197-B6BA-7065C8D9E54E}"/>
              </a:ext>
            </a:extLst>
          </p:cNvPr>
          <p:cNvSpPr>
            <a:spLocks noGrp="1"/>
          </p:cNvSpPr>
          <p:nvPr>
            <p:ph idx="1"/>
          </p:nvPr>
        </p:nvSpPr>
        <p:spPr>
          <a:xfrm>
            <a:off x="629913" y="1440000"/>
            <a:ext cx="4947924" cy="4752000"/>
          </a:xfrm>
        </p:spPr>
        <p:txBody>
          <a:bodyPr/>
          <a:lstStyle/>
          <a:p>
            <a:pPr marL="342900" indent="-342900" fontAlgn="auto">
              <a:spcBef>
                <a:spcPts val="0"/>
              </a:spcBef>
              <a:spcAft>
                <a:spcPts val="0"/>
              </a:spcAft>
              <a:buClrTx/>
              <a:buFont typeface="+mj-lt"/>
              <a:buAutoNum type="arabicPeriod"/>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a:t>
            </a:r>
            <a:r>
              <a:rPr lang="en-US" sz="1400" dirty="0" err="1">
                <a:solidFill>
                  <a:srgbClr val="000000"/>
                </a:solidFill>
                <a:latin typeface="Arial"/>
                <a:ea typeface="Arial Unicode MS" panose="020B0604020202020204" pitchFamily="34" charset="-128"/>
                <a:cs typeface="Arial Unicode MS" panose="020B0604020202020204" pitchFamily="34" charset="-128"/>
              </a:rPr>
              <a:t>GroundTruth</a:t>
            </a:r>
            <a:r>
              <a:rPr lang="en-US" sz="1400" dirty="0">
                <a:solidFill>
                  <a:srgbClr val="000000"/>
                </a:solidFill>
                <a:latin typeface="Arial"/>
                <a:ea typeface="Arial Unicode MS" panose="020B0604020202020204" pitchFamily="34" charset="-128"/>
                <a:cs typeface="Arial Unicode MS" panose="020B0604020202020204" pitchFamily="34" charset="-128"/>
              </a:rPr>
              <a:t> SOC from </a:t>
            </a:r>
            <a:r>
              <a:rPr lang="en-US" sz="1400" dirty="0" err="1">
                <a:solidFill>
                  <a:srgbClr val="000000"/>
                </a:solidFill>
                <a:latin typeface="Arial"/>
                <a:ea typeface="Arial Unicode MS" panose="020B0604020202020204" pitchFamily="34" charset="-128"/>
                <a:cs typeface="Arial Unicode MS" panose="020B0604020202020204" pitchFamily="34" charset="-128"/>
              </a:rPr>
              <a:t>Amesim</a:t>
            </a:r>
            <a:r>
              <a:rPr lang="en-US" sz="1400" dirty="0">
                <a:solidFill>
                  <a:srgbClr val="000000"/>
                </a:solidFill>
                <a:latin typeface="Arial"/>
                <a:ea typeface="Arial Unicode MS" panose="020B0604020202020204" pitchFamily="34" charset="-128"/>
                <a:cs typeface="Arial Unicode MS" panose="020B0604020202020204" pitchFamily="34" charset="-128"/>
              </a:rPr>
              <a:t> and BMS calculated SOC</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ground truth SOC in </a:t>
            </a:r>
            <a:r>
              <a:rPr lang="en-US" sz="1400" dirty="0">
                <a:solidFill>
                  <a:srgbClr val="FF0000"/>
                </a:solidFill>
                <a:latin typeface="Arial"/>
                <a:ea typeface="Arial Unicode MS" panose="020B0604020202020204" pitchFamily="34" charset="-128"/>
                <a:cs typeface="Arial Unicode MS" panose="020B0604020202020204" pitchFamily="34" charset="-128"/>
              </a:rPr>
              <a:t>red </a:t>
            </a:r>
            <a:r>
              <a:rPr lang="en-US" sz="1400" dirty="0">
                <a:latin typeface="Arial"/>
                <a:ea typeface="Arial Unicode MS" panose="020B0604020202020204" pitchFamily="34" charset="-128"/>
                <a:cs typeface="Arial Unicode MS" panose="020B0604020202020204" pitchFamily="34" charset="-128"/>
              </a:rPr>
              <a:t>and calculated SOC in </a:t>
            </a:r>
            <a:r>
              <a:rPr lang="en-US" sz="1400" dirty="0">
                <a:solidFill>
                  <a:srgbClr val="0070C0"/>
                </a:solidFill>
                <a:latin typeface="Arial"/>
                <a:ea typeface="Arial Unicode MS" panose="020B0604020202020204" pitchFamily="34" charset="-128"/>
                <a:cs typeface="Arial Unicode MS" panose="020B0604020202020204" pitchFamily="34" charset="-128"/>
              </a:rPr>
              <a:t>dashed blue</a:t>
            </a:r>
            <a:r>
              <a:rPr lang="en-US" sz="1400" dirty="0">
                <a:latin typeface="Arial"/>
                <a:ea typeface="Arial Unicode MS" panose="020B0604020202020204" pitchFamily="34" charset="-128"/>
                <a:cs typeface="Arial Unicode MS" panose="020B0604020202020204" pitchFamily="34" charset="-128"/>
              </a:rPr>
              <a:t>.</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80 signals plotted in the figure.</a:t>
            </a:r>
          </a:p>
          <a:p>
            <a:pPr marL="457200" lvl="1" indent="0">
              <a:buNone/>
              <a:defRPr/>
            </a:pPr>
            <a:endParaRPr lang="en-US" sz="1400" kern="12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SOC of cells are initialized correctly at 58% and 60%.</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As time passes the SOC of all the cells is matched by cell balancing.</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SOC estimation is consistent with the </a:t>
            </a:r>
            <a:r>
              <a:rPr lang="en-US" sz="1400" kern="1200" dirty="0" err="1">
                <a:latin typeface="Arial"/>
                <a:ea typeface="Arial Unicode MS" panose="020B0604020202020204" pitchFamily="34" charset="-128"/>
                <a:cs typeface="Arial Unicode MS" panose="020B0604020202020204" pitchFamily="34" charset="-128"/>
              </a:rPr>
              <a:t>groundtruth</a:t>
            </a:r>
            <a:r>
              <a:rPr lang="en-US" sz="1400" kern="1200" dirty="0">
                <a:latin typeface="Arial"/>
                <a:ea typeface="Arial Unicode MS" panose="020B0604020202020204" pitchFamily="34" charset="-128"/>
                <a:cs typeface="Arial Unicode MS" panose="020B0604020202020204" pitchFamily="34" charset="-128"/>
              </a:rPr>
              <a:t>.</a:t>
            </a:r>
          </a:p>
        </p:txBody>
      </p:sp>
      <p:pic>
        <p:nvPicPr>
          <p:cNvPr id="5" name="Picture 4">
            <a:extLst>
              <a:ext uri="{FF2B5EF4-FFF2-40B4-BE49-F238E27FC236}">
                <a16:creationId xmlns:a16="http://schemas.microsoft.com/office/drawing/2014/main" id="{59685F95-3D8E-4C5A-9332-327745E49C13}"/>
              </a:ext>
            </a:extLst>
          </p:cNvPr>
          <p:cNvPicPr>
            <a:picLocks noChangeAspect="1"/>
          </p:cNvPicPr>
          <p:nvPr/>
        </p:nvPicPr>
        <p:blipFill rotWithShape="1">
          <a:blip r:embed="rId2">
            <a:extLst>
              <a:ext uri="{28A0092B-C50C-407E-A947-70E740481C1C}">
                <a14:useLocalDpi xmlns:a14="http://schemas.microsoft.com/office/drawing/2010/main" val="0"/>
              </a:ext>
            </a:extLst>
          </a:blip>
          <a:srcRect l="6425" r="6453"/>
          <a:stretch/>
        </p:blipFill>
        <p:spPr>
          <a:xfrm>
            <a:off x="5577838" y="1690212"/>
            <a:ext cx="6631619" cy="5167788"/>
          </a:xfrm>
          <a:prstGeom prst="rect">
            <a:avLst/>
          </a:prstGeom>
        </p:spPr>
      </p:pic>
    </p:spTree>
    <p:extLst>
      <p:ext uri="{BB962C8B-B14F-4D97-AF65-F5344CB8AC3E}">
        <p14:creationId xmlns:p14="http://schemas.microsoft.com/office/powerpoint/2010/main" val="18905592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C964-0F0E-45CA-9AAE-B8100F463F09}"/>
              </a:ext>
            </a:extLst>
          </p:cNvPr>
          <p:cNvSpPr>
            <a:spLocks noGrp="1"/>
          </p:cNvSpPr>
          <p:nvPr>
            <p:ph type="title"/>
          </p:nvPr>
        </p:nvSpPr>
        <p:spPr/>
        <p:txBody>
          <a:bodyPr/>
          <a:lstStyle/>
          <a:p>
            <a:r>
              <a:rPr lang="en-US" dirty="0"/>
              <a:t>3.4.3.4 CL Test 3 : Observations</a:t>
            </a:r>
            <a:br>
              <a:rPr lang="en-US" dirty="0"/>
            </a:br>
            <a:r>
              <a:rPr lang="en-US" dirty="0"/>
              <a:t>Cell Balancing Commands</a:t>
            </a:r>
          </a:p>
        </p:txBody>
      </p:sp>
      <p:sp>
        <p:nvSpPr>
          <p:cNvPr id="3" name="Content Placeholder 2">
            <a:extLst>
              <a:ext uri="{FF2B5EF4-FFF2-40B4-BE49-F238E27FC236}">
                <a16:creationId xmlns:a16="http://schemas.microsoft.com/office/drawing/2014/main" id="{7BE8CC6E-F713-45CE-A617-6802D00F87CA}"/>
              </a:ext>
            </a:extLst>
          </p:cNvPr>
          <p:cNvSpPr>
            <a:spLocks noGrp="1"/>
          </p:cNvSpPr>
          <p:nvPr>
            <p:ph idx="1"/>
          </p:nvPr>
        </p:nvSpPr>
        <p:spPr>
          <a:xfrm>
            <a:off x="629913" y="1440000"/>
            <a:ext cx="5081605" cy="4752000"/>
          </a:xfrm>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Cell Balancing commands are activated only during regen mode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on the right shows the cell balancing commands.</a:t>
            </a:r>
            <a:endParaRPr lang="en-US" sz="1400" dirty="0">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Since there are 40 cells, there are 40 signals plotted in the figure.</a:t>
            </a:r>
          </a:p>
          <a:p>
            <a:pPr marL="800100" lvl="1" indent="-342900">
              <a:buFont typeface="Arial" panose="020B0604020202020204" pitchFamily="34" charset="0"/>
              <a:buChar char="•"/>
              <a:defRPr/>
            </a:pPr>
            <a:r>
              <a:rPr lang="en-US" sz="1400" kern="1200" dirty="0">
                <a:latin typeface="Arial"/>
                <a:ea typeface="Arial Unicode MS" panose="020B0604020202020204" pitchFamily="34" charset="-128"/>
                <a:cs typeface="Arial Unicode MS" panose="020B0604020202020204" pitchFamily="34" charset="-128"/>
              </a:rPr>
              <a:t>Plots in next slides show the comparison of current and cell balancing commands between a balanced and imbalanced cell.</a:t>
            </a:r>
          </a:p>
        </p:txBody>
      </p:sp>
      <p:pic>
        <p:nvPicPr>
          <p:cNvPr id="5" name="Picture 4">
            <a:extLst>
              <a:ext uri="{FF2B5EF4-FFF2-40B4-BE49-F238E27FC236}">
                <a16:creationId xmlns:a16="http://schemas.microsoft.com/office/drawing/2014/main" id="{A120F497-6A0A-4980-B125-85A8B3CD069D}"/>
              </a:ext>
            </a:extLst>
          </p:cNvPr>
          <p:cNvPicPr>
            <a:picLocks noChangeAspect="1"/>
          </p:cNvPicPr>
          <p:nvPr/>
        </p:nvPicPr>
        <p:blipFill rotWithShape="1">
          <a:blip r:embed="rId2">
            <a:extLst>
              <a:ext uri="{28A0092B-C50C-407E-A947-70E740481C1C}">
                <a14:useLocalDpi xmlns:a14="http://schemas.microsoft.com/office/drawing/2010/main" val="0"/>
              </a:ext>
            </a:extLst>
          </a:blip>
          <a:srcRect l="5346" r="5325"/>
          <a:stretch/>
        </p:blipFill>
        <p:spPr>
          <a:xfrm>
            <a:off x="5895607" y="2287186"/>
            <a:ext cx="6299568" cy="4570814"/>
          </a:xfrm>
          <a:prstGeom prst="rect">
            <a:avLst/>
          </a:prstGeom>
        </p:spPr>
      </p:pic>
    </p:spTree>
    <p:extLst>
      <p:ext uri="{BB962C8B-B14F-4D97-AF65-F5344CB8AC3E}">
        <p14:creationId xmlns:p14="http://schemas.microsoft.com/office/powerpoint/2010/main" val="36806699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595E-5274-499A-A608-2ABCC3DFF5DF}"/>
              </a:ext>
            </a:extLst>
          </p:cNvPr>
          <p:cNvSpPr>
            <a:spLocks noGrp="1"/>
          </p:cNvSpPr>
          <p:nvPr>
            <p:ph type="title"/>
          </p:nvPr>
        </p:nvSpPr>
        <p:spPr/>
        <p:txBody>
          <a:bodyPr/>
          <a:lstStyle/>
          <a:p>
            <a:r>
              <a:rPr lang="en-US" dirty="0"/>
              <a:t>3.4.3.4 CL Test 3 : Observations</a:t>
            </a:r>
            <a:br>
              <a:rPr lang="en-US" dirty="0"/>
            </a:br>
            <a:r>
              <a:rPr lang="en-US" dirty="0"/>
              <a:t>Current and Balancing Command between cells</a:t>
            </a:r>
          </a:p>
        </p:txBody>
      </p:sp>
      <p:sp>
        <p:nvSpPr>
          <p:cNvPr id="3" name="Content Placeholder 2">
            <a:extLst>
              <a:ext uri="{FF2B5EF4-FFF2-40B4-BE49-F238E27FC236}">
                <a16:creationId xmlns:a16="http://schemas.microsoft.com/office/drawing/2014/main" id="{08EA908F-723E-4FFB-A467-9D03A1F38D7A}"/>
              </a:ext>
            </a:extLst>
          </p:cNvPr>
          <p:cNvSpPr>
            <a:spLocks noGrp="1"/>
          </p:cNvSpPr>
          <p:nvPr>
            <p:ph idx="1"/>
          </p:nvPr>
        </p:nvSpPr>
        <p:spPr/>
        <p:txBody>
          <a:bodyPr/>
          <a:lstStyle/>
          <a:p>
            <a:pPr marL="342900" indent="-342900" fontAlgn="auto">
              <a:spcBef>
                <a:spcPts val="0"/>
              </a:spcBef>
              <a:spcAft>
                <a:spcPts val="0"/>
              </a:spcAft>
              <a:buClrTx/>
              <a:buFont typeface="+mj-lt"/>
              <a:buAutoNum type="arabicPeriod" startAt="2"/>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Current and Cell Balancing Command comparison between cell 1(initialized at 60%) and 10(initialized at 58%) </a:t>
            </a:r>
          </a:p>
          <a:p>
            <a:pPr marL="522198" lvl="1" indent="-342900" fontAlgn="auto">
              <a:spcBef>
                <a:spcPts val="0"/>
              </a:spcBef>
              <a:spcAft>
                <a:spcPts val="0"/>
              </a:spcAft>
              <a:buClrTx/>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below shows that the cell balancing command is switched On while charging for cell 1 so that the current passed through cell 1 is lesser compared to cell 10. </a:t>
            </a:r>
          </a:p>
          <a:p>
            <a:pPr marL="522198" lvl="1" indent="-342900" fontAlgn="auto">
              <a:spcBef>
                <a:spcPts val="0"/>
              </a:spcBef>
              <a:spcAft>
                <a:spcPts val="0"/>
              </a:spcAft>
              <a:buClrTx/>
              <a:defRPr/>
            </a:pPr>
            <a:r>
              <a:rPr lang="en-US" sz="1400" dirty="0">
                <a:solidFill>
                  <a:srgbClr val="000000"/>
                </a:solidFill>
                <a:latin typeface="Arial"/>
                <a:ea typeface="Arial Unicode MS" panose="020B0604020202020204" pitchFamily="34" charset="-128"/>
                <a:cs typeface="Arial Unicode MS" panose="020B0604020202020204" pitchFamily="34" charset="-128"/>
              </a:rPr>
              <a:t>Once the cells are balanced around 390s, no more balancing takes place.</a:t>
            </a:r>
          </a:p>
          <a:p>
            <a:pPr marL="522198" lvl="1" indent="-342900" fontAlgn="auto">
              <a:spcBef>
                <a:spcPts val="0"/>
              </a:spcBef>
              <a:spcAft>
                <a:spcPts val="0"/>
              </a:spcAft>
              <a:buClrTx/>
              <a:defRPr/>
            </a:pPr>
            <a:r>
              <a:rPr lang="en-US" sz="1400" dirty="0">
                <a:solidFill>
                  <a:srgbClr val="000000"/>
                </a:solidFill>
                <a:latin typeface="Arial"/>
                <a:ea typeface="Arial Unicode MS" panose="020B0604020202020204" pitchFamily="34" charset="-128"/>
                <a:cs typeface="Arial Unicode MS" panose="020B0604020202020204" pitchFamily="34" charset="-128"/>
              </a:rPr>
              <a:t>A zoomed version of the figure is present on next slide</a:t>
            </a:r>
          </a:p>
        </p:txBody>
      </p:sp>
      <p:pic>
        <p:nvPicPr>
          <p:cNvPr id="4" name="Picture 3">
            <a:extLst>
              <a:ext uri="{FF2B5EF4-FFF2-40B4-BE49-F238E27FC236}">
                <a16:creationId xmlns:a16="http://schemas.microsoft.com/office/drawing/2014/main" id="{3393B389-9538-42B7-AE98-4FD0DA9F70DF}"/>
              </a:ext>
            </a:extLst>
          </p:cNvPr>
          <p:cNvPicPr>
            <a:picLocks noChangeAspect="1"/>
          </p:cNvPicPr>
          <p:nvPr/>
        </p:nvPicPr>
        <p:blipFill>
          <a:blip r:embed="rId2"/>
          <a:stretch>
            <a:fillRect/>
          </a:stretch>
        </p:blipFill>
        <p:spPr>
          <a:xfrm>
            <a:off x="4211191" y="2614023"/>
            <a:ext cx="7998265" cy="4243977"/>
          </a:xfrm>
          <a:prstGeom prst="rect">
            <a:avLst/>
          </a:prstGeom>
        </p:spPr>
      </p:pic>
    </p:spTree>
    <p:extLst>
      <p:ext uri="{BB962C8B-B14F-4D97-AF65-F5344CB8AC3E}">
        <p14:creationId xmlns:p14="http://schemas.microsoft.com/office/powerpoint/2010/main" val="1489213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595E-5274-499A-A608-2ABCC3DFF5DF}"/>
              </a:ext>
            </a:extLst>
          </p:cNvPr>
          <p:cNvSpPr>
            <a:spLocks noGrp="1"/>
          </p:cNvSpPr>
          <p:nvPr>
            <p:ph type="title"/>
          </p:nvPr>
        </p:nvSpPr>
        <p:spPr/>
        <p:txBody>
          <a:bodyPr/>
          <a:lstStyle/>
          <a:p>
            <a:r>
              <a:rPr lang="en-US" dirty="0"/>
              <a:t>3.4.3.4 CL Test 3 : Observations</a:t>
            </a:r>
            <a:br>
              <a:rPr lang="en-US" dirty="0"/>
            </a:br>
            <a:r>
              <a:rPr lang="en-US" dirty="0"/>
              <a:t>Current and Balancing Command between cells</a:t>
            </a:r>
          </a:p>
        </p:txBody>
      </p:sp>
      <p:sp>
        <p:nvSpPr>
          <p:cNvPr id="3" name="Content Placeholder 2">
            <a:extLst>
              <a:ext uri="{FF2B5EF4-FFF2-40B4-BE49-F238E27FC236}">
                <a16:creationId xmlns:a16="http://schemas.microsoft.com/office/drawing/2014/main" id="{08EA908F-723E-4FFB-A467-9D03A1F38D7A}"/>
              </a:ext>
            </a:extLst>
          </p:cNvPr>
          <p:cNvSpPr>
            <a:spLocks noGrp="1"/>
          </p:cNvSpPr>
          <p:nvPr>
            <p:ph idx="1"/>
          </p:nvPr>
        </p:nvSpPr>
        <p:spPr/>
        <p:txBody>
          <a:bodyPr/>
          <a:lstStyle/>
          <a:p>
            <a:pPr marL="342900" indent="-342900" fontAlgn="auto">
              <a:spcBef>
                <a:spcPts val="0"/>
              </a:spcBef>
              <a:spcAft>
                <a:spcPts val="0"/>
              </a:spcAft>
              <a:buClrTx/>
              <a:buFont typeface="+mj-lt"/>
              <a:buAutoNum type="arabicPeriod" startAt="3"/>
              <a:defRPr/>
            </a:pPr>
            <a:r>
              <a:rPr lang="en-US" sz="1400" dirty="0">
                <a:solidFill>
                  <a:srgbClr val="000000"/>
                </a:solidFill>
                <a:latin typeface="Arial"/>
                <a:ea typeface="Arial Unicode MS" panose="020B0604020202020204" pitchFamily="34" charset="-128"/>
                <a:cs typeface="Arial Unicode MS" panose="020B0604020202020204" pitchFamily="34" charset="-128"/>
              </a:rPr>
              <a:t>Figure : Current and Cell Balancing Command comparison between cell 1 and 10 [Zoomed]</a:t>
            </a:r>
          </a:p>
          <a:p>
            <a:pPr marL="522198" lvl="1" indent="-342900" fontAlgn="auto">
              <a:spcBef>
                <a:spcPts val="0"/>
              </a:spcBef>
              <a:spcAft>
                <a:spcPts val="0"/>
              </a:spcAft>
              <a:buClrTx/>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During 360s and 400s, when the cell balancing command is On, the current in cell 10 is more than the current in cell 1 due to cell balancing effect as cell 10 has lower SOC than cell 1. Once the cells are balanced around 390s, no more balancing takes place.</a:t>
            </a:r>
          </a:p>
        </p:txBody>
      </p:sp>
      <p:pic>
        <p:nvPicPr>
          <p:cNvPr id="5" name="Picture 4">
            <a:extLst>
              <a:ext uri="{FF2B5EF4-FFF2-40B4-BE49-F238E27FC236}">
                <a16:creationId xmlns:a16="http://schemas.microsoft.com/office/drawing/2014/main" id="{F8DE0E5E-CAA4-4C85-804F-8F7B83E7A98E}"/>
              </a:ext>
            </a:extLst>
          </p:cNvPr>
          <p:cNvPicPr>
            <a:picLocks noChangeAspect="1"/>
          </p:cNvPicPr>
          <p:nvPr/>
        </p:nvPicPr>
        <p:blipFill>
          <a:blip r:embed="rId2"/>
          <a:stretch>
            <a:fillRect/>
          </a:stretch>
        </p:blipFill>
        <p:spPr>
          <a:xfrm>
            <a:off x="4175680" y="2374040"/>
            <a:ext cx="8019495" cy="4398371"/>
          </a:xfrm>
          <a:prstGeom prst="rect">
            <a:avLst/>
          </a:prstGeom>
        </p:spPr>
      </p:pic>
    </p:spTree>
    <p:extLst>
      <p:ext uri="{BB962C8B-B14F-4D97-AF65-F5344CB8AC3E}">
        <p14:creationId xmlns:p14="http://schemas.microsoft.com/office/powerpoint/2010/main" val="1863578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98FC-A030-4F29-B785-2311C3BDF854}"/>
              </a:ext>
            </a:extLst>
          </p:cNvPr>
          <p:cNvSpPr>
            <a:spLocks noGrp="1"/>
          </p:cNvSpPr>
          <p:nvPr>
            <p:ph type="title"/>
          </p:nvPr>
        </p:nvSpPr>
        <p:spPr/>
        <p:txBody>
          <a:bodyPr/>
          <a:lstStyle/>
          <a:p>
            <a:r>
              <a:rPr lang="en-US" dirty="0"/>
              <a:t>3.4.3.4 CL Test 3 : Observations</a:t>
            </a:r>
            <a:br>
              <a:rPr lang="en-US" dirty="0"/>
            </a:br>
            <a:r>
              <a:rPr lang="en-US" dirty="0"/>
              <a:t>Consistent Internal Resistance estimation during imbalance SOC</a:t>
            </a:r>
          </a:p>
        </p:txBody>
      </p:sp>
      <p:sp>
        <p:nvSpPr>
          <p:cNvPr id="3" name="Content Placeholder 2">
            <a:extLst>
              <a:ext uri="{FF2B5EF4-FFF2-40B4-BE49-F238E27FC236}">
                <a16:creationId xmlns:a16="http://schemas.microsoft.com/office/drawing/2014/main" id="{3FA349F7-8D1F-4CAE-8027-60E61C35B697}"/>
              </a:ext>
            </a:extLst>
          </p:cNvPr>
          <p:cNvSpPr>
            <a:spLocks noGrp="1"/>
          </p:cNvSpPr>
          <p:nvPr>
            <p:ph idx="1"/>
          </p:nvPr>
        </p:nvSpPr>
        <p:spPr>
          <a:xfrm>
            <a:off x="629913" y="1440000"/>
            <a:ext cx="5469263" cy="4752000"/>
          </a:xfrm>
        </p:spPr>
        <p:txBody>
          <a:bodyPr/>
          <a:lstStyle/>
          <a:p>
            <a:pPr marL="342900" indent="-342900">
              <a:buClr>
                <a:srgbClr val="000000"/>
              </a:buClr>
              <a:buFont typeface="+mj-lt"/>
              <a:buAutoNum type="arabicPeriod" startAt="4"/>
            </a:pPr>
            <a:r>
              <a:rPr lang="en-US" sz="1400" dirty="0"/>
              <a:t>Figure : Estimated Internal Resistance Factors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There is no resistance degradation in this test case.</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resistance degradation factor is calculated as mentioned in SOH feature description.</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The alpha for the low pass filter can be further reduced for a very gradual change in internal resistance measurement.</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In the figure on right, we see the estimated resistance factors are almost 1. The plot has 40 signals for 40 cells.</a:t>
            </a: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Degraded resistance is present in test case 8. </a:t>
            </a:r>
          </a:p>
          <a:p>
            <a:pPr marL="457200" lvl="1" indent="0">
              <a:buNone/>
              <a:defRPr/>
            </a:pPr>
            <a:endParaRPr lang="en-US" sz="1400" dirty="0">
              <a:solidFill>
                <a:srgbClr val="000000"/>
              </a:solidFill>
              <a:latin typeface="Arial"/>
              <a:ea typeface="Arial Unicode MS" panose="020B0604020202020204" pitchFamily="34" charset="-128"/>
              <a:cs typeface="Arial Unicode MS" panose="020B0604020202020204" pitchFamily="34" charset="-128"/>
            </a:endParaRPr>
          </a:p>
          <a:p>
            <a:pPr marL="800100" lvl="1" indent="-342900">
              <a:buFont typeface="Arial" panose="020B0604020202020204" pitchFamily="34" charset="0"/>
              <a:buChar char="•"/>
              <a:defRPr/>
            </a:pPr>
            <a:r>
              <a:rPr lang="en-US" sz="1400" dirty="0">
                <a:solidFill>
                  <a:srgbClr val="000000"/>
                </a:solidFill>
                <a:latin typeface="Arial"/>
                <a:ea typeface="Arial Unicode MS" panose="020B0604020202020204" pitchFamily="34" charset="-128"/>
                <a:cs typeface="Arial Unicode MS" panose="020B0604020202020204" pitchFamily="34" charset="-128"/>
              </a:rPr>
              <a:t>Even with imbalance of cell SOCs there is no effect on estimation of resistance factors. The estimated resistance factors are almost 1 as expected.</a:t>
            </a:r>
          </a:p>
          <a:p>
            <a:pPr marL="800100" lvl="1" indent="-342900">
              <a:buFont typeface="Arial" panose="020B0604020202020204" pitchFamily="34" charset="0"/>
              <a:buChar char="•"/>
              <a:defRPr/>
            </a:pPr>
            <a:endParaRPr lang="en-US" sz="1400" b="1" dirty="0">
              <a:solidFill>
                <a:srgbClr val="000000"/>
              </a:solidFill>
              <a:latin typeface="Arial"/>
              <a:ea typeface="Arial Unicode MS" panose="020B0604020202020204" pitchFamily="34" charset="-128"/>
              <a:cs typeface="Arial Unicode MS" panose="020B0604020202020204" pitchFamily="34" charset="-128"/>
            </a:endParaRPr>
          </a:p>
          <a:p>
            <a:pPr marL="342900" indent="-342900">
              <a:buFont typeface="+mj-lt"/>
              <a:buAutoNum type="arabicPeriod" startAt="4"/>
            </a:pPr>
            <a:endParaRPr lang="en-US" sz="1400" dirty="0"/>
          </a:p>
          <a:p>
            <a:pPr marL="342900" indent="-342900">
              <a:buFont typeface="+mj-lt"/>
              <a:buAutoNum type="arabicPeriod" startAt="4"/>
            </a:pPr>
            <a:endParaRPr lang="en-US" dirty="0"/>
          </a:p>
        </p:txBody>
      </p:sp>
      <p:pic>
        <p:nvPicPr>
          <p:cNvPr id="5" name="Picture 4">
            <a:extLst>
              <a:ext uri="{FF2B5EF4-FFF2-40B4-BE49-F238E27FC236}">
                <a16:creationId xmlns:a16="http://schemas.microsoft.com/office/drawing/2014/main" id="{B976AC42-DEA2-4487-AE86-7F246F2F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873" y="1439999"/>
            <a:ext cx="5797656" cy="4348242"/>
          </a:xfrm>
          <a:prstGeom prst="rect">
            <a:avLst/>
          </a:prstGeom>
        </p:spPr>
      </p:pic>
    </p:spTree>
    <p:extLst>
      <p:ext uri="{BB962C8B-B14F-4D97-AF65-F5344CB8AC3E}">
        <p14:creationId xmlns:p14="http://schemas.microsoft.com/office/powerpoint/2010/main" val="1297182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VERSION" val="4.1.2.0"/>
  <p:tag name="CDT_CREATORVERSION" val="4.1.2.0"/>
  <p:tag name="CDT_TEMPLATEVERSION" val="2.0.0"/>
  <p:tag name="CDT_FONTSET" val="Arial"/>
  <p:tag name="CDT_CUSTOMER" val="Siemens_2016_16x9"/>
  <p:tag name="CDT_CUSTOMER_NAME" val="Siemens AG (Corporate Design Update 2016)"/>
  <p:tag name="CDT_LANGUAGE" val="1033"/>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0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0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0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0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0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0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0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1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11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11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12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2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3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3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3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14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14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14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14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14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14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14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4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6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6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16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16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6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6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7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7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7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7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7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1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1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17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8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181.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18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18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8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9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9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9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19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19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9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9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19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19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19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0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0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20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2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0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0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20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20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20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2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12.xml><?xml version="1.0" encoding="utf-8"?>
<p:tagLst xmlns:a="http://schemas.openxmlformats.org/drawingml/2006/main" xmlns:r="http://schemas.openxmlformats.org/officeDocument/2006/relationships" xmlns:p="http://schemas.openxmlformats.org/presentationml/2006/main">
  <p:tag name="CDT_NAVBARONTHISSLIDE" val="True"/>
  <p:tag name="CDT_INTERSECT_SLIDE" val="False"/>
  <p:tag name="CDT_DESIGNS_NAME" val="Siemens 2013 – 16:9"/>
  <p:tag name="CDT_MASTERS_NAME" val="One object (small) + Navigation"/>
  <p:tag name="CDT_LAYOUT_TYPE" val="32"/>
  <p:tag name="CDT_ORIGINAL_DESIGNS_NAME" val="Siemens 2013 – 16:9"/>
  <p:tag name="CDT_ORIGINAL_MASTERS_NAME" val="One object (small) + Navigation"/>
  <p:tag name="CDT_ORIGINAL_LAYOUT_TYPE" val="3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9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heme/theme1.xml><?xml version="1.0" encoding="utf-8"?>
<a:theme xmlns:a="http://schemas.openxmlformats.org/drawingml/2006/main"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sie-ppt-2010-v2-1--PL-Jan-2018_AUTO 2-Layouts.pptx" id="{2C5544F9-3A5E-4BDD-BD8C-189C4F27F45D}" vid="{153C5196-164F-464D-B455-E26CCA0A7CF9}"/>
    </a:ext>
  </a:extLst>
</a:theme>
</file>

<file path=ppt/theme/theme2.xml><?xml version="1.0" encoding="utf-8"?>
<a:theme xmlns:a="http://schemas.openxmlformats.org/drawingml/2006/main" name="1_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sie-ppt-2010-v2-1--PL-Jan-2018_AUTO 2-Layouts.pptx" id="{2C5544F9-3A5E-4BDD-BD8C-189C4F27F45D}" vid="{7A28AECC-771B-4F25-99B6-8544AD3F4939}"/>
    </a:ext>
  </a:extLst>
</a:theme>
</file>

<file path=ppt/theme/theme3.xml><?xml version="1.0" encoding="utf-8"?>
<a:theme xmlns:a="http://schemas.openxmlformats.org/drawingml/2006/main" name="2_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sie-ppt-2010-v2-1--PL-Jan-2018_AUTO 2-Layouts.pptx" id="{2C5544F9-3A5E-4BDD-BD8C-189C4F27F45D}" vid="{153C5196-164F-464D-B455-E26CCA0A7CF9}"/>
    </a:ext>
  </a:extLst>
</a:theme>
</file>

<file path=ppt/theme/theme4.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5.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Four objects</Name>
  <PpLayout>24</PpLayout>
  <Index>15</Index>
</p4ppTags>
</file>

<file path=customXml/item10.xml><?xml version="1.0" encoding="utf-8"?>
<p4ppTags>
  <Name>Four objects</Name>
  <PpLayout>24</PpLayout>
  <Index>15</Index>
</p4ppTags>
</file>

<file path=customXml/item11.xml><?xml version="1.0" encoding="utf-8"?>
<p4ppTags>
  <Name>Text + Index</Name>
  <PpLayout>32</PpLayout>
  <Index>8</Index>
</p4ppTags>
</file>

<file path=customXml/item12.xml><?xml version="1.0" encoding="utf-8"?>
<p4ppTags>
  <Name>Two columns</Name>
  <PpLayout>29</PpLayout>
  <Index>12</Index>
</p4ppTags>
</file>

<file path=customXml/item13.xml><?xml version="1.0" encoding="utf-8"?>
<p4ppTags>
  <Name>One object (small)</Name>
  <PpLayout>16</PpLayout>
  <Index>11</Index>
</p4ppTags>
</file>

<file path=customXml/item14.xml><?xml version="1.0" encoding="utf-8"?>
<p4ppTags>
  <Name>Two columns + Navigation</Name>
  <PpLayout>32</PpLayout>
  <Index>19</Index>
</p4ppTags>
</file>

<file path=customXml/item15.xml><?xml version="1.0" encoding="utf-8"?>
<p4ppTags>
  <Name>Two rows</Name>
  <PpLayout>32</PpLayout>
  <Index>13</Index>
</p4ppTags>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p4ppTags>
  <Name>Four objects + Navigation</Name>
  <PpLayout>32</PpLayout>
  <Index>22</Index>
</p4ppTags>
</file>

<file path=customXml/item18.xml><?xml version="1.0" encoding="utf-8"?>
<ct:contentTypeSchema xmlns:ct="http://schemas.microsoft.com/office/2006/metadata/contentType" xmlns:ma="http://schemas.microsoft.com/office/2006/metadata/properties/metaAttributes" ct:_="" ma:_="" ma:contentTypeName="Document" ma:contentTypeID="0x0101004CA702E8ADD2874081FB0AA7CEBFACC5" ma:contentTypeVersion="4" ma:contentTypeDescription="Create a new document." ma:contentTypeScope="" ma:versionID="70de29942c0878925e25d2a782f05046">
  <xsd:schema xmlns:xsd="http://www.w3.org/2001/XMLSchema" xmlns:xs="http://www.w3.org/2001/XMLSchema" xmlns:p="http://schemas.microsoft.com/office/2006/metadata/properties" xmlns:ns2="bea1bd91-d0d0-46dc-aee6-da42aab4c8cb" targetNamespace="http://schemas.microsoft.com/office/2006/metadata/properties" ma:root="true" ma:fieldsID="8a02643be09be05b7b9dcd1a014bad38" ns2:_="">
    <xsd:import namespace="bea1bd91-d0d0-46dc-aee6-da42aab4c8c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a1bd91-d0d0-46dc-aee6-da42aab4c8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p4ppTags>
  <Name>One object (small)</Name>
  <PpLayout>16</PpLayout>
  <Index>11</Index>
</p4ppTags>
</file>

<file path=customXml/item2.xml><?xml version="1.0" encoding="utf-8"?>
<p4ppTags>
  <Name>Text + Index</Name>
  <PpLayout>32</PpLayout>
  <Index>8</Index>
</p4ppTags>
</file>

<file path=customXml/item20.xml><?xml version="1.0" encoding="utf-8"?>
<p4ppTags/>
</file>

<file path=customXml/item21.xml><?xml version="1.0" encoding="utf-8"?>
<p4ppTags>
  <Name>One object (large)</Name>
  <PpLayout>16</PpLayout>
  <Index>10</Index>
</p4ppTags>
</file>

<file path=customXml/item22.xml><?xml version="1.0" encoding="utf-8"?>
<p4ppTags>
  <Name>Free Content</Name>
  <PpLayout>11</PpLayout>
  <Index>9</Index>
</p4ppTags>
</file>

<file path=customXml/item23.xml><?xml version="1.0" encoding="utf-8"?>
<p4ppTags>
  <Name>Three columns</Name>
  <PpLayout>32</PpLayout>
  <Index>14</Index>
</p4ppTags>
</file>

<file path=customXml/item24.xml><?xml version="1.0" encoding="utf-8"?>
<p4ppTags>
  <Name>Three columns + Navigation</Name>
  <PpLayout>32</PpLayout>
  <Index>20</Index>
</p4ppTags>
</file>

<file path=customXml/item25.xml><?xml version="1.0" encoding="utf-8"?>
<p4ppTags>
  <Name>Three columns + Navigation</Name>
  <PpLayout>32</PpLayout>
  <Index>20</Index>
</p4ppTags>
</file>

<file path=customXml/item26.xml><?xml version="1.0" encoding="utf-8"?>
<p4ppTags>
  <Name>One object (large)</Name>
  <PpLayout>16</PpLayout>
  <Index>10</Index>
</p4ppTags>
</file>

<file path=customXml/item27.xml><?xml version="1.0" encoding="utf-8"?>
<p4ppTags>
  <Name>Free Content</Name>
  <PpLayout>11</PpLayout>
  <Index>9</Index>
</p4ppTags>
</file>

<file path=customXml/item28.xml><?xml version="1.0" encoding="utf-8"?>
<p4ppTags>
  <Name>Three columns</Name>
  <PpLayout>32</PpLayout>
  <Index>14</Index>
</p4ppTags>
</file>

<file path=customXml/item29.xml><?xml version="1.0" encoding="utf-8"?>
<p4ppTags>
  <Name>Two columns + Navigation</Name>
  <PpLayout>32</PpLayout>
  <Index>19</Index>
</p4ppTags>
</file>

<file path=customXml/item3.xml><?xml version="1.0" encoding="utf-8"?>
<p4ppTags>
  <Name>One object (large) + Navigation</Name>
  <PpLayout>32</PpLayout>
  <Index>17</Index>
</p4ppTags>
</file>

<file path=customXml/item30.xml><?xml version="1.0" encoding="utf-8"?>
<p4ppTags>
  <Name>Two rows + Navigation</Name>
  <PpLayout>32</PpLayout>
  <Index>21</Index>
</p4ppTags>
</file>

<file path=customXml/item31.xml><?xml version="1.0" encoding="utf-8"?>
<p4ppTags>
  <Name>Free Content + Navigation</Name>
  <PpLayout>32</PpLayout>
  <Index>16</Index>
</p4ppTags>
</file>

<file path=customXml/item32.xml><?xml version="1.0" encoding="utf-8"?>
<p4ppTags>
  <Name>Four objects + Navigation</Name>
  <PpLayout>32</PpLayout>
  <Index>22</Index>
</p4ppTags>
</file>

<file path=customXml/item33.xml><?xml version="1.0" encoding="utf-8"?>
<p4ppTags>
  <Name>Free Content + Navigation</Name>
  <PpLayout>32</PpLayout>
  <Index>16</Index>
</p4ppTags>
</file>

<file path=customXml/item34.xml><?xml version="1.0" encoding="utf-8"?>
<?mso-contentType ?>
<FormTemplates xmlns="http://schemas.microsoft.com/sharepoint/v3/contenttype/forms">
  <Display>DocumentLibraryForm</Display>
  <Edit>DocumentLibraryForm</Edit>
  <New>DocumentLibraryForm</New>
</FormTemplates>
</file>

<file path=customXml/item4.xml><?xml version="1.0" encoding="utf-8"?>
<p4ppTags>
  <Name>Two rows + Navigation</Name>
  <PpLayout>32</PpLayout>
  <Index>21</Index>
</p4ppTags>
</file>

<file path=customXml/item5.xml><?xml version="1.0" encoding="utf-8"?>
<p4ppTags>
  <Name>Two rows</Name>
  <PpLayout>32</PpLayout>
  <Index>13</Index>
</p4ppTags>
</file>

<file path=customXml/item6.xml><?xml version="1.0" encoding="utf-8"?>
<p4ppTags>
  <Name>One object (small) + Navigation</Name>
  <PpLayout>32</PpLayout>
  <Index>18</Index>
</p4ppTags>
</file>

<file path=customXml/item7.xml><?xml version="1.0" encoding="utf-8"?>
<p4ppTags>
  <Name>One object (large) + Navigation</Name>
  <PpLayout>32</PpLayout>
  <Index>17</Index>
</p4ppTags>
</file>

<file path=customXml/item8.xml><?xml version="1.0" encoding="utf-8"?>
<p4ppTags>
  <Name>Two columns</Name>
  <PpLayout>29</PpLayout>
  <Index>12</Index>
</p4ppTags>
</file>

<file path=customXml/item9.xml><?xml version="1.0" encoding="utf-8"?>
<p4ppTags>
  <Name>One object (small) + Navigation</Name>
  <PpLayout>32</PpLayout>
  <Index>18</Index>
</p4ppTags>
</file>

<file path=customXml/itemProps1.xml><?xml version="1.0" encoding="utf-8"?>
<ds:datastoreItem xmlns:ds="http://schemas.openxmlformats.org/officeDocument/2006/customXml" ds:itemID="{1581BFFB-B4CE-47A8-BE77-DC1339B1E5A7}">
  <ds:schemaRefs/>
</ds:datastoreItem>
</file>

<file path=customXml/itemProps10.xml><?xml version="1.0" encoding="utf-8"?>
<ds:datastoreItem xmlns:ds="http://schemas.openxmlformats.org/officeDocument/2006/customXml" ds:itemID="{DBC54247-6C0B-4482-ADD6-676B07FADEA2}">
  <ds:schemaRefs/>
</ds:datastoreItem>
</file>

<file path=customXml/itemProps11.xml><?xml version="1.0" encoding="utf-8"?>
<ds:datastoreItem xmlns:ds="http://schemas.openxmlformats.org/officeDocument/2006/customXml" ds:itemID="{A771EEBF-E46C-4681-B0FA-C0EE98894A18}">
  <ds:schemaRefs/>
</ds:datastoreItem>
</file>

<file path=customXml/itemProps12.xml><?xml version="1.0" encoding="utf-8"?>
<ds:datastoreItem xmlns:ds="http://schemas.openxmlformats.org/officeDocument/2006/customXml" ds:itemID="{2D5DA663-E0CC-486B-A049-CC0BEB4EC78F}">
  <ds:schemaRefs/>
</ds:datastoreItem>
</file>

<file path=customXml/itemProps13.xml><?xml version="1.0" encoding="utf-8"?>
<ds:datastoreItem xmlns:ds="http://schemas.openxmlformats.org/officeDocument/2006/customXml" ds:itemID="{1618AA06-B22E-4D19-9680-0D7830426729}">
  <ds:schemaRefs/>
</ds:datastoreItem>
</file>

<file path=customXml/itemProps14.xml><?xml version="1.0" encoding="utf-8"?>
<ds:datastoreItem xmlns:ds="http://schemas.openxmlformats.org/officeDocument/2006/customXml" ds:itemID="{E03644E1-D8AB-423C-B270-BE550BEEBD41}">
  <ds:schemaRefs/>
</ds:datastoreItem>
</file>

<file path=customXml/itemProps15.xml><?xml version="1.0" encoding="utf-8"?>
<ds:datastoreItem xmlns:ds="http://schemas.openxmlformats.org/officeDocument/2006/customXml" ds:itemID="{DA7EACDA-679B-4581-A012-CA0B70BB3FB5}">
  <ds:schemaRefs/>
</ds:datastoreItem>
</file>

<file path=customXml/itemProps16.xml><?xml version="1.0" encoding="utf-8"?>
<ds:datastoreItem xmlns:ds="http://schemas.openxmlformats.org/officeDocument/2006/customXml" ds:itemID="{40E7D733-4C0B-42FA-B2FE-9CA13A51F658}">
  <ds:schemaRefs>
    <ds:schemaRef ds:uri="bea1bd91-d0d0-46dc-aee6-da42aab4c8c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17.xml><?xml version="1.0" encoding="utf-8"?>
<ds:datastoreItem xmlns:ds="http://schemas.openxmlformats.org/officeDocument/2006/customXml" ds:itemID="{EAB520BC-C6EC-457E-8AB5-55DB67C86858}">
  <ds:schemaRefs/>
</ds:datastoreItem>
</file>

<file path=customXml/itemProps18.xml><?xml version="1.0" encoding="utf-8"?>
<ds:datastoreItem xmlns:ds="http://schemas.openxmlformats.org/officeDocument/2006/customXml" ds:itemID="{833A5BA7-2AAE-4876-9ADA-7AA9F23172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a1bd91-d0d0-46dc-aee6-da42aab4c8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2A480729-AD75-4745-B508-1354DAFA46ED}">
  <ds:schemaRefs/>
</ds:datastoreItem>
</file>

<file path=customXml/itemProps2.xml><?xml version="1.0" encoding="utf-8"?>
<ds:datastoreItem xmlns:ds="http://schemas.openxmlformats.org/officeDocument/2006/customXml" ds:itemID="{7E35FEDB-1F0E-4D67-A313-4AC59C26FF29}">
  <ds:schemaRefs/>
</ds:datastoreItem>
</file>

<file path=customXml/itemProps20.xml><?xml version="1.0" encoding="utf-8"?>
<ds:datastoreItem xmlns:ds="http://schemas.openxmlformats.org/officeDocument/2006/customXml" ds:itemID="{572FBA73-6DBF-45DA-8282-9342320CFAB0}">
  <ds:schemaRefs/>
</ds:datastoreItem>
</file>

<file path=customXml/itemProps21.xml><?xml version="1.0" encoding="utf-8"?>
<ds:datastoreItem xmlns:ds="http://schemas.openxmlformats.org/officeDocument/2006/customXml" ds:itemID="{90A8A9DA-E8EE-4143-8536-D9D0FD9DDF93}">
  <ds:schemaRefs/>
</ds:datastoreItem>
</file>

<file path=customXml/itemProps22.xml><?xml version="1.0" encoding="utf-8"?>
<ds:datastoreItem xmlns:ds="http://schemas.openxmlformats.org/officeDocument/2006/customXml" ds:itemID="{A227B771-A95D-497E-B3F4-C48F7E1A3AD6}">
  <ds:schemaRefs/>
</ds:datastoreItem>
</file>

<file path=customXml/itemProps23.xml><?xml version="1.0" encoding="utf-8"?>
<ds:datastoreItem xmlns:ds="http://schemas.openxmlformats.org/officeDocument/2006/customXml" ds:itemID="{15CF3461-70D1-4B54-AFAB-DAFDA0A238CD}">
  <ds:schemaRefs/>
</ds:datastoreItem>
</file>

<file path=customXml/itemProps24.xml><?xml version="1.0" encoding="utf-8"?>
<ds:datastoreItem xmlns:ds="http://schemas.openxmlformats.org/officeDocument/2006/customXml" ds:itemID="{85D77EE6-52B7-48BE-9EDB-748F1EBB53DE}">
  <ds:schemaRefs/>
</ds:datastoreItem>
</file>

<file path=customXml/itemProps25.xml><?xml version="1.0" encoding="utf-8"?>
<ds:datastoreItem xmlns:ds="http://schemas.openxmlformats.org/officeDocument/2006/customXml" ds:itemID="{8DD9B126-FACB-4C53-9C5E-9D7FF0F3752A}">
  <ds:schemaRefs/>
</ds:datastoreItem>
</file>

<file path=customXml/itemProps26.xml><?xml version="1.0" encoding="utf-8"?>
<ds:datastoreItem xmlns:ds="http://schemas.openxmlformats.org/officeDocument/2006/customXml" ds:itemID="{80661B8B-A327-44F9-823B-4D9EE0B3EC78}">
  <ds:schemaRefs/>
</ds:datastoreItem>
</file>

<file path=customXml/itemProps27.xml><?xml version="1.0" encoding="utf-8"?>
<ds:datastoreItem xmlns:ds="http://schemas.openxmlformats.org/officeDocument/2006/customXml" ds:itemID="{D8097D0C-BE3E-4AEC-9593-65CFCCB19297}">
  <ds:schemaRefs/>
</ds:datastoreItem>
</file>

<file path=customXml/itemProps28.xml><?xml version="1.0" encoding="utf-8"?>
<ds:datastoreItem xmlns:ds="http://schemas.openxmlformats.org/officeDocument/2006/customXml" ds:itemID="{3473ABB3-2444-409F-8E52-8E5BA42E181E}">
  <ds:schemaRefs/>
</ds:datastoreItem>
</file>

<file path=customXml/itemProps29.xml><?xml version="1.0" encoding="utf-8"?>
<ds:datastoreItem xmlns:ds="http://schemas.openxmlformats.org/officeDocument/2006/customXml" ds:itemID="{D7BABA95-BFFE-422B-8591-3271669EEA88}">
  <ds:schemaRefs/>
</ds:datastoreItem>
</file>

<file path=customXml/itemProps3.xml><?xml version="1.0" encoding="utf-8"?>
<ds:datastoreItem xmlns:ds="http://schemas.openxmlformats.org/officeDocument/2006/customXml" ds:itemID="{B27F640E-84DF-4F97-BC70-D045F1E6594F}">
  <ds:schemaRefs/>
</ds:datastoreItem>
</file>

<file path=customXml/itemProps30.xml><?xml version="1.0" encoding="utf-8"?>
<ds:datastoreItem xmlns:ds="http://schemas.openxmlformats.org/officeDocument/2006/customXml" ds:itemID="{6C79E4F8-DCFB-483C-880A-AEEC6AAFC838}">
  <ds:schemaRefs/>
</ds:datastoreItem>
</file>

<file path=customXml/itemProps31.xml><?xml version="1.0" encoding="utf-8"?>
<ds:datastoreItem xmlns:ds="http://schemas.openxmlformats.org/officeDocument/2006/customXml" ds:itemID="{7CC5F709-E74B-4E5F-A728-923D5062EBEF}">
  <ds:schemaRefs/>
</ds:datastoreItem>
</file>

<file path=customXml/itemProps32.xml><?xml version="1.0" encoding="utf-8"?>
<ds:datastoreItem xmlns:ds="http://schemas.openxmlformats.org/officeDocument/2006/customXml" ds:itemID="{49FCE164-EC4C-4B70-90DB-0413AB257D3A}">
  <ds:schemaRefs/>
</ds:datastoreItem>
</file>

<file path=customXml/itemProps33.xml><?xml version="1.0" encoding="utf-8"?>
<ds:datastoreItem xmlns:ds="http://schemas.openxmlformats.org/officeDocument/2006/customXml" ds:itemID="{44A7ACE4-733C-4B27-96DE-768C7F809FE8}">
  <ds:schemaRefs/>
</ds:datastoreItem>
</file>

<file path=customXml/itemProps34.xml><?xml version="1.0" encoding="utf-8"?>
<ds:datastoreItem xmlns:ds="http://schemas.openxmlformats.org/officeDocument/2006/customXml" ds:itemID="{D498999D-B2B7-483E-985A-C4021233D338}">
  <ds:schemaRefs>
    <ds:schemaRef ds:uri="http://schemas.microsoft.com/sharepoint/v3/contenttype/forms"/>
  </ds:schemaRefs>
</ds:datastoreItem>
</file>

<file path=customXml/itemProps4.xml><?xml version="1.0" encoding="utf-8"?>
<ds:datastoreItem xmlns:ds="http://schemas.openxmlformats.org/officeDocument/2006/customXml" ds:itemID="{5C72F966-E1D7-434B-9D8F-D747736E77F7}">
  <ds:schemaRefs/>
</ds:datastoreItem>
</file>

<file path=customXml/itemProps5.xml><?xml version="1.0" encoding="utf-8"?>
<ds:datastoreItem xmlns:ds="http://schemas.openxmlformats.org/officeDocument/2006/customXml" ds:itemID="{38AB8DE4-FD9B-4166-BEC3-3F1753596133}">
  <ds:schemaRefs/>
</ds:datastoreItem>
</file>

<file path=customXml/itemProps6.xml><?xml version="1.0" encoding="utf-8"?>
<ds:datastoreItem xmlns:ds="http://schemas.openxmlformats.org/officeDocument/2006/customXml" ds:itemID="{D9FE249F-833E-4CF0-BECB-552D01D7DC9E}">
  <ds:schemaRefs/>
</ds:datastoreItem>
</file>

<file path=customXml/itemProps7.xml><?xml version="1.0" encoding="utf-8"?>
<ds:datastoreItem xmlns:ds="http://schemas.openxmlformats.org/officeDocument/2006/customXml" ds:itemID="{904193A9-A365-4CD0-9A26-30DC2175C70C}">
  <ds:schemaRefs/>
</ds:datastoreItem>
</file>

<file path=customXml/itemProps8.xml><?xml version="1.0" encoding="utf-8"?>
<ds:datastoreItem xmlns:ds="http://schemas.openxmlformats.org/officeDocument/2006/customXml" ds:itemID="{1666F4C2-68F5-4840-A44A-1A646C0925A1}">
  <ds:schemaRefs/>
</ds:datastoreItem>
</file>

<file path=customXml/itemProps9.xml><?xml version="1.0" encoding="utf-8"?>
<ds:datastoreItem xmlns:ds="http://schemas.openxmlformats.org/officeDocument/2006/customXml" ds:itemID="{2205ABC4-701F-41FB-8DA3-8DFFB1EE32F3}">
  <ds:schemaRefs/>
</ds:datastoreItem>
</file>

<file path=docProps/app.xml><?xml version="1.0" encoding="utf-8"?>
<Properties xmlns="http://schemas.openxmlformats.org/officeDocument/2006/extended-properties" xmlns:vt="http://schemas.openxmlformats.org/officeDocument/2006/docPropsVTypes">
  <Template>sie-ppt-2010-v2-1--PL-Jan-2018_AUTO 2-Layouts</Template>
  <TotalTime>46166</TotalTime>
  <Words>15375</Words>
  <Application>Microsoft Office PowerPoint</Application>
  <PresentationFormat>Custom</PresentationFormat>
  <Paragraphs>1489</Paragraphs>
  <Slides>183</Slides>
  <Notes>52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183</vt:i4>
      </vt:variant>
    </vt:vector>
  </HeadingPairs>
  <TitlesOfParts>
    <vt:vector size="189" baseType="lpstr">
      <vt:lpstr>Arial</vt:lpstr>
      <vt:lpstr>Tahoma</vt:lpstr>
      <vt:lpstr>Wingdings</vt:lpstr>
      <vt:lpstr>Siemens 2017 – 16:9</vt:lpstr>
      <vt:lpstr>1_Siemens 2017 – 16:9</vt:lpstr>
      <vt:lpstr>2_Siemens 2017 – 16:9</vt:lpstr>
      <vt:lpstr>Chengdu AV-EV Engineering Center: Battery Management System Development Final Report Simcenter Engineering and Consulting, 05/25/2020</vt:lpstr>
      <vt:lpstr>Document Outline</vt:lpstr>
      <vt:lpstr>1. Project Overview Project Context and Target</vt:lpstr>
      <vt:lpstr>2. Project Execution Plan Siemens Solution </vt:lpstr>
      <vt:lpstr>3. Project Schedule</vt:lpstr>
      <vt:lpstr>Work Package 3.1: System Engineering</vt:lpstr>
      <vt:lpstr>WP3.1 Recap: System Engineering System architecture, requirements, test cases, Polarion setup </vt:lpstr>
      <vt:lpstr>BMS System Closed Loop Overview</vt:lpstr>
      <vt:lpstr>BMS System Architecture</vt:lpstr>
      <vt:lpstr>MBSE Development Process for BMS</vt:lpstr>
      <vt:lpstr>Managing the Software Development Artifacts Polarion for BMS Development</vt:lpstr>
      <vt:lpstr>Polarion for BMS Polarion Architecture</vt:lpstr>
      <vt:lpstr>Polarion for BMS BMS Application Level Page – Overview/Navigation</vt:lpstr>
      <vt:lpstr>Polarion for BMS BMS Application Level Page – Issues/Requirements/Test Case Status</vt:lpstr>
      <vt:lpstr>Polarion for BMS Feature Level Pages</vt:lpstr>
      <vt:lpstr>Polarion for BMS Feature Level - Homepage</vt:lpstr>
      <vt:lpstr>Polarion for BMS Feature Level – Requirements Page</vt:lpstr>
      <vt:lpstr>Polarion for BMS Feature Level – Requirements </vt:lpstr>
      <vt:lpstr>Polarion for BMS Feature Level – Testing</vt:lpstr>
      <vt:lpstr>Polarion for BMS Feature Level – Testing</vt:lpstr>
      <vt:lpstr>Work Package 3.2: BMS Development Stage 1– Battery Pack Modeling, Contactor Control, Battery Mode control and SOC</vt:lpstr>
      <vt:lpstr>WP3.2 Recap : BMS Development Stage 1</vt:lpstr>
      <vt:lpstr>Battery Pack Model Development in Amesim</vt:lpstr>
      <vt:lpstr>Battery Pack Model Development in Amesim</vt:lpstr>
      <vt:lpstr>Battery Pack Model Development in Amesim</vt:lpstr>
      <vt:lpstr>3.2.1 Battery State Control (BSC): Simulink Model</vt:lpstr>
      <vt:lpstr>3.2.1 Battery State Control (BSC): Open Loop Testing Harness</vt:lpstr>
      <vt:lpstr>3.2.1 Battery State Control (BSC): Open Loop Test Case 12</vt:lpstr>
      <vt:lpstr>3.2.1 Battery State Control (BSC): Open Loop Test Case 13</vt:lpstr>
      <vt:lpstr>3.2.2 Contactor Control (CC): Simulink Model</vt:lpstr>
      <vt:lpstr>3.2.2 Contactor Control (CC): Open Loop Testing Harness</vt:lpstr>
      <vt:lpstr>3.2.2 Contactor Control (CC): Open Loop Test Case 3</vt:lpstr>
      <vt:lpstr>3.2.2 Contactor Control (CC): Open Loop Test Case 5</vt:lpstr>
      <vt:lpstr>3.2.3 Battery Mode (BMO): Simulink Model</vt:lpstr>
      <vt:lpstr>3.2.3 Battery Mode (BMO): Open Loop Testing Harness</vt:lpstr>
      <vt:lpstr>3.2.3 Battery Mode (BMO): Open Loop Test Case 1</vt:lpstr>
      <vt:lpstr>3.2.3 Battery Mode (BMO): Open Loop Test Case 2</vt:lpstr>
      <vt:lpstr>3.2.4 State of Charge (SOC): Simulink Model</vt:lpstr>
      <vt:lpstr>3.2.4 State of Charge (SOC): Open Loop Testing Harness</vt:lpstr>
      <vt:lpstr>3.2.4 State of Charge (SOC): Open Loop Test Case 1</vt:lpstr>
      <vt:lpstr>3.2.4 State of Charge (SOC): Open Loop Test Case 2</vt:lpstr>
      <vt:lpstr>3.2.4 State of Charge (SOC): Open Loop Test Case 3</vt:lpstr>
      <vt:lpstr>Work Package 3.3: BMS Development Stage 2– V-I-T Monitoring, Battery Thermal Control, SOP and SOH</vt:lpstr>
      <vt:lpstr>WP3.3 Recap: BMS Development Stage 2</vt:lpstr>
      <vt:lpstr>3.3.1 State of Power (SOP): Simulink Model</vt:lpstr>
      <vt:lpstr>3.3.1 State of Power (SOP): Open Loop Testing Harness</vt:lpstr>
      <vt:lpstr>3.3.1 State of Power (SOP): Open Loop Test Case 1</vt:lpstr>
      <vt:lpstr>3.3.1 State of Power (SOP): Open Loop Test Case 1</vt:lpstr>
      <vt:lpstr>3.3.1 State of Power (SOP): Open Loop Test Case 2</vt:lpstr>
      <vt:lpstr>3.3.1 State of Power (SOP): Open Loop Test Case 2</vt:lpstr>
      <vt:lpstr>3.3.1 State of Power (SOP): Open Loop Test Case 3</vt:lpstr>
      <vt:lpstr>3.3.1 State of Power (SOP): Open Loop Test Case 3</vt:lpstr>
      <vt:lpstr>3.3.2 Battery Thermal Control (BTC): Simulink Model</vt:lpstr>
      <vt:lpstr>3.3.2 Battery Thermal Control: Open Loop Testing Harness</vt:lpstr>
      <vt:lpstr>3.3.2 Battery Thermal Control: Open Loop Test Case 1</vt:lpstr>
      <vt:lpstr>3.3.2 Battery Thermal Control: Open Loop Test Case 1</vt:lpstr>
      <vt:lpstr>3.3.2 Battery Thermal Control: Open Loop Test Case 2</vt:lpstr>
      <vt:lpstr>3.3.2 Battery Thermal Control: Open Loop Test Case 2</vt:lpstr>
      <vt:lpstr>3.3.3 VIT Monitoring (VITM): Simulink Model</vt:lpstr>
      <vt:lpstr>3.3.3 VIT Monitoring: Open Loop Testing Harness</vt:lpstr>
      <vt:lpstr>3.3.3 VIT Monitoring: Open Loop Test Case 1</vt:lpstr>
      <vt:lpstr>3.3.3 VIT Monitoring: Open Loop Test Case 1</vt:lpstr>
      <vt:lpstr>3.3.3 VIT Monitoring: Open Loop Test Case 2</vt:lpstr>
      <vt:lpstr>3.3.3 VIT Monitoring: Open Loop Test Case 2</vt:lpstr>
      <vt:lpstr>3.3.4 State of Health (SOH): Simulink Model</vt:lpstr>
      <vt:lpstr>3.3.4 State of Health (SOH): Open Loop Test Case 1</vt:lpstr>
      <vt:lpstr>3.3.4 State of Health (SOH): Open Loop Test Case 1</vt:lpstr>
      <vt:lpstr>3.3.4 State of Health (SOH): Open Loop Test Case 2</vt:lpstr>
      <vt:lpstr>3.3.4 State of Health (SOH): Open Loop Test Case 2</vt:lpstr>
      <vt:lpstr>Work Package 3.4: Cell Balancing, Desktop Closed Loop Testing, RPC Open Loop Testing</vt:lpstr>
      <vt:lpstr>3.4.1 Cell Balancing (CB): Simulink Model</vt:lpstr>
      <vt:lpstr>3.4.1 Cell Balancing: Open Loop Testing Harness</vt:lpstr>
      <vt:lpstr>3.4.1 Cell Balancing: Open Loop Test Case 1</vt:lpstr>
      <vt:lpstr>3.4.1 Cell Balancing: Open Loop Test Case 1</vt:lpstr>
      <vt:lpstr>3.4.2 Simulink Models Overview</vt:lpstr>
      <vt:lpstr>3.4.3 Closed Loop Simulation Subsections</vt:lpstr>
      <vt:lpstr>3.4.3.1 Simulink Closed Loop Model : Top Level</vt:lpstr>
      <vt:lpstr>3.4.3.1 Simulink Closed Loop Model : BMS Subsystem overview</vt:lpstr>
      <vt:lpstr>3.4.3.2 FTP72 drive cycle Overview</vt:lpstr>
      <vt:lpstr>3.4.3.2 FTP72 drive cycle Speed and Power Data</vt:lpstr>
      <vt:lpstr>3.4.3.3 Overview of Test Cases</vt:lpstr>
      <vt:lpstr>3.4.3.4 CL Test 1 : Description and Objective</vt:lpstr>
      <vt:lpstr>3.4.3.4 CL Test 1 : Observations Contactor Switching on Key On</vt:lpstr>
      <vt:lpstr>3.4.3.4 CL Test 1 : Observations Voltages during Key On</vt:lpstr>
      <vt:lpstr>3.4.3.4 CL Test 1 : Observations Battery Mode at Key On and during Drive Cycle</vt:lpstr>
      <vt:lpstr>3.4.3.4 CL Test 1 : Observations SOC Calculation</vt:lpstr>
      <vt:lpstr>3.4.3.4 CL Test 1 : Observations Internal Resistance Estimation</vt:lpstr>
      <vt:lpstr>3.4.3.4 CL Test 1 : Observations Thermal Mechanics in the battery model</vt:lpstr>
      <vt:lpstr>3.4.3.4 CL Test 2 : Description and Objective</vt:lpstr>
      <vt:lpstr>3.4.3.4 CL Test 2 : Observations Key signal input and contactor closing</vt:lpstr>
      <vt:lpstr>3.4.3.4 CL Test 2 : Observations Battery Mode at Key On Off operations and during Drive Cycle</vt:lpstr>
      <vt:lpstr>3.4.3.4 CL Test 2 : Observations Consistent SOC estimation during key on and off</vt:lpstr>
      <vt:lpstr>3.4.3.4 CL Test 2 : Observations Consistent Internal Resistance estimation during key on and off</vt:lpstr>
      <vt:lpstr>3.4.3.4 CL Test 3 : Description and Objective</vt:lpstr>
      <vt:lpstr>3.4.3.4 CL Test 3 : Observations Correct SOC estimation even with uneven current across cells </vt:lpstr>
      <vt:lpstr>3.4.3.4 CL Test 3 : Observations Cell Balancing Commands</vt:lpstr>
      <vt:lpstr>3.4.3.4 CL Test 3 : Observations Current and Balancing Command between cells</vt:lpstr>
      <vt:lpstr>3.4.3.4 CL Test 3 : Observations Current and Balancing Command between cells</vt:lpstr>
      <vt:lpstr>3.4.3.4 CL Test 3 : Observations Consistent Internal Resistance estimation during imbalance SOC</vt:lpstr>
      <vt:lpstr>3.4.3.4 CL Test 4 : Description and Objective</vt:lpstr>
      <vt:lpstr>3.4.3.4 CL Test 4 : Observations Contactor switching during fault </vt:lpstr>
      <vt:lpstr>3.4.3.4 CL Test 4 : Observations Fault which opened the contactor</vt:lpstr>
      <vt:lpstr>3.4.3.4 CL Test 5 : Description and Objective</vt:lpstr>
      <vt:lpstr>3.4.3.4 CL Test 5 : Observations Consistent SOC estimation</vt:lpstr>
      <vt:lpstr>3.4.3.4 CL Test 5 : Observations Battery mode and Contactor at max SOC</vt:lpstr>
      <vt:lpstr>3.4.3.4 CL Test 5 : Observations Correct charging current saturation</vt:lpstr>
      <vt:lpstr>3.4.3.4 CL Test 6 : Description and Objective</vt:lpstr>
      <vt:lpstr>3.4.3.4 CL Test 6 : Observations Coolant Flow command</vt:lpstr>
      <vt:lpstr>3.4.3.4 CL Test 6 : Observations Consistent SOC estimation</vt:lpstr>
      <vt:lpstr>3.4.3.4 CL Test 6 : Observations Internal Resistance Estimation</vt:lpstr>
      <vt:lpstr>3.4.3.4 CL Test 7 : Description and Objective</vt:lpstr>
      <vt:lpstr>3.4.3.4 CL Test 7 : Observations Key and Charger operation during the testcase </vt:lpstr>
      <vt:lpstr>3.4.3.4 CL Test 7 : Observations Correct capacity degradation estimation</vt:lpstr>
      <vt:lpstr>3.4.3.4 CL Test 7 : Observations Correct resistance degradation estimation</vt:lpstr>
      <vt:lpstr>3.4.3.4 CL Test 7 : Observations SOH Battery Degradation index for customer</vt:lpstr>
      <vt:lpstr>3.4.3.4 CL Test 8 : Description and Objective</vt:lpstr>
      <vt:lpstr>3.4.3.4 CL Test 8 : Observations Correct SOC estimation</vt:lpstr>
      <vt:lpstr>3.4.3.4 CL Test 8 : Observations Correct estimation of internal resistance</vt:lpstr>
      <vt:lpstr>3.4.3.4 CL Test 9 : Description and Objective</vt:lpstr>
      <vt:lpstr>3.4.3.4 CL Test 9 : Observations Contactor switching during fault </vt:lpstr>
      <vt:lpstr>3.4.3.4 CL Test 9 : Observations Reason to open contactors and fault type</vt:lpstr>
      <vt:lpstr>3.4.3.4 CL Test 9 : Observations SOP derating during Low Fault</vt:lpstr>
      <vt:lpstr>3.4.3.4 CL Test 9 : Observations Consistent SOC estimation</vt:lpstr>
      <vt:lpstr>3.4.3.4 CL Test 9 : Observations Cell Temperatures</vt:lpstr>
      <vt:lpstr>3.4.3.4 CL Test 9 : Observations Resistance Degradation Estimation</vt:lpstr>
      <vt:lpstr>3.4.3.4 CL Test 10 : Description and Objective</vt:lpstr>
      <vt:lpstr>3.4.3.4 CL Test 10 : Observations Key, Charge signal and Contactors during the test</vt:lpstr>
      <vt:lpstr>3.4.3.4 CL Test 10 : Observations Battery Mode </vt:lpstr>
      <vt:lpstr>3.4.3.4 CL Test 10 : Observations Consistent SOC estimation</vt:lpstr>
      <vt:lpstr>3.4.3.4 CL Test 10 : Observations Cell Temperatures</vt:lpstr>
      <vt:lpstr>3.4.3.4 CL Test 10 : Observations Capacity Degradation Estimation</vt:lpstr>
      <vt:lpstr>3.4.3.4 CL Test 10 : Observations Resistance Degradation Estimation</vt:lpstr>
      <vt:lpstr>3.4.3.4 CL Test 10 : Observations SOH Battery Degradation index</vt:lpstr>
      <vt:lpstr>3.4.4 C Code generation and Simulation Subsections</vt:lpstr>
      <vt:lpstr>3.4.4.1 C code generation : Software in Loop Testing Overview</vt:lpstr>
      <vt:lpstr>3.4.4.1 Simulink Open Loop Model : Top Level</vt:lpstr>
      <vt:lpstr>3.4.4.2 C code generation : Generating C code &amp; S-function Code Generation Harness &amp; Feature Variant Selection</vt:lpstr>
      <vt:lpstr>3.4.4.3 C code generation, Software in Loop Testing :  Test Case 1 Battery Mode </vt:lpstr>
      <vt:lpstr>3.4.4.3 C code generation, Software in Loop Testing :  Test Case 1 SOC</vt:lpstr>
      <vt:lpstr>3.4.4.3 C code generation, Software in Loop Testing :  Test Case 1 Internal Resistance Estimation</vt:lpstr>
      <vt:lpstr>3.4.4.3 C code generation, Software in Loop Testing :  Test Case 9 Battery Mode</vt:lpstr>
      <vt:lpstr>3.4.4.3 C code generation, Software in Loop Testing :  Test Case 9 SOC</vt:lpstr>
      <vt:lpstr>3.4.4.3 C code generation, Software in Loop Testing :  Test Case 9 Fault Status</vt:lpstr>
      <vt:lpstr>3.4.4.3 C code generation, Software in Loop Testing :  Test Case 9 Coolant command</vt:lpstr>
      <vt:lpstr>3.4.4.3 C code generation, Software in Loop Testing :  Test Case 9 Cell Balancing Commands</vt:lpstr>
      <vt:lpstr>3.4.4.3 C code generation, Software in Loop Testing :  Test Case 9 Internal Resistance Estimation</vt:lpstr>
      <vt:lpstr>3.4.4.3 C code generation, Software in Loop Testing :  Test Case 9 Current limit derating</vt:lpstr>
      <vt:lpstr>3.4.4.3 C code generation, Software in Loop Testing :  Test Case 10 Battery Mode </vt:lpstr>
      <vt:lpstr>3.4.4.3 C code generation, Software in Loop Testing :  Test Case 10 SOC</vt:lpstr>
      <vt:lpstr>3.4.4.3 C code generation, Software in Loop Testing :  Test Case 10 Coolant command</vt:lpstr>
      <vt:lpstr>3.4.4.3 C code generation, Software in Loop Testing :  Test Case 10 Cell Balancing Commands</vt:lpstr>
      <vt:lpstr>3.4.4.3 C code generation, Software in Loop Testing :  Test Case 10 Capacity Estimation</vt:lpstr>
      <vt:lpstr>3.4.4.3 C code generation, Software in Loop Testing :  Test Case 10  Internal Resistance Estimation</vt:lpstr>
      <vt:lpstr>3.4.4.3 C code generation, Software in Loop Testing :  Test Case 10 SOH index</vt:lpstr>
      <vt:lpstr>3.4.5 Hardware in Loop Simulation Subsections</vt:lpstr>
      <vt:lpstr>3.4.5.1 Hardware in Loop(HiL) Testing Overview</vt:lpstr>
      <vt:lpstr>3.4.5.2 Hardware in Loop(HiL) Testing Hardware Setup Block Diagram</vt:lpstr>
      <vt:lpstr>3.4.5.3 Hardware in Loop(HiL) Testing RPC ECU</vt:lpstr>
      <vt:lpstr>3.4.5.4 Hardware in Loop(HiL) Testing Communication Devices</vt:lpstr>
      <vt:lpstr>3.4.5.4 Hardware in Loop(HiL) Testing Hardware interface limitations and solutions</vt:lpstr>
      <vt:lpstr>3.4.5.4 Hardware in Loop(HiL) Testing Pin Mapping</vt:lpstr>
      <vt:lpstr>3.4.5.4 Hardware in Loop(HiL) Testing Variation in Results</vt:lpstr>
      <vt:lpstr>3.4.5.5 Hardware in Loop(HiL) Testing Actual Hardware Setup</vt:lpstr>
      <vt:lpstr>3.4.5.6 Hardware in Loop(HiL) Testing RPC ECU Simulink Model</vt:lpstr>
      <vt:lpstr>3.4.5.7 Hardware in Loop(HiL) Testing Open loop data transfer Simulink Model</vt:lpstr>
      <vt:lpstr>3.4.5.8 Hardware in Loop(HiL) Testing : Test Case 1 Battery Mode </vt:lpstr>
      <vt:lpstr>3.4.5.8 Hardware in Loop(HiL) Testing : Test Case 1 SOC</vt:lpstr>
      <vt:lpstr>3.4.5.8 Hardware in Loop(HiL) Testing : Test Case 1 Internal Resistance Estimation</vt:lpstr>
      <vt:lpstr>3.4.5.8 Hardware in Loop(HiL) Testing : Test Case 9 Battery Mode</vt:lpstr>
      <vt:lpstr>3.4.5.8 Hardware in Loop(HiL) Testing : Test Case 9 SOC</vt:lpstr>
      <vt:lpstr>3.4.5.8 Hardware in Loop(HiL) Testing : Test Case 9 Fault Status</vt:lpstr>
      <vt:lpstr>3.4.5.8 Hardware in Loop(HiL) Testing : Test Case 9 Coolant command</vt:lpstr>
      <vt:lpstr>3.4.5.8 Hardware in Loop(HiL) Testing : Test Case 9 Cell Balancing Status</vt:lpstr>
      <vt:lpstr>3.4.5.8 Hardware in Loop(HiL) Testing : Test Case 9 Internal Resistance Estimation</vt:lpstr>
      <vt:lpstr>3.4.5.8 Hardware in Loop(HiL) Testing : Test Case 9 Current limit derating</vt:lpstr>
      <vt:lpstr>3.4.5.8 Hardware in Loop(HiL) Testing : Test Case 10 Battery Mode </vt:lpstr>
      <vt:lpstr>3.4.5.8 Hardware in Loop(HiL) Testing : Test Case 10 SOC</vt:lpstr>
      <vt:lpstr>3.4.5.8 Hardware in Loop(HiL) Testing : Test Case 10 Coolant command</vt:lpstr>
      <vt:lpstr>3.4.5.8 Hardware in Loop(HiL) Testing : Test Case 10 Cell Balancing Status</vt:lpstr>
      <vt:lpstr>3.4.5.8 Hardware in Loop(HiL) Testing : Test Case 10 Capacity Estimation</vt:lpstr>
      <vt:lpstr>3.4.5.8 Hardware in Loop(HiL) Testing Test Case 10, Internal Capacity  Estimation</vt:lpstr>
      <vt:lpstr>3.4.5.8 Hardware in Loop(HiL) Testing : Test Case 10 SOH index</vt:lpstr>
      <vt:lpstr>Thank You</vt:lpstr>
    </vt:vector>
  </TitlesOfParts>
  <Company>SIEMENS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NVH Masterclass, 11-13 June, 2019  Driveline NVH – Electric Motor Noise Analysis Smart panel width can be freely chosen</dc:title>
  <dc:creator>alessandro.lepore@siemens.com</dc:creator>
  <cp:keywords>C_Unrestricted</cp:keywords>
  <cp:lastModifiedBy>Jing Wang</cp:lastModifiedBy>
  <cp:revision>665</cp:revision>
  <cp:lastPrinted>2017-05-16T13:00:22Z</cp:lastPrinted>
  <dcterms:created xsi:type="dcterms:W3CDTF">2019-05-21T09:27:11Z</dcterms:created>
  <dcterms:modified xsi:type="dcterms:W3CDTF">2020-06-26T22:31:37Z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November 2017</vt:lpwstr>
  </property>
  <property fmtid="{D5CDD505-2E9C-101B-9397-08002B2CF9AE}" pid="4" name="Office version">
    <vt:lpwstr>2007 and higher</vt:lpwstr>
  </property>
  <property fmtid="{D5CDD505-2E9C-101B-9397-08002B2CF9AE}" pid="5" name="Release version">
    <vt:lpwstr>2.1</vt:lpwstr>
  </property>
  <property fmtid="{D5CDD505-2E9C-101B-9397-08002B2CF9AE}" pid="6" name="Document Confidentiality">
    <vt:lpwstr>Unrestricted</vt:lpwstr>
  </property>
  <property fmtid="{D5CDD505-2E9C-101B-9397-08002B2CF9AE}" pid="7" name="sodocoClasLang">
    <vt:lpwstr>Restricted</vt:lpwstr>
  </property>
  <property fmtid="{D5CDD505-2E9C-101B-9397-08002B2CF9AE}" pid="8" name="sodocoClasLangId">
    <vt:i4>0</vt:i4>
  </property>
  <property fmtid="{D5CDD505-2E9C-101B-9397-08002B2CF9AE}" pid="9" name="sodocoClasId">
    <vt:i4>1</vt:i4>
  </property>
  <property fmtid="{D5CDD505-2E9C-101B-9397-08002B2CF9AE}" pid="10" name="ContentTypeId">
    <vt:lpwstr>0x0101004CA702E8ADD2874081FB0AA7CEBFACC5</vt:lpwstr>
  </property>
</Properties>
</file>